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86" r:id="rId2"/>
    <p:sldId id="256" r:id="rId3"/>
    <p:sldId id="287" r:id="rId4"/>
    <p:sldId id="289" r:id="rId5"/>
    <p:sldId id="291" r:id="rId6"/>
    <p:sldId id="288" r:id="rId7"/>
    <p:sldId id="292" r:id="rId8"/>
    <p:sldId id="293" r:id="rId9"/>
    <p:sldId id="294" r:id="rId10"/>
    <p:sldId id="295" r:id="rId11"/>
    <p:sldId id="265" r:id="rId12"/>
    <p:sldId id="266" r:id="rId13"/>
    <p:sldId id="296" r:id="rId14"/>
    <p:sldId id="297" r:id="rId15"/>
    <p:sldId id="298" r:id="rId16"/>
    <p:sldId id="271" r:id="rId17"/>
    <p:sldId id="282" r:id="rId18"/>
    <p:sldId id="283" r:id="rId19"/>
    <p:sldId id="284" r:id="rId20"/>
    <p:sldId id="28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81" d="100"/>
          <a:sy n="81" d="100"/>
        </p:scale>
        <p:origin x="-1068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2F54AB-4D4E-49C3-909C-FFFC857665C0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A6496-7178-4F7E-BB42-8827487EB6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63C6CDB-9BDD-476C-AAC3-8776C45B8EB2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dissolve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a/%C5%BDalt%C3%A1%C5%99_Al%C5%BEb%C4%9Bty_Rej%C4%8Dky_I.gif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//upload.wikimedia.org/wikipedia/commons/9/9b/Jindrich2_iniciala.jpg" TargetMode="External"/><Relationship Id="rId4" Type="http://schemas.openxmlformats.org/officeDocument/2006/relationships/image" Target="../media/image3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8/Mainz_psalter_detail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6/Jean_(und_Werkstatt)_Pucelles_00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8/Antifon%C3%A1%C5%99_Eli%C5%A1ky_Rej%C4%8Dky_R_600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1/Manuscript_boiling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75765" y="1295400"/>
          <a:ext cx="5792470" cy="889762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547664" y="2362200"/>
          <a:ext cx="6192687" cy="4344308"/>
        </p:xfrm>
        <a:graphic>
          <a:graphicData uri="http://schemas.openxmlformats.org/drawingml/2006/table">
            <a:tbl>
              <a:tblPr/>
              <a:tblGrid>
                <a:gridCol w="1641133"/>
                <a:gridCol w="4551554"/>
              </a:tblGrid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Iniciály, iluminace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5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VY_32_INOVACE_4_15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Veronika Vaňousová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8.10.2012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6. – 9.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Umění a kultura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Rozvíjení smyslové citlivosti, Uplatňování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subjektivity,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Ověřování komunikačních účinků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Uspořádání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prvků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objektů v prostoru, Typy vizuálně obrazných vyjádření, Komunikační obsah vizuálně obrazných vyjádření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15 min prezentace, samostatná práce žáků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120 min (+ týden schnutí)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1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Prezentace má sloužit jako motivační úvod k 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výuce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výtvarné výchovy. Poskytuje žákům informace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středověkém umění iluminace a iniciálách.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Součástí prezentace jsou pokyny k samostatné tvůrčí činnosti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žáků.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28600"/>
            <a:ext cx="4267200" cy="10402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200" dirty="0" smtClean="0"/>
              <a:t>Iniciály</a:t>
            </a:r>
          </a:p>
          <a:p>
            <a:r>
              <a:rPr lang="cs-CZ" dirty="0" smtClean="0"/>
              <a:t>Monogram – 3D písmena 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Iniciála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 latinského </a:t>
            </a:r>
            <a:r>
              <a:rPr lang="cs-CZ" i="1" dirty="0" err="1" smtClean="0"/>
              <a:t>initium</a:t>
            </a:r>
            <a:r>
              <a:rPr lang="cs-CZ" dirty="0" smtClean="0"/>
              <a:t> „začátek“</a:t>
            </a:r>
          </a:p>
          <a:p>
            <a:r>
              <a:rPr lang="cs-CZ" dirty="0" smtClean="0"/>
              <a:t>první písmeno slova</a:t>
            </a:r>
          </a:p>
          <a:p>
            <a:r>
              <a:rPr lang="cs-CZ" dirty="0" smtClean="0"/>
              <a:t>výrazně odlišeno od ostatního textu velikostí, barvou nebo tvarem</a:t>
            </a:r>
          </a:p>
          <a:p>
            <a:r>
              <a:rPr lang="cs-CZ" dirty="0" smtClean="0"/>
              <a:t>ve starších rukopisech i tiscích, někdy vybaveno i iluminací</a:t>
            </a:r>
          </a:p>
          <a:p>
            <a:r>
              <a:rPr lang="cs-CZ" dirty="0" smtClean="0"/>
              <a:t>obvykle bývá na začátku stránky, kapitoly nebo </a:t>
            </a:r>
            <a:r>
              <a:rPr lang="cs-CZ" dirty="0" smtClean="0"/>
              <a:t>odstavce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Žaltář Alžběty Rejčky I.gi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84034" y="548680"/>
            <a:ext cx="3648405" cy="54726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788024" y="6237312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http://commons.wikimedia.org/wiki/File:%C5%BDalt%C3%A1%C5%99_Al%C5%BEb%C4%9Bty_Rej%C4%8Dky_I.gif</a:t>
            </a:r>
            <a:endParaRPr lang="cs-CZ" sz="1000" dirty="0"/>
          </a:p>
        </p:txBody>
      </p:sp>
      <p:pic>
        <p:nvPicPr>
          <p:cNvPr id="3076" name="Picture 4" descr="File:Jindrich2 inicial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548680"/>
            <a:ext cx="4272065" cy="547260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67544" y="6309320"/>
            <a:ext cx="36724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http://commons.wikimedia.org/wiki/File:Jindrich2_iniciala.jpg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ainz psalter detail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620688"/>
            <a:ext cx="5447056" cy="504056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339752" y="5805264"/>
            <a:ext cx="70567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http://cs.wikipedia.org/wiki/Soubor:Mainz_psalter_detail.jpg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Může také označovat první písmeno jména. V tom případě </a:t>
            </a:r>
            <a:r>
              <a:rPr lang="cs-CZ" i="1" dirty="0" smtClean="0"/>
              <a:t>iniciály</a:t>
            </a:r>
            <a:r>
              <a:rPr lang="cs-CZ" dirty="0" smtClean="0"/>
              <a:t> jsou první písmena jména a příjmení člověka.</a:t>
            </a:r>
          </a:p>
          <a:p>
            <a:r>
              <a:rPr lang="cs-CZ" dirty="0" smtClean="0"/>
              <a:t>BB – </a:t>
            </a:r>
            <a:r>
              <a:rPr lang="cs-CZ" dirty="0" err="1" smtClean="0"/>
              <a:t>Bridget</a:t>
            </a:r>
            <a:r>
              <a:rPr lang="cs-CZ" dirty="0" smtClean="0"/>
              <a:t> </a:t>
            </a:r>
            <a:r>
              <a:rPr lang="cs-CZ" dirty="0" err="1" smtClean="0"/>
              <a:t>Bardot</a:t>
            </a:r>
            <a:endParaRPr lang="cs-CZ" dirty="0" smtClean="0"/>
          </a:p>
          <a:p>
            <a:r>
              <a:rPr lang="cs-CZ" dirty="0" smtClean="0"/>
              <a:t>MM – </a:t>
            </a:r>
            <a:r>
              <a:rPr lang="cs-CZ" dirty="0" err="1" smtClean="0"/>
              <a:t>Marylin</a:t>
            </a:r>
            <a:r>
              <a:rPr lang="cs-CZ" dirty="0" smtClean="0"/>
              <a:t> </a:t>
            </a:r>
            <a:r>
              <a:rPr lang="cs-CZ" dirty="0" err="1" smtClean="0"/>
              <a:t>Monroe</a:t>
            </a:r>
            <a:endParaRPr lang="cs-CZ" dirty="0" smtClean="0"/>
          </a:p>
          <a:p>
            <a:r>
              <a:rPr lang="cs-CZ" dirty="0" smtClean="0"/>
              <a:t>VM – Václav Moravec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Iluminace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</a:t>
            </a:r>
            <a:r>
              <a:rPr lang="cs-CZ" smtClean="0"/>
              <a:t>arevný </a:t>
            </a:r>
            <a:r>
              <a:rPr lang="cs-CZ" dirty="0" smtClean="0"/>
              <a:t>obraz ve středověkých rukopisech. </a:t>
            </a:r>
          </a:p>
          <a:p>
            <a:r>
              <a:rPr lang="cs-CZ" dirty="0" smtClean="0"/>
              <a:t>Člověk, který kreslí iluminace je iluminátor. </a:t>
            </a:r>
          </a:p>
          <a:p>
            <a:r>
              <a:rPr lang="cs-CZ" dirty="0" smtClean="0"/>
              <a:t>Nejdříve autor napsal rukopis, jenž se potom dostal do rukou iluminátorovi,který domaloval obrazy - iluminace.</a:t>
            </a:r>
          </a:p>
          <a:p>
            <a:r>
              <a:rPr lang="cs-CZ" dirty="0" smtClean="0"/>
              <a:t>Iluminace vymizely s vynálezem knihtisku.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File:Jean (und Werkstatt) Pucelles 00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260648"/>
            <a:ext cx="4104456" cy="625590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868144" y="6021288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http://commons.wikimedia.org/wiki/File:Jean_(und_Werkstatt)_Pucelles_001.jpg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File:Antifonář Elišky Rejčky R 600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3429" t="1260" b="1721"/>
          <a:stretch>
            <a:fillRect/>
          </a:stretch>
        </p:blipFill>
        <p:spPr bwMode="auto">
          <a:xfrm>
            <a:off x="4283968" y="548680"/>
            <a:ext cx="4319919" cy="590465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3568" y="5949280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http://commons.wikimedia.org/wiki/File:Antifon%C3%A1%C5%99_Eli%C5%A1ky_Rej%C4%8Dky_R_600.jpg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File:Manuscript boiling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260648"/>
            <a:ext cx="4752528" cy="614852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724128" y="6021288"/>
            <a:ext cx="32758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http://commons.wikimedia.org/wiki/File:Manuscript_boiling.jpg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tebe: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 svou vlastní iniciálu - prostorové písmeno.</a:t>
            </a:r>
          </a:p>
          <a:p>
            <a:r>
              <a:rPr lang="cs-CZ" dirty="0" smtClean="0"/>
              <a:t>Budeš potřebovat papírovou krabici (nejlépe od cereálií – není příliš tuhá a je vyrobena z jedné vrstvy kartonu), roličky od toaletního papíru, papírovou lepící pásku, noviny, lepidlo na tapety, misku na lepidlo,  temperové barvy, kelímek na vodu, štětce, tužku, nůžky a dobrou náladu.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404664"/>
            <a:ext cx="7498080" cy="5843736"/>
          </a:xfrm>
        </p:spPr>
        <p:txBody>
          <a:bodyPr/>
          <a:lstStyle/>
          <a:p>
            <a:r>
              <a:rPr lang="cs-CZ" dirty="0" smtClean="0"/>
              <a:t>Rozlož papírovou krabici a na největší plochu nakresli velké první písmeno svého křestního jména.</a:t>
            </a:r>
          </a:p>
          <a:p>
            <a:r>
              <a:rPr lang="cs-CZ" dirty="0" smtClean="0"/>
              <a:t>Zvol podobu písmen tohoto typu:</a:t>
            </a:r>
          </a:p>
          <a:p>
            <a:pPr algn="ctr">
              <a:buNone/>
            </a:pPr>
            <a:r>
              <a:rPr lang="cs-CZ" sz="20000" b="1" dirty="0" smtClean="0">
                <a:latin typeface="Rockwell Extra Bold" pitchFamily="18" charset="0"/>
              </a:rPr>
              <a:t>ABC</a:t>
            </a: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476672"/>
            <a:ext cx="7498080" cy="5771728"/>
          </a:xfrm>
        </p:spPr>
        <p:txBody>
          <a:bodyPr/>
          <a:lstStyle/>
          <a:p>
            <a:r>
              <a:rPr lang="cs-CZ" dirty="0" smtClean="0"/>
              <a:t>Písmeno pečlivě vystřihni a obkresli na další plochu kartonu, opět vystřihni. Budeš mít dvě plochá písmena .</a:t>
            </a:r>
          </a:p>
          <a:p>
            <a:r>
              <a:rPr lang="cs-CZ" dirty="0" smtClean="0"/>
              <a:t>Roličky od toaletního papíru přestřihni napůl – vzniknou nižší válečky.</a:t>
            </a:r>
          </a:p>
          <a:p>
            <a:r>
              <a:rPr lang="cs-CZ" dirty="0" smtClean="0"/>
              <a:t>Válečky rozmísti na písmeno a přilož druhé písmeno.</a:t>
            </a:r>
          </a:p>
          <a:p>
            <a:r>
              <a:rPr lang="cs-CZ" dirty="0" smtClean="0"/>
              <a:t>Opatrně a pečlivě zalepuj hrany papírovou páskou – písmeno získává třetí „prostorový“ rozměr.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620688"/>
            <a:ext cx="7498080" cy="5843736"/>
          </a:xfrm>
        </p:spPr>
        <p:txBody>
          <a:bodyPr/>
          <a:lstStyle/>
          <a:p>
            <a:r>
              <a:rPr lang="cs-CZ" dirty="0" smtClean="0"/>
              <a:t>Natrhej noviny na kousky přibližně 10x15 cm.</a:t>
            </a:r>
          </a:p>
          <a:p>
            <a:r>
              <a:rPr lang="cs-CZ" dirty="0" smtClean="0"/>
              <a:t>Jednotlivé kousky namáčej v lepidle na tapety a polep jimi celé písmeno včetně hran tvořených papírovou páskou. </a:t>
            </a:r>
          </a:p>
          <a:p>
            <a:r>
              <a:rPr lang="cs-CZ" dirty="0" smtClean="0"/>
              <a:t>Aby bylo písmeno dostatečně pevné, je třeba minimálně dvou vrstev novin.</a:t>
            </a:r>
          </a:p>
          <a:p>
            <a:r>
              <a:rPr lang="cs-CZ" dirty="0" smtClean="0"/>
              <a:t>Prostorové písmeno nech proschnout (cca 1 týden).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268760"/>
            <a:ext cx="7498080" cy="4979640"/>
          </a:xfrm>
        </p:spPr>
        <p:txBody>
          <a:bodyPr/>
          <a:lstStyle/>
          <a:p>
            <a:r>
              <a:rPr lang="cs-CZ" dirty="0" smtClean="0"/>
              <a:t>Po zaschnutí lepidla nabarvi písmeno temperami v oblíbené barvě.</a:t>
            </a:r>
          </a:p>
          <a:p>
            <a:r>
              <a:rPr lang="cs-CZ" dirty="0" smtClean="0"/>
              <a:t>Pokud písmeno není schopno samo stát, je špatně vyvážené. Vystřihni z kartonu obdélník o rozměrech cca 15x7 cm a písmeno k němu přilep – problém bude vyřešen.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celou třídu: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Najděte ve škole vhodné místo pro vystavení prostorových písmen a instalujte je tam.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03648" y="5949280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6" name="Obrázek 5" descr="PB1603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2000" y="476672"/>
            <a:ext cx="7200001" cy="54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949280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4" name="Obrázek 3" descr="PB16038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1452000" y="968641"/>
            <a:ext cx="6240001" cy="468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949280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4" name="Obrázek 3" descr="PB16038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4188023" y="1292697"/>
            <a:ext cx="4800001" cy="3600000"/>
          </a:xfrm>
          <a:prstGeom prst="rect">
            <a:avLst/>
          </a:prstGeom>
        </p:spPr>
      </p:pic>
      <p:pic>
        <p:nvPicPr>
          <p:cNvPr id="5" name="Obrázek 4" descr="PB16038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-60449" y="1292696"/>
            <a:ext cx="4800001" cy="36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Iniciála.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8.10.2012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</a:t>
            </a:r>
            <a:r>
              <a:rPr lang="cs-CZ" sz="1800" dirty="0" smtClean="0"/>
              <a:t> http://cs.wikipedia.org/wiki/Inici%C3%A1la</a:t>
            </a:r>
            <a:r>
              <a:rPr lang="cs-CZ" sz="1800" dirty="0" smtClean="0">
                <a:sym typeface="Symbol"/>
              </a:rPr>
              <a:t>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Iluminace.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8.10.2012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 http://cs.wikipedia.org/wiki/Iluminace</a:t>
            </a:r>
            <a:r>
              <a:rPr lang="cs-CZ" sz="1800" dirty="0" smtClean="0"/>
              <a:t>.</a:t>
            </a:r>
          </a:p>
          <a:p>
            <a:endParaRPr lang="cs-CZ" sz="1800" dirty="0" smtClean="0"/>
          </a:p>
          <a:p>
            <a:pPr>
              <a:buNone/>
            </a:pPr>
            <a:endParaRPr lang="en-US" sz="18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319</TotalTime>
  <Words>589</Words>
  <Application>Microsoft Office PowerPoint</Application>
  <PresentationFormat>Předvádění na obrazovce (4:3)</PresentationFormat>
  <Paragraphs>84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Slunovrat</vt:lpstr>
      <vt:lpstr>Snímek 1</vt:lpstr>
      <vt:lpstr>Výtvarná výchova</vt:lpstr>
      <vt:lpstr>Iniciála</vt:lpstr>
      <vt:lpstr>Snímek 4</vt:lpstr>
      <vt:lpstr>Snímek 5</vt:lpstr>
      <vt:lpstr>Snímek 6</vt:lpstr>
      <vt:lpstr>Iluminace</vt:lpstr>
      <vt:lpstr>Snímek 8</vt:lpstr>
      <vt:lpstr>Snímek 9</vt:lpstr>
      <vt:lpstr>Snímek 10</vt:lpstr>
      <vt:lpstr>Úkol pro tebe:</vt:lpstr>
      <vt:lpstr>Snímek 12</vt:lpstr>
      <vt:lpstr>Snímek 13</vt:lpstr>
      <vt:lpstr>Snímek 14</vt:lpstr>
      <vt:lpstr>Snímek 15</vt:lpstr>
      <vt:lpstr>Úkol pro celou třídu:</vt:lpstr>
      <vt:lpstr>Snímek 17</vt:lpstr>
      <vt:lpstr>Snímek 18</vt:lpstr>
      <vt:lpstr>Snímek 19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Výtvarná výchova</dc:title>
  <dc:creator>ŠIC</dc:creator>
  <cp:lastModifiedBy>ŠIC</cp:lastModifiedBy>
  <cp:revision>33</cp:revision>
  <dcterms:created xsi:type="dcterms:W3CDTF">2012-10-17T06:29:10Z</dcterms:created>
  <dcterms:modified xsi:type="dcterms:W3CDTF">2012-11-20T09:23:28Z</dcterms:modified>
</cp:coreProperties>
</file>