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3" r:id="rId14"/>
    <p:sldId id="267" r:id="rId15"/>
    <p:sldId id="268" r:id="rId16"/>
    <p:sldId id="269" r:id="rId17"/>
    <p:sldId id="270" r:id="rId18"/>
    <p:sldId id="271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966" y="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e/Op-art-4-sided-spiral-tunnel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c/SchachBrettDieb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8/Viagem_C%C3%B3smica_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2/Op_art_portait_of_Arist_Barbara_Januszkiewicz_model.jpe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0/Optical-illusion-checkerboard-bw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//upload.wikimedia.org/wikipedia/commons/4/43/PSM_V54_D326_Optical_illusion_image_used_in_psychological_tests.png" TargetMode="Externa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7/Motion_illusion_in_star_arrangement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hyperlink" Target="//upload.wikimedia.org/wikipedia/commons/9/97/Moire_Lines.svg" TargetMode="Externa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928745" y="2362200"/>
          <a:ext cx="5286511" cy="4229554"/>
        </p:xfrm>
        <a:graphic>
          <a:graphicData uri="http://schemas.openxmlformats.org/drawingml/2006/table">
            <a:tbl>
              <a:tblPr/>
              <a:tblGrid>
                <a:gridCol w="1400986"/>
                <a:gridCol w="3885525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err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Op</a:t>
                      </a: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-</a:t>
                      </a:r>
                      <a:r>
                        <a:rPr lang="cs-CZ" sz="1300" dirty="0" err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art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VY_32_INOVACE_4_16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13.10.2012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subjektivity,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Ověřování komunikačních účinků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Kresba vzorů, realizace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prostorového objektu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žákům informace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uměleckém směru </a:t>
                      </a:r>
                      <a:r>
                        <a:rPr lang="cs-CZ" sz="1000" dirty="0" err="1" smtClean="0">
                          <a:latin typeface="Calibri"/>
                          <a:ea typeface="Times New Roman"/>
                          <a:cs typeface="Times New Roman"/>
                        </a:rPr>
                        <a:t>op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-</a:t>
                      </a:r>
                      <a:r>
                        <a:rPr lang="cs-CZ" sz="1000" dirty="0" err="1" smtClean="0">
                          <a:latin typeface="Calibri"/>
                          <a:ea typeface="Times New Roman"/>
                          <a:cs typeface="Times New Roman"/>
                        </a:rPr>
                        <a:t>art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žáků.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Op</a:t>
            </a:r>
            <a:r>
              <a:rPr lang="cs-CZ" dirty="0" smtClean="0"/>
              <a:t>-</a:t>
            </a:r>
            <a:r>
              <a:rPr lang="cs-CZ" dirty="0" err="1" smtClean="0"/>
              <a:t>art</a:t>
            </a:r>
            <a:endParaRPr lang="cs-CZ" dirty="0" smtClean="0"/>
          </a:p>
          <a:p>
            <a:r>
              <a:rPr lang="cs-CZ" dirty="0" smtClean="0"/>
              <a:t>Kostka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Op</a:t>
            </a:r>
            <a:r>
              <a:rPr lang="cs-CZ" dirty="0" smtClean="0"/>
              <a:t>-</a:t>
            </a:r>
            <a:r>
              <a:rPr lang="cs-CZ" dirty="0" err="1" smtClean="0"/>
              <a:t>art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</a:t>
            </a:r>
            <a:r>
              <a:rPr lang="cs-CZ" dirty="0" err="1" smtClean="0"/>
              <a:t>angl</a:t>
            </a:r>
            <a:r>
              <a:rPr lang="cs-CZ" dirty="0" smtClean="0"/>
              <a:t>. </a:t>
            </a:r>
            <a:r>
              <a:rPr lang="cs-CZ" i="1" dirty="0" err="1" smtClean="0"/>
              <a:t>optical</a:t>
            </a:r>
            <a:r>
              <a:rPr lang="cs-CZ" i="1" dirty="0" smtClean="0"/>
              <a:t> </a:t>
            </a:r>
            <a:r>
              <a:rPr lang="cs-CZ" i="1" dirty="0" err="1" smtClean="0"/>
              <a:t>art</a:t>
            </a:r>
            <a:r>
              <a:rPr lang="cs-CZ" i="1" dirty="0" smtClean="0"/>
              <a:t> – </a:t>
            </a:r>
            <a:r>
              <a:rPr lang="cs-CZ" dirty="0" smtClean="0"/>
              <a:t>optické umění</a:t>
            </a:r>
          </a:p>
          <a:p>
            <a:r>
              <a:rPr lang="cs-CZ" dirty="0" smtClean="0"/>
              <a:t>Umělecký směr, který vznikl v 60.letech 20.století.</a:t>
            </a:r>
          </a:p>
          <a:p>
            <a:r>
              <a:rPr lang="cs-CZ" dirty="0" smtClean="0"/>
              <a:t>Autoři </a:t>
            </a:r>
            <a:r>
              <a:rPr lang="cs-CZ" dirty="0" err="1" smtClean="0"/>
              <a:t>op</a:t>
            </a:r>
            <a:r>
              <a:rPr lang="cs-CZ" dirty="0" smtClean="0"/>
              <a:t>-</a:t>
            </a:r>
            <a:r>
              <a:rPr lang="cs-CZ" dirty="0" err="1" smtClean="0"/>
              <a:t>artových</a:t>
            </a:r>
            <a:r>
              <a:rPr lang="cs-CZ" dirty="0" smtClean="0"/>
              <a:t> děl využívají poznatky z geometrie a optiky. </a:t>
            </a:r>
          </a:p>
          <a:p>
            <a:r>
              <a:rPr lang="cs-CZ" dirty="0" smtClean="0"/>
              <a:t>Snaží se pomocí většinou černobílých geometrických obrazců, linií a útvarů dosáhnout optické iluze pohybu a nestability.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499992" y="6309320"/>
            <a:ext cx="4366240" cy="288032"/>
          </a:xfrm>
        </p:spPr>
        <p:txBody>
          <a:bodyPr>
            <a:normAutofit/>
          </a:bodyPr>
          <a:lstStyle/>
          <a:p>
            <a:r>
              <a:rPr lang="cs-CZ" sz="1000" dirty="0" smtClean="0"/>
              <a:t>http://commons.wikimedia.org/wiki/File:Op-art-4-sided-spiral-tunnel.svg</a:t>
            </a:r>
            <a:endParaRPr lang="cs-CZ" sz="1000" dirty="0"/>
          </a:p>
        </p:txBody>
      </p:sp>
      <p:pic>
        <p:nvPicPr>
          <p:cNvPr id="1026" name="Picture 2" descr="File:Op-art-4-sided-spiral-tunnel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76672"/>
            <a:ext cx="5715000" cy="5715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6165304"/>
            <a:ext cx="4288520" cy="418058"/>
          </a:xfrm>
        </p:spPr>
        <p:txBody>
          <a:bodyPr>
            <a:normAutofit/>
          </a:bodyPr>
          <a:lstStyle/>
          <a:p>
            <a:r>
              <a:rPr lang="cs-CZ" sz="1000" dirty="0" smtClean="0"/>
              <a:t>http://commons.wikimedia.org/wiki/File:SchachBrettDieb.jpg</a:t>
            </a:r>
            <a:endParaRPr lang="cs-CZ" sz="1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556792"/>
            <a:ext cx="4248472" cy="1728192"/>
          </a:xfrm>
        </p:spPr>
        <p:txBody>
          <a:bodyPr/>
          <a:lstStyle/>
          <a:p>
            <a:pPr algn="ctr">
              <a:buNone/>
            </a:pPr>
            <a:r>
              <a:rPr lang="cs-CZ" dirty="0" err="1" smtClean="0"/>
              <a:t>Heini</a:t>
            </a:r>
            <a:r>
              <a:rPr lang="cs-CZ" dirty="0" smtClean="0"/>
              <a:t> </a:t>
            </a:r>
            <a:r>
              <a:rPr lang="cs-CZ" dirty="0" err="1" smtClean="0"/>
              <a:t>Scheffler</a:t>
            </a:r>
            <a:r>
              <a:rPr lang="cs-CZ" dirty="0" smtClean="0"/>
              <a:t>: </a:t>
            </a:r>
            <a:r>
              <a:rPr lang="cs-CZ" dirty="0" err="1" smtClean="0"/>
              <a:t>Chessboard</a:t>
            </a:r>
            <a:r>
              <a:rPr lang="cs-CZ" dirty="0" smtClean="0"/>
              <a:t> </a:t>
            </a:r>
            <a:r>
              <a:rPr lang="cs-CZ" dirty="0" err="1" smtClean="0"/>
              <a:t>thief</a:t>
            </a:r>
            <a:r>
              <a:rPr lang="cs-CZ" dirty="0" smtClean="0"/>
              <a:t>, mezi lety 1950-1970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6386" name="Picture 2" descr="File:SchachBrettDieb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32656"/>
            <a:ext cx="4099496" cy="60932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5517232"/>
            <a:ext cx="7498080" cy="9361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Henrique</a:t>
            </a:r>
            <a:r>
              <a:rPr lang="cs-CZ" dirty="0" smtClean="0"/>
              <a:t> </a:t>
            </a:r>
            <a:r>
              <a:rPr lang="cs-CZ" dirty="0" err="1" smtClean="0"/>
              <a:t>Matos</a:t>
            </a:r>
            <a:r>
              <a:rPr lang="cs-CZ" dirty="0" smtClean="0"/>
              <a:t>: </a:t>
            </a:r>
            <a:r>
              <a:rPr lang="cs-CZ" dirty="0" err="1" smtClean="0"/>
              <a:t>Cosmic</a:t>
            </a:r>
            <a:r>
              <a:rPr lang="cs-CZ" dirty="0" smtClean="0"/>
              <a:t> </a:t>
            </a:r>
            <a:r>
              <a:rPr lang="cs-CZ" dirty="0" err="1" smtClean="0"/>
              <a:t>Voyage</a:t>
            </a:r>
            <a:r>
              <a:rPr lang="cs-CZ" dirty="0" smtClean="0"/>
              <a:t>, 2003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9992" y="4797152"/>
            <a:ext cx="4320480" cy="360040"/>
          </a:xfrm>
        </p:spPr>
        <p:txBody>
          <a:bodyPr>
            <a:normAutofit/>
          </a:bodyPr>
          <a:lstStyle/>
          <a:p>
            <a:r>
              <a:rPr lang="cs-CZ" sz="1000" dirty="0" smtClean="0"/>
              <a:t>http://commons.wikimedia.org/wiki/File:Viagem_C%C3%B3smica_1.jpg</a:t>
            </a:r>
            <a:endParaRPr lang="cs-CZ" sz="1000" dirty="0"/>
          </a:p>
        </p:txBody>
      </p:sp>
      <p:pic>
        <p:nvPicPr>
          <p:cNvPr id="17410" name="Picture 2" descr="File:Viagem Cósmica 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260648"/>
            <a:ext cx="6683896" cy="45032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Op</a:t>
            </a:r>
            <a:r>
              <a:rPr lang="cs-CZ" dirty="0" smtClean="0"/>
              <a:t>-</a:t>
            </a:r>
            <a:r>
              <a:rPr lang="cs-CZ" dirty="0" err="1" smtClean="0"/>
              <a:t>art</a:t>
            </a:r>
            <a:r>
              <a:rPr lang="cs-CZ" dirty="0" smtClean="0"/>
              <a:t> si získal oblibu u široké veřejnosti.</a:t>
            </a:r>
          </a:p>
          <a:p>
            <a:r>
              <a:rPr lang="cs-CZ" dirty="0" smtClean="0"/>
              <a:t>Používal a stále se používá v reklamách, módě, ve šperkařství i interiérovém designu.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4797152"/>
            <a:ext cx="5904656" cy="432048"/>
          </a:xfrm>
        </p:spPr>
        <p:txBody>
          <a:bodyPr>
            <a:normAutofit/>
          </a:bodyPr>
          <a:lstStyle/>
          <a:p>
            <a:r>
              <a:rPr lang="cs-CZ" sz="1000" dirty="0" smtClean="0"/>
              <a:t>http://commons.wikimedia.org/wiki/File:Op_art_portait_of_Arist_Barbara_Januszkiewicz_model.jpeg</a:t>
            </a:r>
            <a:endParaRPr lang="cs-CZ" sz="1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5229200"/>
            <a:ext cx="7498080" cy="10192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Portrét Barbary </a:t>
            </a:r>
            <a:r>
              <a:rPr lang="cs-CZ" dirty="0" err="1" smtClean="0"/>
              <a:t>Januszkiewicz</a:t>
            </a:r>
            <a:r>
              <a:rPr lang="cs-CZ" dirty="0" smtClean="0"/>
              <a:t>, 2011</a:t>
            </a:r>
            <a:endParaRPr lang="cs-CZ" dirty="0"/>
          </a:p>
        </p:txBody>
      </p:sp>
      <p:pic>
        <p:nvPicPr>
          <p:cNvPr id="18434" name="Picture 2" descr="File:Op art portait of Arist Barbara Januszkiewicz model.jpe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404664"/>
            <a:ext cx="4536504" cy="431734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6" name="Picture 6" descr="http://www.apropos-shop.cz/data/images/products/th4/60124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692696"/>
            <a:ext cx="5832648" cy="5832648"/>
          </a:xfrm>
          <a:prstGeom prst="rect">
            <a:avLst/>
          </a:prstGeom>
          <a:noFill/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220072" y="5877272"/>
            <a:ext cx="3280408" cy="562074"/>
          </a:xfrm>
        </p:spPr>
        <p:txBody>
          <a:bodyPr>
            <a:norm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apropos</a:t>
            </a:r>
            <a:r>
              <a:rPr lang="cs-CZ" sz="1000" dirty="0" smtClean="0"/>
              <a:t>-</a:t>
            </a:r>
            <a:r>
              <a:rPr lang="cs-CZ" sz="1000" dirty="0" err="1" smtClean="0"/>
              <a:t>shop.cz</a:t>
            </a:r>
            <a:r>
              <a:rPr lang="cs-CZ" sz="1000" dirty="0" smtClean="0"/>
              <a:t>/</a:t>
            </a:r>
            <a:r>
              <a:rPr lang="cs-CZ" sz="1000" dirty="0" err="1" smtClean="0"/>
              <a:t>ppd</a:t>
            </a:r>
            <a:r>
              <a:rPr lang="cs-CZ" sz="1000" dirty="0" smtClean="0"/>
              <a:t>/hrnky/hrnky-</a:t>
            </a:r>
            <a:r>
              <a:rPr lang="cs-CZ" sz="1000" dirty="0" err="1" smtClean="0"/>
              <a:t>op</a:t>
            </a:r>
            <a:r>
              <a:rPr lang="cs-CZ" sz="1000" dirty="0" smtClean="0"/>
              <a:t>-</a:t>
            </a:r>
            <a:r>
              <a:rPr lang="cs-CZ" sz="1000" dirty="0" err="1" smtClean="0"/>
              <a:t>art</a:t>
            </a:r>
            <a:r>
              <a:rPr lang="cs-CZ" sz="1000" dirty="0" smtClean="0"/>
              <a:t>/</a:t>
            </a:r>
            <a:endParaRPr lang="cs-CZ" sz="10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1403648" y="476672"/>
            <a:ext cx="4798288" cy="72008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Hrnky – výrobce PPD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3768" y="5661248"/>
            <a:ext cx="6304744" cy="346050"/>
          </a:xfrm>
        </p:spPr>
        <p:txBody>
          <a:bodyPr>
            <a:norm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coachsoutletstoress.com</a:t>
            </a:r>
            <a:r>
              <a:rPr lang="cs-CZ" sz="1000" dirty="0" smtClean="0"/>
              <a:t>/coach-</a:t>
            </a:r>
            <a:r>
              <a:rPr lang="cs-CZ" sz="1000" dirty="0" err="1" smtClean="0"/>
              <a:t>tote</a:t>
            </a:r>
            <a:r>
              <a:rPr lang="cs-CZ" sz="1000" dirty="0" smtClean="0"/>
              <a:t>-</a:t>
            </a:r>
            <a:r>
              <a:rPr lang="cs-CZ" sz="1000" dirty="0" err="1" smtClean="0"/>
              <a:t>bags</a:t>
            </a:r>
            <a:r>
              <a:rPr lang="cs-CZ" sz="1000" dirty="0" smtClean="0"/>
              <a:t>-</a:t>
            </a:r>
            <a:r>
              <a:rPr lang="cs-CZ" sz="1000" dirty="0" err="1" smtClean="0"/>
              <a:t>op</a:t>
            </a:r>
            <a:r>
              <a:rPr lang="cs-CZ" sz="1000" dirty="0" smtClean="0"/>
              <a:t>-</a:t>
            </a:r>
            <a:r>
              <a:rPr lang="cs-CZ" sz="1000" dirty="0" err="1" smtClean="0"/>
              <a:t>art</a:t>
            </a:r>
            <a:r>
              <a:rPr lang="cs-CZ" sz="1000" dirty="0" smtClean="0"/>
              <a:t>-</a:t>
            </a:r>
            <a:r>
              <a:rPr lang="cs-CZ" sz="1000" dirty="0" err="1" smtClean="0"/>
              <a:t>large</a:t>
            </a:r>
            <a:r>
              <a:rPr lang="cs-CZ" sz="1000" dirty="0" smtClean="0"/>
              <a:t>-</a:t>
            </a:r>
            <a:r>
              <a:rPr lang="cs-CZ" sz="1000" dirty="0" err="1" smtClean="0"/>
              <a:t>hoboleather</a:t>
            </a:r>
            <a:r>
              <a:rPr lang="cs-CZ" sz="1000" dirty="0" smtClean="0"/>
              <a:t>-</a:t>
            </a:r>
            <a:r>
              <a:rPr lang="cs-CZ" sz="1000" dirty="0" err="1" smtClean="0"/>
              <a:t>bottomblackivory</a:t>
            </a:r>
            <a:r>
              <a:rPr lang="cs-CZ" sz="1000" dirty="0" smtClean="0"/>
              <a:t>-p-1177.html</a:t>
            </a:r>
            <a:endParaRPr lang="cs-CZ" sz="1000" dirty="0"/>
          </a:p>
        </p:txBody>
      </p:sp>
      <p:pic>
        <p:nvPicPr>
          <p:cNvPr id="21506" name="Picture 2" descr="http://www.coachsoutletsstores.org/images/Coach-Tote-Bags-op-art-%20hobo-leather-bottom-black-ivory.jpg"/>
          <p:cNvPicPr>
            <a:picLocks noChangeAspect="1" noChangeArrowheads="1"/>
          </p:cNvPicPr>
          <p:nvPr/>
        </p:nvPicPr>
        <p:blipFill>
          <a:blip r:embed="rId3" cstate="print"/>
          <a:srcRect t="12961" b="12640"/>
          <a:stretch>
            <a:fillRect/>
          </a:stretch>
        </p:blipFill>
        <p:spPr bwMode="auto">
          <a:xfrm>
            <a:off x="2195736" y="1052736"/>
            <a:ext cx="6254338" cy="4653136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03648" y="332656"/>
            <a:ext cx="4720568" cy="68505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Taška – výrobce Coach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 papírovou krychli s </a:t>
            </a:r>
            <a:r>
              <a:rPr lang="cs-CZ" dirty="0" err="1" smtClean="0"/>
              <a:t>op</a:t>
            </a:r>
            <a:r>
              <a:rPr lang="cs-CZ" dirty="0" smtClean="0"/>
              <a:t>-</a:t>
            </a:r>
            <a:r>
              <a:rPr lang="cs-CZ" dirty="0" err="1" smtClean="0"/>
              <a:t>artovým</a:t>
            </a:r>
            <a:r>
              <a:rPr lang="cs-CZ" dirty="0" smtClean="0"/>
              <a:t> designem.</a:t>
            </a:r>
          </a:p>
          <a:p>
            <a:r>
              <a:rPr lang="cs-CZ" dirty="0" smtClean="0"/>
              <a:t>Budeš potřebovat bílý karton formátu A3 nebo A2, tužku, pravítko, kružítko, fixy, nůžky, lepidlo a dobrou náladu.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karton obkresli podle šablony síť krychle s přidanými „švy“ na slepení.</a:t>
            </a:r>
          </a:p>
          <a:p>
            <a:r>
              <a:rPr lang="cs-CZ" dirty="0" smtClean="0"/>
              <a:t>Nezapomeň si vyznačit všechny linie pro ohýbání a slepování. Tyto linie obtáhni podle pravítka, použij např. hrot kružítka nebo špendlík.</a:t>
            </a:r>
          </a:p>
          <a:p>
            <a:r>
              <a:rPr lang="cs-CZ" dirty="0" smtClean="0"/>
              <a:t>Síť krychle vystřihni.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A180247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71600" y="764704"/>
            <a:ext cx="6400801" cy="4800600"/>
          </a:xfr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ze šesti čtverců, které tvoří stěny </a:t>
            </a:r>
            <a:r>
              <a:rPr lang="cs-CZ" dirty="0" smtClean="0"/>
              <a:t>krychle, </a:t>
            </a:r>
            <a:r>
              <a:rPr lang="cs-CZ" dirty="0" smtClean="0"/>
              <a:t>pokresli vzory inspirovanými op-</a:t>
            </a:r>
            <a:r>
              <a:rPr lang="cs-CZ" dirty="0" err="1" smtClean="0"/>
              <a:t>artem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Můžeš používat pravítko, kružítko, vzory pak vybarvi fixem jedné barvy (černá, modrá, červená, zelená apod.)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Inspirace – vzory: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pPr>
              <a:buNone/>
            </a:pPr>
            <a:r>
              <a:rPr lang="cs-CZ" sz="1100" dirty="0" smtClean="0"/>
              <a:t>http://commons.wikimedia.org/wiki/File:Optical_illusion_meets_practical_joke.gif?uselang=cs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1100" dirty="0" smtClean="0"/>
              <a:t>http://commons.wikimedia.org/wiki/File:PSM_V54_D326_Optical_illusion_image_used_in_psychological_tests.png</a:t>
            </a:r>
            <a:endParaRPr lang="cs-CZ" sz="1100" dirty="0"/>
          </a:p>
        </p:txBody>
      </p:sp>
      <p:pic>
        <p:nvPicPr>
          <p:cNvPr id="22530" name="Picture 2" descr="File:Optical-illusion-checkerboard-bw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268760"/>
            <a:ext cx="2400266" cy="1800200"/>
          </a:xfrm>
          <a:prstGeom prst="rect">
            <a:avLst/>
          </a:prstGeom>
          <a:noFill/>
        </p:spPr>
      </p:pic>
      <p:pic>
        <p:nvPicPr>
          <p:cNvPr id="22532" name="Picture 4" descr="File:PSM V54 D326 Optical illusion image used in psychological tests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3645024"/>
            <a:ext cx="2267744" cy="22015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http://commons.wikimedia.org/wiki/File:Motion_illusion_in_star_arrangement.png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					http://commons.wikimedia.org/wiki/File:Moire_Lines.svg</a:t>
            </a:r>
            <a:endParaRPr lang="cs-CZ" sz="1000" dirty="0"/>
          </a:p>
        </p:txBody>
      </p:sp>
      <p:pic>
        <p:nvPicPr>
          <p:cNvPr id="26626" name="Picture 2" descr="File:Motion illusion in star arrangement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260648"/>
            <a:ext cx="4029603" cy="2805612"/>
          </a:xfrm>
          <a:prstGeom prst="rect">
            <a:avLst/>
          </a:prstGeom>
          <a:noFill/>
        </p:spPr>
      </p:pic>
      <p:pic>
        <p:nvPicPr>
          <p:cNvPr id="26628" name="Picture 4" descr="File:Moire Lines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3356992"/>
            <a:ext cx="3262086" cy="28525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sítě slep krychli.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celou třídu: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Pozorujte vytvořené krychle.</a:t>
            </a:r>
          </a:p>
          <a:p>
            <a:r>
              <a:rPr lang="cs-CZ" dirty="0" smtClean="0"/>
              <a:t>Najděte ve škole vhodný prostor pro instalaci.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6237312"/>
            <a:ext cx="16561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5" name="Obrázek 4" descr="PB1603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2000" y="620688"/>
            <a:ext cx="7200001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6237312"/>
            <a:ext cx="16561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5" name="Obrázek 4" descr="PB16039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2000" y="476672"/>
            <a:ext cx="7200001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6237312"/>
            <a:ext cx="16561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B1603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2000" y="620688"/>
            <a:ext cx="7200001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195</TotalTime>
  <Words>402</Words>
  <Application>Microsoft Office PowerPoint</Application>
  <PresentationFormat>Předvádění na obrazovce (4:3)</PresentationFormat>
  <Paragraphs>109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Slunovrat</vt:lpstr>
      <vt:lpstr>Prezentace aplikace PowerPoint</vt:lpstr>
      <vt:lpstr>Výtvarná výchova</vt:lpstr>
      <vt:lpstr>Op-art</vt:lpstr>
      <vt:lpstr>http://commons.wikimedia.org/wiki/File:Op-art-4-sided-spiral-tunnel.svg</vt:lpstr>
      <vt:lpstr>http://commons.wikimedia.org/wiki/File:SchachBrettDieb.jpg</vt:lpstr>
      <vt:lpstr>http://commons.wikimedia.org/wiki/File:Viagem_C%C3%B3smica_1.jpg</vt:lpstr>
      <vt:lpstr>Prezentace aplikace PowerPoint</vt:lpstr>
      <vt:lpstr>http://commons.wikimedia.org/wiki/File:Op_art_portait_of_Arist_Barbara_Januszkiewicz_model.jpeg</vt:lpstr>
      <vt:lpstr>http://www.apropos-shop.cz/ppd/hrnky/hrnky-op-art/</vt:lpstr>
      <vt:lpstr>http://www.coachsoutletstoress.com/coach-tote-bags-op-art-large-hoboleather-bottomblackivory-p-1177.html</vt:lpstr>
      <vt:lpstr>Úkol pro tebe:</vt:lpstr>
      <vt:lpstr>Prezentace aplikace PowerPoint</vt:lpstr>
      <vt:lpstr>Prezentace aplikace PowerPoint</vt:lpstr>
      <vt:lpstr>Prezentace aplikace PowerPoint</vt:lpstr>
      <vt:lpstr>Inspirace – vzory:</vt:lpstr>
      <vt:lpstr>Prezentace aplikace PowerPoint</vt:lpstr>
      <vt:lpstr>Prezentace aplikace PowerPoint</vt:lpstr>
      <vt:lpstr>Úkol pro celou třídu: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ŠIC</dc:creator>
  <cp:lastModifiedBy>Vaše jméno</cp:lastModifiedBy>
  <cp:revision>17</cp:revision>
  <dcterms:created xsi:type="dcterms:W3CDTF">2012-10-17T06:29:10Z</dcterms:created>
  <dcterms:modified xsi:type="dcterms:W3CDTF">2012-11-24T19:50:52Z</dcterms:modified>
</cp:coreProperties>
</file>