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5" r:id="rId2"/>
    <p:sldId id="266" r:id="rId3"/>
    <p:sldId id="261" r:id="rId4"/>
    <p:sldId id="262" r:id="rId5"/>
    <p:sldId id="263" r:id="rId6"/>
    <p:sldId id="264" r:id="rId7"/>
    <p:sldId id="258" r:id="rId8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78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75" d="100"/>
          <a:sy n="75" d="100"/>
        </p:scale>
        <p:origin x="-1800" y="-84"/>
      </p:cViewPr>
      <p:guideLst>
        <p:guide orient="horz" pos="2160"/>
        <p:guide pos="3062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428473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Pro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správné řešení klikni.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přivoláte překlady otázek. Na poslední páté kliknutí se přivolá řešení celého úkolu.</a:t>
            </a: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Kliknutím přivoláte překlady otázek. Na poslední sedmé kliknutí se přivolá řešení celého úkolu.</a:t>
            </a:r>
            <a:endParaRPr lang="cs-CZ" sz="1000" i="1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0744F8-E361-48F8-A3DB-C761B9E42C7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5E56A-45FB-4A61-90A2-E1CFC8FBD76F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BC0BB-C91F-47B9-BF9A-7C307C0806D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BA1D4D-8292-4A6E-A73D-FE68A1A23DBA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A2EC4E-3DB1-478D-913C-B182B9B1929C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A721DE-B63D-424F-9709-31800D2FD89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7E3CCB-FF8D-43C5-936B-B62E57C8E27E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5A8491-B857-4939-AE32-586340E3F8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4A55C-1095-4C12-BD46-8D0317B20BE1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B9437-C1CD-404D-85B4-1CD557F4F4B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ED024-12D7-4DD3-A93E-C5A0A9819A7B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85A4-36C9-4F58-8F27-EF9B43F845A2}" type="datetime1">
              <a:rPr lang="cs-CZ" smtClean="0"/>
              <a:pPr/>
              <a:t>12.12.2011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audio" Target="../media/audio3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audio" Target="../media/audio3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4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Must or have to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VY_22_INOVACE_14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Eva Dlouhá,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7995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8. (9. opakování)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procvičení slovesa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must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a jeho opisu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have to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point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, podrobnější metodika viz poznámky </a:t>
            </a:r>
            <a:endParaRPr lang="cs-CZ" sz="15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u </a:t>
            </a:r>
            <a:r>
              <a:rPr lang="cs-CZ" sz="1500">
                <a:latin typeface="Tahoma" pitchFamily="34" charset="0"/>
                <a:ea typeface="Tahoma" pitchFamily="34" charset="0"/>
                <a:cs typeface="Tahoma" pitchFamily="34" charset="0"/>
              </a:rPr>
              <a:t>jednotlivých snímků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97709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14611" y="2579652"/>
            <a:ext cx="4119154" cy="4076314"/>
          </a:xfrm>
        </p:spPr>
        <p:txBody>
          <a:bodyPr/>
          <a:lstStyle/>
          <a:p>
            <a:pPr algn="just">
              <a:buNone/>
            </a:pPr>
            <a:r>
              <a:rPr lang="cs-CZ" dirty="0" smtClean="0"/>
              <a:t>    </a:t>
            </a:r>
          </a:p>
          <a:p>
            <a:pPr algn="just">
              <a:buNone/>
            </a:pPr>
            <a:endParaRPr lang="cs-CZ" sz="28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28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Nadpis 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Jaký je rozdíl (v </a:t>
            </a:r>
            <a:r>
              <a:rPr lang="cs-CZ" sz="1500" b="1" u="sng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přítomném </a:t>
            </a:r>
            <a:r>
              <a:rPr lang="cs-CZ" sz="1500" b="1" u="sng" dirty="0" smtClean="0">
                <a:solidFill>
                  <a:schemeClr val="accent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čase</a:t>
            </a:r>
            <a:r>
              <a:rPr lang="cs-CZ" sz="1500" u="sng" dirty="0" smtClean="0">
                <a:solidFill>
                  <a:schemeClr val="accent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)</a:t>
            </a:r>
            <a:r>
              <a:rPr lang="cs-CZ" sz="1500" b="1" dirty="0" smtClean="0">
                <a:solidFill>
                  <a:schemeClr val="accent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chemeClr val="accent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mezi slovíčkem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MUST</a:t>
            </a:r>
            <a:r>
              <a:rPr lang="cs-CZ" sz="1500" dirty="0" smtClean="0">
                <a:solidFill>
                  <a:schemeClr val="accent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a jeho opisem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TO</a:t>
            </a:r>
            <a:r>
              <a:rPr lang="cs-CZ" sz="1500" dirty="0" smtClean="0">
                <a:solidFill>
                  <a:schemeClr val="accent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 Učili jsme se, že obojí znamená </a:t>
            </a:r>
            <a:r>
              <a:rPr lang="cs-CZ" sz="1500" b="1" dirty="0" smtClean="0">
                <a:solidFill>
                  <a:srgbClr val="C0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MUSET</a:t>
            </a:r>
            <a:r>
              <a:rPr lang="cs-CZ" sz="1500" dirty="0" smtClean="0">
                <a:solidFill>
                  <a:schemeClr val="accent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. Malý rozdíl ve významu tady je. Zkus na něj  přijít.</a:t>
            </a:r>
            <a:endParaRPr lang="cs-CZ" sz="1500" dirty="0">
              <a:solidFill>
                <a:schemeClr val="accent1">
                  <a:lumMod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0" name="Zástupný symbol pro obsah 2"/>
          <p:cNvSpPr txBox="1">
            <a:spLocks/>
          </p:cNvSpPr>
          <p:nvPr/>
        </p:nvSpPr>
        <p:spPr>
          <a:xfrm>
            <a:off x="542764" y="1561090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1" name="Zástupný symbol pro obsah 2"/>
          <p:cNvSpPr txBox="1">
            <a:spLocks/>
          </p:cNvSpPr>
          <p:nvPr/>
        </p:nvSpPr>
        <p:spPr>
          <a:xfrm>
            <a:off x="261048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oem\AppData\Local\Microsoft\Windows\Temporary Internet Files\Content.IE5\M6EVS6JC\MP90031692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1815" y="2448398"/>
            <a:ext cx="1656183" cy="2160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em\AppData\Local\Microsoft\Windows\Temporary Internet Files\Content.IE5\6EZVUUNV\MP90043869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41" y="2546436"/>
            <a:ext cx="3071083" cy="20473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42765" y="1470706"/>
            <a:ext cx="43172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Shall we go to the cinema? </a:t>
            </a:r>
            <a:endParaRPr lang="cs-CZ" dirty="0" smtClean="0">
              <a:solidFill>
                <a:srgbClr val="00B05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Sorry, I can´t. I </a:t>
            </a:r>
            <a:r>
              <a:rPr lang="en-GB" b="1" dirty="0" smtClean="0">
                <a:solidFill>
                  <a:srgbClr val="FF0000"/>
                </a:solidFill>
              </a:rPr>
              <a:t>must </a:t>
            </a:r>
            <a:r>
              <a:rPr lang="en-GB" dirty="0" smtClean="0">
                <a:solidFill>
                  <a:srgbClr val="FF0000"/>
                </a:solidFill>
              </a:rPr>
              <a:t>learn English.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en-GB" dirty="0" smtClean="0">
                <a:solidFill>
                  <a:srgbClr val="FF0000"/>
                </a:solidFill>
              </a:rPr>
              <a:t>I want to be a manager.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60033" y="1470706"/>
            <a:ext cx="388004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50"/>
                </a:solidFill>
              </a:rPr>
              <a:t>Shall we go to the cinema? </a:t>
            </a:r>
          </a:p>
          <a:p>
            <a:r>
              <a:rPr lang="en-GB" dirty="0" smtClean="0">
                <a:solidFill>
                  <a:srgbClr val="FF0000"/>
                </a:solidFill>
              </a:rPr>
              <a:t>Sorry I can´t. I </a:t>
            </a:r>
            <a:r>
              <a:rPr lang="en-GB" b="1" dirty="0" smtClean="0">
                <a:solidFill>
                  <a:srgbClr val="FF0000"/>
                </a:solidFill>
              </a:rPr>
              <a:t>have to </a:t>
            </a:r>
            <a:r>
              <a:rPr lang="en-GB" dirty="0" smtClean="0">
                <a:solidFill>
                  <a:srgbClr val="FF0000"/>
                </a:solidFill>
              </a:rPr>
              <a:t>help my mother  in the garden.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960950" y="4911758"/>
            <a:ext cx="5491369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i="1" dirty="0" smtClean="0">
                <a:solidFill>
                  <a:srgbClr val="FF0000"/>
                </a:solidFill>
              </a:rPr>
              <a:t>Must</a:t>
            </a:r>
            <a:r>
              <a:rPr lang="en-GB" b="1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i="1" dirty="0" smtClean="0">
                <a:solidFill>
                  <a:schemeClr val="accent4">
                    <a:lumMod val="50000"/>
                  </a:schemeClr>
                </a:solidFill>
              </a:rPr>
              <a:t>použiji, když něco </a:t>
            </a:r>
            <a:r>
              <a:rPr lang="cs-CZ" b="1" i="1" dirty="0" smtClean="0">
                <a:solidFill>
                  <a:schemeClr val="accent4">
                    <a:lumMod val="50000"/>
                  </a:schemeClr>
                </a:solidFill>
              </a:rPr>
              <a:t>musím</a:t>
            </a:r>
            <a:r>
              <a:rPr lang="cs-CZ" i="1" dirty="0" smtClean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b="1" i="1" dirty="0" smtClean="0">
                <a:solidFill>
                  <a:schemeClr val="accent4">
                    <a:lumMod val="50000"/>
                  </a:schemeClr>
                </a:solidFill>
              </a:rPr>
              <a:t>z vlastního přesvědčení</a:t>
            </a:r>
            <a:r>
              <a:rPr lang="cs-CZ" i="1" dirty="0" smtClean="0">
                <a:solidFill>
                  <a:schemeClr val="accent4">
                    <a:lumMod val="50000"/>
                  </a:schemeClr>
                </a:solidFill>
              </a:rPr>
              <a:t>. Dělám to pro sebe. </a:t>
            </a:r>
          </a:p>
          <a:p>
            <a:r>
              <a:rPr lang="en-GB" b="1" i="1" dirty="0" smtClean="0">
                <a:solidFill>
                  <a:srgbClr val="FF0000"/>
                </a:solidFill>
              </a:rPr>
              <a:t>Have to </a:t>
            </a:r>
            <a:r>
              <a:rPr lang="cs-CZ" i="1" dirty="0" smtClean="0">
                <a:solidFill>
                  <a:srgbClr val="00B050"/>
                </a:solidFill>
              </a:rPr>
              <a:t>použiji, když mne </a:t>
            </a:r>
            <a:r>
              <a:rPr lang="cs-CZ" b="1" i="1" dirty="0" smtClean="0">
                <a:solidFill>
                  <a:srgbClr val="00B050"/>
                </a:solidFill>
              </a:rPr>
              <a:t>někdo nutí </a:t>
            </a:r>
            <a:r>
              <a:rPr lang="cs-CZ" i="1" dirty="0" smtClean="0">
                <a:solidFill>
                  <a:srgbClr val="00B050"/>
                </a:solidFill>
              </a:rPr>
              <a:t>(v tomto případě matka).</a:t>
            </a:r>
            <a:endParaRPr lang="cs-CZ" i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je to v </a:t>
            </a:r>
            <a:r>
              <a:rPr lang="cs-CZ" sz="1500" b="1" u="sng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čase budoucím</a:t>
            </a:r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MUST</a:t>
            </a:r>
            <a:r>
              <a:rPr lang="cs-CZ" sz="1500" b="1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nebo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TO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?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Zkus si přeložit následující věty:</a:t>
            </a:r>
            <a:endParaRPr lang="en-GB" sz="1500" dirty="0">
              <a:solidFill>
                <a:schemeClr val="accent4">
                  <a:lumMod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>
            <p:ph idx="1"/>
          </p:nvPr>
        </p:nvSpPr>
        <p:spPr>
          <a:xfrm>
            <a:off x="475928" y="1535583"/>
            <a:ext cx="8229600" cy="4525963"/>
          </a:xfrm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Budu</a:t>
            </a:r>
            <a:r>
              <a:rPr lang="cs-CZ" sz="20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se </a:t>
            </a:r>
            <a:r>
              <a:rPr lang="cs-CZ" sz="20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muset</a:t>
            </a:r>
            <a:r>
              <a:rPr lang="cs-CZ" sz="20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učit matematiku.</a:t>
            </a:r>
          </a:p>
          <a:p>
            <a:pPr algn="just">
              <a:buNone/>
            </a:pP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</a:t>
            </a:r>
            <a:r>
              <a:rPr lang="en-GB" sz="20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will </a:t>
            </a:r>
            <a:r>
              <a:rPr lang="en-GB" sz="20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learn Maths.</a:t>
            </a:r>
          </a:p>
          <a:p>
            <a:pPr algn="just">
              <a:buNone/>
            </a:pPr>
            <a:endParaRPr lang="en-GB" sz="2000" dirty="0" smtClean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Nebudu</a:t>
            </a:r>
            <a:r>
              <a:rPr lang="cs-CZ" sz="20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muset</a:t>
            </a:r>
            <a:r>
              <a:rPr lang="cs-CZ" sz="20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jít do školy.</a:t>
            </a:r>
          </a:p>
          <a:p>
            <a:pPr algn="just">
              <a:buNone/>
            </a:pP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</a:t>
            </a:r>
            <a:r>
              <a:rPr lang="en-GB" sz="20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will </a:t>
            </a:r>
            <a:r>
              <a:rPr lang="cs-CZ" sz="20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not </a:t>
            </a:r>
            <a:r>
              <a:rPr lang="en-GB" sz="20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 to school.</a:t>
            </a:r>
          </a:p>
          <a:p>
            <a:pPr algn="just">
              <a:buNone/>
            </a:pP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20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Můj bratr </a:t>
            </a:r>
            <a:r>
              <a:rPr lang="cs-CZ" sz="20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bude muset </a:t>
            </a:r>
            <a:r>
              <a:rPr lang="cs-CZ" sz="20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napsat domácí úkol.</a:t>
            </a:r>
          </a:p>
          <a:p>
            <a:pPr algn="just">
              <a:buNone/>
            </a:pP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My brother </a:t>
            </a:r>
            <a:r>
              <a:rPr lang="en-GB" sz="20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will </a:t>
            </a:r>
            <a:r>
              <a:rPr lang="en-GB" sz="20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his homework.</a:t>
            </a:r>
          </a:p>
          <a:p>
            <a:pPr algn="just">
              <a:buNone/>
            </a:pPr>
            <a:endParaRPr lang="en-GB" sz="20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20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Budeme muset </a:t>
            </a:r>
            <a:r>
              <a:rPr lang="cs-CZ" sz="20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jít nakoupit.</a:t>
            </a:r>
          </a:p>
          <a:p>
            <a:pPr algn="just">
              <a:buNone/>
            </a:pP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</a:t>
            </a:r>
            <a:r>
              <a:rPr lang="en-GB" sz="20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will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0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to </a:t>
            </a:r>
            <a:r>
              <a:rPr lang="en-GB" sz="2000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 shopping.</a:t>
            </a:r>
          </a:p>
          <a:p>
            <a:pPr algn="just">
              <a:buNone/>
            </a:pPr>
            <a:endParaRPr lang="en-GB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302142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4542" y="16231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390365" y="1470706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75928" y="1576173"/>
            <a:ext cx="8363271" cy="46413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4" name="Zástupný symbol pro obsah 2"/>
          <p:cNvSpPr txBox="1">
            <a:spLocks/>
          </p:cNvSpPr>
          <p:nvPr/>
        </p:nvSpPr>
        <p:spPr>
          <a:xfrm>
            <a:off x="323529" y="15319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15" name="Zástupný symbol pro obsah 2"/>
          <p:cNvSpPr txBox="1">
            <a:spLocks/>
          </p:cNvSpPr>
          <p:nvPr/>
        </p:nvSpPr>
        <p:spPr>
          <a:xfrm>
            <a:off x="475929" y="1684376"/>
            <a:ext cx="8363271" cy="453317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Font typeface="Arial" pitchFamily="34" charset="0"/>
              <a:buNone/>
            </a:pPr>
            <a:r>
              <a:rPr lang="cs-CZ" smtClean="0"/>
              <a:t>    </a:t>
            </a:r>
          </a:p>
          <a:p>
            <a:pPr algn="just">
              <a:buFont typeface="Arial" pitchFamily="34" charset="0"/>
              <a:buNone/>
            </a:pPr>
            <a:endParaRPr lang="cs-CZ" sz="280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Font typeface="Arial" pitchFamily="34" charset="0"/>
              <a:buNone/>
            </a:pPr>
            <a:r>
              <a:rPr lang="cs-CZ" sz="2800" smtClean="0">
                <a:latin typeface="Tahoma" pitchFamily="34" charset="0"/>
                <a:ea typeface="Tahoma" pitchFamily="34" charset="0"/>
                <a:cs typeface="Tahoma" pitchFamily="34" charset="0"/>
              </a:rPr>
              <a:t>   </a:t>
            </a:r>
            <a:endParaRPr lang="en-GB" sz="28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796136" y="4293096"/>
            <a:ext cx="2494594" cy="1200329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i="1" dirty="0" smtClean="0"/>
              <a:t>V budoucím čase lze použít pouze  opis  </a:t>
            </a:r>
            <a:r>
              <a:rPr lang="cs-CZ" i="1" dirty="0" smtClean="0">
                <a:solidFill>
                  <a:srgbClr val="FF0000"/>
                </a:solidFill>
              </a:rPr>
              <a:t>HAVE TO</a:t>
            </a:r>
            <a:r>
              <a:rPr lang="cs-CZ" i="1" dirty="0" smtClean="0"/>
              <a:t>. Ale to už známe. Je to vlastně snadné!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Jak je to v </a:t>
            </a:r>
            <a:r>
              <a:rPr lang="cs-CZ" sz="1500" b="1" u="sng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čase minulém?</a:t>
            </a:r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MUST</a:t>
            </a:r>
            <a:r>
              <a:rPr lang="cs-CZ" sz="1500" b="1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nebo jeho opis </a:t>
            </a:r>
            <a:r>
              <a:rPr lang="cs-CZ" sz="15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HAVE </a:t>
            </a:r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</a:t>
            </a:r>
            <a:r>
              <a:rPr lang="cs-CZ" sz="1500" dirty="0" smtClean="0">
                <a:solidFill>
                  <a:schemeClr val="tx2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 </a:t>
            </a:r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Zkus </a:t>
            </a:r>
            <a:r>
              <a:rPr lang="cs-CZ" sz="1500" dirty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si </a:t>
            </a:r>
            <a:r>
              <a:rPr lang="cs-CZ" sz="1500" dirty="0" smtClean="0">
                <a:solidFill>
                  <a:schemeClr val="accent4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tentokrát věty dát do minulosti.</a:t>
            </a:r>
            <a:endParaRPr lang="en-GB" sz="15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tx2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sz="22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Musel jsem </a:t>
            </a:r>
            <a:r>
              <a:rPr lang="cs-CZ" sz="22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se učit </a:t>
            </a:r>
            <a:r>
              <a:rPr lang="cs-CZ" sz="2200" dirty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matematiku</a:t>
            </a:r>
            <a:r>
              <a:rPr lang="cs-CZ" sz="2200" dirty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pPr algn="just">
              <a:buNone/>
            </a:pPr>
            <a:r>
              <a:rPr lang="en-GB" sz="22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</a:t>
            </a:r>
            <a:r>
              <a:rPr lang="en-GB" sz="2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had</a:t>
            </a:r>
            <a:r>
              <a:rPr lang="en-GB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200" b="1" u="sng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</a:t>
            </a:r>
            <a:r>
              <a:rPr lang="en-GB" sz="22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learn Maths.</a:t>
            </a:r>
          </a:p>
          <a:p>
            <a:pPr algn="just">
              <a:buNone/>
            </a:pPr>
            <a:endParaRPr lang="en-GB" sz="2200" dirty="0">
              <a:solidFill>
                <a:srgbClr val="FF000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22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Musel jsem</a:t>
            </a:r>
            <a:r>
              <a:rPr lang="cs-CZ" sz="22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cs-CZ" sz="2200" dirty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jít do </a:t>
            </a:r>
            <a:r>
              <a:rPr lang="cs-CZ" sz="2200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školy.</a:t>
            </a:r>
            <a:endParaRPr lang="cs-CZ" sz="2200" dirty="0">
              <a:solidFill>
                <a:srgbClr val="00B05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en-GB" sz="22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</a:t>
            </a:r>
            <a:r>
              <a:rPr lang="en-GB" sz="2200" b="1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</a:t>
            </a:r>
            <a:r>
              <a:rPr lang="cs-CZ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</a:t>
            </a:r>
            <a:r>
              <a:rPr lang="en-GB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200" b="1" u="sng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</a:t>
            </a:r>
            <a:r>
              <a:rPr lang="en-GB" sz="22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 to school.</a:t>
            </a:r>
          </a:p>
          <a:p>
            <a:pPr algn="just">
              <a:buNone/>
            </a:pPr>
            <a:endParaRPr lang="cs-CZ" sz="2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2200" dirty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Můj bratr </a:t>
            </a:r>
            <a:r>
              <a:rPr lang="cs-CZ" sz="22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musel </a:t>
            </a:r>
            <a:r>
              <a:rPr lang="cs-CZ" sz="2200" dirty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napsat domácí úkol.</a:t>
            </a:r>
          </a:p>
          <a:p>
            <a:pPr algn="just">
              <a:buNone/>
            </a:pPr>
            <a:r>
              <a:rPr lang="en-GB" sz="22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My brother </a:t>
            </a:r>
            <a:r>
              <a:rPr lang="en-GB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</a:t>
            </a:r>
            <a:r>
              <a:rPr lang="cs-CZ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</a:t>
            </a:r>
            <a:r>
              <a:rPr lang="en-GB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200" b="1" u="sng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</a:t>
            </a:r>
            <a:r>
              <a:rPr lang="en-GB" sz="22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do his homework.</a:t>
            </a:r>
          </a:p>
          <a:p>
            <a:pPr algn="just">
              <a:buNone/>
            </a:pPr>
            <a:endParaRPr lang="en-GB" sz="22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algn="just">
              <a:buNone/>
            </a:pPr>
            <a:r>
              <a:rPr lang="cs-CZ" sz="2200" b="1" dirty="0" smtClean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Museli jsme </a:t>
            </a:r>
            <a:r>
              <a:rPr lang="cs-CZ" sz="2200" dirty="0">
                <a:solidFill>
                  <a:srgbClr val="00B05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jít nakoupit.</a:t>
            </a:r>
          </a:p>
          <a:p>
            <a:pPr algn="just">
              <a:buNone/>
            </a:pPr>
            <a:r>
              <a:rPr lang="en-GB" sz="22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We </a:t>
            </a:r>
            <a:r>
              <a:rPr lang="cs-CZ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had</a:t>
            </a:r>
            <a:r>
              <a:rPr lang="en-GB" sz="2200" b="1" u="sng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2200" b="1" u="sng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to </a:t>
            </a:r>
            <a:r>
              <a:rPr lang="en-GB" sz="2200" dirty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go shopping.</a:t>
            </a:r>
          </a:p>
          <a:p>
            <a:pPr algn="just">
              <a:buNone/>
            </a:pPr>
            <a:endParaRPr lang="en-GB" sz="2800" dirty="0">
              <a:solidFill>
                <a:srgbClr val="0070C0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8" name="TextovéPole 7"/>
          <p:cNvSpPr txBox="1"/>
          <p:nvPr/>
        </p:nvSpPr>
        <p:spPr>
          <a:xfrm flipH="1" flipV="1">
            <a:off x="683567" y="2008924"/>
            <a:ext cx="7884423" cy="14920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rgbClr val="92D05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796136" y="4293096"/>
            <a:ext cx="2494594" cy="92333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i="1" dirty="0" smtClean="0"/>
              <a:t>V minulém čase  použiji také opis  </a:t>
            </a:r>
            <a:r>
              <a:rPr lang="cs-CZ" i="1" dirty="0" smtClean="0">
                <a:solidFill>
                  <a:srgbClr val="FF0000"/>
                </a:solidFill>
              </a:rPr>
              <a:t>HAVE TO</a:t>
            </a:r>
            <a:r>
              <a:rPr lang="cs-CZ" i="1" dirty="0" smtClean="0"/>
              <a:t>. Ale i to už známe.  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lick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Nadpis 8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just"/>
            <a:r>
              <a:rPr lang="cs-CZ" sz="1500" b="1" dirty="0" smtClean="0">
                <a:solidFill>
                  <a:srgbClr val="FF0000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Pozn. MUST</a:t>
            </a:r>
            <a:r>
              <a:rPr lang="cs-CZ" sz="1500" dirty="0" smtClean="0">
                <a:solidFill>
                  <a:schemeClr val="accent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 lze v minulém čase použít také. Je tady ovšem rozdíl ve významu, hlavně v záporu. Toto raději odsuneme až na střední školu. Jste rádi, že</a:t>
            </a:r>
            <a:r>
              <a:rPr lang="cs-CZ" sz="1500" smtClean="0">
                <a:solidFill>
                  <a:schemeClr val="accent1">
                    <a:lumMod val="50000"/>
                  </a:schemeClr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?  </a:t>
            </a:r>
            <a:endParaRPr lang="cs-CZ" sz="1500" dirty="0">
              <a:solidFill>
                <a:schemeClr val="accent1">
                  <a:lumMod val="50000"/>
                </a:schemeClr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1026" name="Picture 2" descr="C:\Users\oem\AppData\Local\Microsoft\Windows\Temporary Internet Files\Content.IE5\O4TQCB6E\MC900230447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764" y="2419870"/>
            <a:ext cx="4248472" cy="2953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1218455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push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46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 smtClean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948</TotalTime>
  <Words>517</Words>
  <Application>Microsoft Office PowerPoint</Application>
  <PresentationFormat>Předvádění na obrazovce (4:3)</PresentationFormat>
  <Paragraphs>102</Paragraphs>
  <Slides>7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 </vt:lpstr>
      <vt:lpstr>Jaký je rozdíl (v přítomném čase) mezi slovíčkem MUST a jeho opisem HAVE TO? Učili jsme se, že obojí znamená MUSET. Malý rozdíl ve významu tady je. Zkus na něj  přijít.</vt:lpstr>
      <vt:lpstr>Jak je to v čase budoucím? MUST nebo HAVE TO? Zkus si přeložit následující věty:</vt:lpstr>
      <vt:lpstr>Jak je to v čase minulém? MUST nebo jeho opis HAVE TO? Zkus si tentokrát věty dát do minulosti.</vt:lpstr>
      <vt:lpstr>Pozn. MUST lze v minulém čase použít také. Je tady ovšem rozdíl ve významu, hlavně v záporu. Toto raději odsuneme až na střední školu. Jste rádi, že?  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Dlouhá Eva</cp:lastModifiedBy>
  <cp:revision>111</cp:revision>
  <dcterms:created xsi:type="dcterms:W3CDTF">2011-05-26T14:17:08Z</dcterms:created>
  <dcterms:modified xsi:type="dcterms:W3CDTF">2011-12-12T12:09:19Z</dcterms:modified>
</cp:coreProperties>
</file>