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2" r:id="rId4"/>
    <p:sldId id="260" r:id="rId5"/>
    <p:sldId id="261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    VY_32_INOVACE_3/02_POČÍTÁNÍ V OBORU 1-6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Mgr.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   POČÍTÁNÍ V OBORU 1-6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8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ScaleX="100000" custLinFactNeighborX="185" custLinFactNeighborY="307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83C353-10E3-41CD-8A5A-9A11E5D09099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BA1E4E2-0C4A-449D-A767-07038DA82739}" type="presOf" srcId="{D1B46980-6531-4606-95E6-44980827E919}" destId="{6140AFEC-043D-4C43-A2F9-D0F5331DF3A3}" srcOrd="0" destOrd="0" presId="urn:microsoft.com/office/officeart/2005/8/layout/target3"/>
    <dgm:cxn modelId="{FC8031C8-B01E-47A8-B6A6-17A925AF64E8}" type="presOf" srcId="{4C35D32F-0EAB-4CD7-82EE-45574DC2A586}" destId="{890E4F0B-2866-4A3F-A3C7-2A14B1797930}" srcOrd="1" destOrd="0" presId="urn:microsoft.com/office/officeart/2005/8/layout/target3"/>
    <dgm:cxn modelId="{62157C44-4439-412F-9320-4883F3BE4D0B}" type="presOf" srcId="{4C35D32F-0EAB-4CD7-82EE-45574DC2A586}" destId="{8BEBB6EC-1DAA-4CAC-8A25-BC0FCBD5DBD5}" srcOrd="0" destOrd="0" presId="urn:microsoft.com/office/officeart/2005/8/layout/target3"/>
    <dgm:cxn modelId="{48EA9933-95FE-4571-8362-ECB32847D243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82A5151-ACEA-48B5-8A15-0E427E3054B8}" type="presOf" srcId="{D8197B8C-B260-4A16-BDF4-0947B075E274}" destId="{5A5FFA88-C948-4069-8E93-59FA12366E83}" srcOrd="1" destOrd="0" presId="urn:microsoft.com/office/officeart/2005/8/layout/target3"/>
    <dgm:cxn modelId="{B1A6829D-74D8-4ACD-807A-D6B86AC6099A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E5642AE-7F51-4C2F-A91A-702FFE5BB357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EBA952E-3B54-48BA-A0B5-F24EE0BF96BC}" type="presOf" srcId="{B651F6E3-6281-48DB-9319-2AEAFDAE7572}" destId="{6BB5E863-4638-4E1D-BFDE-399D028AC4ED}" srcOrd="1" destOrd="0" presId="urn:microsoft.com/office/officeart/2005/8/layout/target3"/>
    <dgm:cxn modelId="{2D72BD50-DB5F-4C71-BB1D-E5851896BF86}" type="presOf" srcId="{757F3AB3-0718-4624-B441-E567A8F0AB56}" destId="{333A1088-737F-45CB-B68E-254E46348037}" srcOrd="0" destOrd="0" presId="urn:microsoft.com/office/officeart/2005/8/layout/target3"/>
    <dgm:cxn modelId="{88C1C4CF-D685-43C9-91DD-37040F632FD3}" type="presOf" srcId="{D1D4F407-5343-4D3F-B5B9-D407B03CAEB4}" destId="{AED2198E-93D5-4001-81B4-73124B309672}" srcOrd="1" destOrd="0" presId="urn:microsoft.com/office/officeart/2005/8/layout/target3"/>
    <dgm:cxn modelId="{909C9A14-049F-4D19-9A0F-5EAD8A07A6A3}" type="presParOf" srcId="{333A1088-737F-45CB-B68E-254E46348037}" destId="{F5ABB229-8D3B-4694-996A-96F23CF14429}" srcOrd="0" destOrd="0" presId="urn:microsoft.com/office/officeart/2005/8/layout/target3"/>
    <dgm:cxn modelId="{53BE07E7-60BE-4E61-A58F-AFFB44FEEE96}" type="presParOf" srcId="{333A1088-737F-45CB-B68E-254E46348037}" destId="{F41139FD-01EE-4571-8B17-4FB00FC51163}" srcOrd="1" destOrd="0" presId="urn:microsoft.com/office/officeart/2005/8/layout/target3"/>
    <dgm:cxn modelId="{A32C2415-0EF9-4CB8-A2A4-10C6ACBBF6AD}" type="presParOf" srcId="{333A1088-737F-45CB-B68E-254E46348037}" destId="{D005CE8C-CC26-4C3E-AC11-E15060ECD759}" srcOrd="2" destOrd="0" presId="urn:microsoft.com/office/officeart/2005/8/layout/target3"/>
    <dgm:cxn modelId="{5424AAD8-B330-4236-B77E-CAE939DE5F56}" type="presParOf" srcId="{333A1088-737F-45CB-B68E-254E46348037}" destId="{2C702D82-9B77-49B7-9568-BB8EB47C3372}" srcOrd="3" destOrd="0" presId="urn:microsoft.com/office/officeart/2005/8/layout/target3"/>
    <dgm:cxn modelId="{121418B1-58E5-4C1F-BF4D-7BE27FB33B3F}" type="presParOf" srcId="{333A1088-737F-45CB-B68E-254E46348037}" destId="{A52A0455-90FF-4808-ABD0-F02540D31D5A}" srcOrd="4" destOrd="0" presId="urn:microsoft.com/office/officeart/2005/8/layout/target3"/>
    <dgm:cxn modelId="{6C61A4DF-70CD-4AAD-9895-1D1518B56376}" type="presParOf" srcId="{333A1088-737F-45CB-B68E-254E46348037}" destId="{6140AFEC-043D-4C43-A2F9-D0F5331DF3A3}" srcOrd="5" destOrd="0" presId="urn:microsoft.com/office/officeart/2005/8/layout/target3"/>
    <dgm:cxn modelId="{F1539C7A-73F4-4EB8-A091-7521CC229B90}" type="presParOf" srcId="{333A1088-737F-45CB-B68E-254E46348037}" destId="{9358AC05-5D7D-4327-9F80-1AD486AEA664}" srcOrd="6" destOrd="0" presId="urn:microsoft.com/office/officeart/2005/8/layout/target3"/>
    <dgm:cxn modelId="{343606E6-5CEB-453E-ABD1-7DD5C940B5CB}" type="presParOf" srcId="{333A1088-737F-45CB-B68E-254E46348037}" destId="{313FC574-E1CD-4FB4-B054-0B805CE0447D}" srcOrd="7" destOrd="0" presId="urn:microsoft.com/office/officeart/2005/8/layout/target3"/>
    <dgm:cxn modelId="{20B9D534-6634-4232-A4A2-86F88211B1F9}" type="presParOf" srcId="{333A1088-737F-45CB-B68E-254E46348037}" destId="{619D679B-A015-4ECF-8348-D1034C574F40}" srcOrd="8" destOrd="0" presId="urn:microsoft.com/office/officeart/2005/8/layout/target3"/>
    <dgm:cxn modelId="{1F7C0636-DBCC-4AB3-8BB6-1130C3354F9E}" type="presParOf" srcId="{333A1088-737F-45CB-B68E-254E46348037}" destId="{322283A8-4A27-4CDA-BAE3-F381106A9174}" srcOrd="9" destOrd="0" presId="urn:microsoft.com/office/officeart/2005/8/layout/target3"/>
    <dgm:cxn modelId="{46791675-E329-4B1D-A9B8-0C213D4721DD}" type="presParOf" srcId="{333A1088-737F-45CB-B68E-254E46348037}" destId="{FFC9F71D-1B4F-4AD9-A4A6-86ADEFC8AF5C}" srcOrd="10" destOrd="0" presId="urn:microsoft.com/office/officeart/2005/8/layout/target3"/>
    <dgm:cxn modelId="{D235BE68-5353-4CEF-8E0B-D4755B792DD4}" type="presParOf" srcId="{333A1088-737F-45CB-B68E-254E46348037}" destId="{25B08C86-7E15-44DC-BE7F-FFB55DD49D12}" srcOrd="11" destOrd="0" presId="urn:microsoft.com/office/officeart/2005/8/layout/target3"/>
    <dgm:cxn modelId="{D67E1A96-DB79-48CD-BA7D-0EFE6D292814}" type="presParOf" srcId="{333A1088-737F-45CB-B68E-254E46348037}" destId="{76644BE8-9D7C-4C09-B250-3D10AF48CBB7}" srcOrd="12" destOrd="0" presId="urn:microsoft.com/office/officeart/2005/8/layout/target3"/>
    <dgm:cxn modelId="{6C66A49C-99CC-469E-A638-EC6F5E4116A2}" type="presParOf" srcId="{333A1088-737F-45CB-B68E-254E46348037}" destId="{EE85B701-7295-41C0-BA7A-34D3756A2AE6}" srcOrd="13" destOrd="0" presId="urn:microsoft.com/office/officeart/2005/8/layout/target3"/>
    <dgm:cxn modelId="{9F045C9D-CF55-4608-AB2A-333C22619484}" type="presParOf" srcId="{333A1088-737F-45CB-B68E-254E46348037}" destId="{8BEBB6EC-1DAA-4CAC-8A25-BC0FCBD5DBD5}" srcOrd="14" destOrd="0" presId="urn:microsoft.com/office/officeart/2005/8/layout/target3"/>
    <dgm:cxn modelId="{4DAFA6F1-DB1F-4EF2-BACF-6AFA9C4BCF35}" type="presParOf" srcId="{333A1088-737F-45CB-B68E-254E46348037}" destId="{AED2198E-93D5-4001-81B4-73124B309672}" srcOrd="15" destOrd="0" presId="urn:microsoft.com/office/officeart/2005/8/layout/target3"/>
    <dgm:cxn modelId="{63169B8C-4972-4687-8E55-8B1C897186FD}" type="presParOf" srcId="{333A1088-737F-45CB-B68E-254E46348037}" destId="{2BE915AB-18AA-4053-B92C-3BFC9ED204BB}" srcOrd="16" destOrd="0" presId="urn:microsoft.com/office/officeart/2005/8/layout/target3"/>
    <dgm:cxn modelId="{27E968C2-0B47-446F-986A-B7B67E745721}" type="presParOf" srcId="{333A1088-737F-45CB-B68E-254E46348037}" destId="{6BB5E863-4638-4E1D-BFDE-399D028AC4ED}" srcOrd="17" destOrd="0" presId="urn:microsoft.com/office/officeart/2005/8/layout/target3"/>
    <dgm:cxn modelId="{40531D0C-F5DB-489E-B39C-2FB3C15C7AD6}" type="presParOf" srcId="{333A1088-737F-45CB-B68E-254E46348037}" destId="{5A5FFA88-C948-4069-8E93-59FA12366E83}" srcOrd="18" destOrd="0" presId="urn:microsoft.com/office/officeart/2005/8/layout/target3"/>
    <dgm:cxn modelId="{F1307DB5-5E64-4F74-A14C-8C5A47F62125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670" y="4643446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/>
        </p:nvGraphicFramePr>
        <p:xfrm>
          <a:off x="785786" y="85723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14422"/>
            <a:ext cx="8229600" cy="4911741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vhodný do matematiky pro žáky základní školy praktické ve 2. ročníku. Slouží k procvičování sčítání a odčítání v oboru 1 – 6.</a:t>
            </a:r>
          </a:p>
          <a:p>
            <a:r>
              <a:rPr lang="cs-CZ" dirty="0" smtClean="0"/>
              <a:t>Materiál slouží pro práci na interaktivní tabuli.</a:t>
            </a:r>
          </a:p>
          <a:p>
            <a:r>
              <a:rPr lang="cs-CZ" dirty="0" smtClean="0"/>
              <a:t>Učitel čte žákům zadání, dohlíží na správné pochopení. Žáci aktivně individuálně plnili zadané úkoly bez větších obtíží. U posledního úkolu si nejprve zapsali výsledek, pak teprve označovali barvami stejné příklady.</a:t>
            </a:r>
          </a:p>
          <a:p>
            <a:r>
              <a:rPr lang="cs-CZ" dirty="0" smtClean="0"/>
              <a:t>Vytvořeno : září 2011</a:t>
            </a:r>
            <a:r>
              <a:rPr lang="cs-CZ" dirty="0" smtClean="0"/>
              <a:t>.</a:t>
            </a:r>
          </a:p>
          <a:p>
            <a:r>
              <a:rPr lang="cs-CZ" dirty="0" smtClean="0"/>
              <a:t>Ověřeno : 21.10.2011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28596" y="42860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Rozlož č. 6 podle dominových karet.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42976" y="1142984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071670" y="1142984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714876" y="1142984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643570" y="1142984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071670" y="5000636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1500166" y="1500174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214546" y="128586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643174" y="128586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643174" y="17859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2214546" y="17859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428860" y="157161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857752" y="128586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286380" y="128586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5286380" y="17859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857752" y="17859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5072066" y="157161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714876" y="3071810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4857752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5286380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5286380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4857752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071670" y="3071810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2214546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2643174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643174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2214546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142976" y="3071810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1285852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1714480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071810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5786446" y="321468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6215074" y="371475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1142976" y="5000636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1285852" y="514351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1714480" y="557214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1500166" y="53578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2214546" y="5143512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2643174" y="5572140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2428860" y="5357826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6000760" y="1500174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TextovéPole 54"/>
          <p:cNvSpPr txBox="1"/>
          <p:nvPr/>
        </p:nvSpPr>
        <p:spPr>
          <a:xfrm>
            <a:off x="1857356" y="20716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57" name="Přímá spojovací čára 56"/>
          <p:cNvCxnSpPr/>
          <p:nvPr/>
        </p:nvCxnSpPr>
        <p:spPr>
          <a:xfrm rot="16200000" flipH="1">
            <a:off x="2071670" y="235743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 rot="10800000" flipV="1">
            <a:off x="1785918" y="2357430"/>
            <a:ext cx="152400" cy="133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ovéPole 62"/>
          <p:cNvSpPr txBox="1"/>
          <p:nvPr/>
        </p:nvSpPr>
        <p:spPr>
          <a:xfrm>
            <a:off x="1857356" y="400050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64" name="Přímá spojovací čára 63"/>
          <p:cNvCxnSpPr/>
          <p:nvPr/>
        </p:nvCxnSpPr>
        <p:spPr>
          <a:xfrm rot="16200000" flipH="1">
            <a:off x="2071670" y="4286256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rot="10800000" flipV="1">
            <a:off x="1785918" y="4286256"/>
            <a:ext cx="152400" cy="133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1857356" y="592933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67" name="Přímá spojovací čára 66"/>
          <p:cNvCxnSpPr/>
          <p:nvPr/>
        </p:nvCxnSpPr>
        <p:spPr>
          <a:xfrm rot="16200000" flipH="1">
            <a:off x="2071670" y="6215082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rot="10800000" flipV="1">
            <a:off x="1785918" y="6215082"/>
            <a:ext cx="152400" cy="133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ovéPole 68"/>
          <p:cNvSpPr txBox="1"/>
          <p:nvPr/>
        </p:nvSpPr>
        <p:spPr>
          <a:xfrm>
            <a:off x="5429256" y="400050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70" name="Přímá spojovací čára 69"/>
          <p:cNvCxnSpPr/>
          <p:nvPr/>
        </p:nvCxnSpPr>
        <p:spPr>
          <a:xfrm rot="16200000" flipH="1">
            <a:off x="5643570" y="4286256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rot="10800000" flipV="1">
            <a:off x="5357818" y="4286256"/>
            <a:ext cx="152400" cy="133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5429256" y="20716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73" name="Přímá spojovací čára 72"/>
          <p:cNvCxnSpPr/>
          <p:nvPr/>
        </p:nvCxnSpPr>
        <p:spPr>
          <a:xfrm rot="16200000" flipH="1">
            <a:off x="5643570" y="235743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 rot="10800000" flipV="1">
            <a:off x="5357818" y="2357430"/>
            <a:ext cx="152400" cy="133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0034" y="35716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Řekni příklad ke každému řádku, napiš.</a:t>
            </a:r>
            <a:endParaRPr lang="cs-CZ" dirty="0"/>
          </a:p>
        </p:txBody>
      </p:sp>
      <p:sp>
        <p:nvSpPr>
          <p:cNvPr id="5" name="6cípá hvězda 4"/>
          <p:cNvSpPr/>
          <p:nvPr/>
        </p:nvSpPr>
        <p:spPr>
          <a:xfrm>
            <a:off x="1142976" y="1285860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6cípá hvězda 5"/>
          <p:cNvSpPr/>
          <p:nvPr/>
        </p:nvSpPr>
        <p:spPr>
          <a:xfrm>
            <a:off x="1142976" y="214311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6cípá hvězda 6"/>
          <p:cNvSpPr/>
          <p:nvPr/>
        </p:nvSpPr>
        <p:spPr>
          <a:xfrm>
            <a:off x="1857356" y="214311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6cípá hvězda 7"/>
          <p:cNvSpPr/>
          <p:nvPr/>
        </p:nvSpPr>
        <p:spPr>
          <a:xfrm>
            <a:off x="1142976" y="300037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6cípá hvězda 8"/>
          <p:cNvSpPr/>
          <p:nvPr/>
        </p:nvSpPr>
        <p:spPr>
          <a:xfrm>
            <a:off x="1857356" y="300037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6cípá hvězda 9"/>
          <p:cNvSpPr/>
          <p:nvPr/>
        </p:nvSpPr>
        <p:spPr>
          <a:xfrm>
            <a:off x="1142976" y="392906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6cípá hvězda 10"/>
          <p:cNvSpPr/>
          <p:nvPr/>
        </p:nvSpPr>
        <p:spPr>
          <a:xfrm>
            <a:off x="1857356" y="392906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6cípá hvězda 11"/>
          <p:cNvSpPr/>
          <p:nvPr/>
        </p:nvSpPr>
        <p:spPr>
          <a:xfrm>
            <a:off x="2500298" y="392906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6cípá hvězda 12"/>
          <p:cNvSpPr/>
          <p:nvPr/>
        </p:nvSpPr>
        <p:spPr>
          <a:xfrm>
            <a:off x="3214678" y="392906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6cípá hvězda 13"/>
          <p:cNvSpPr/>
          <p:nvPr/>
        </p:nvSpPr>
        <p:spPr>
          <a:xfrm>
            <a:off x="1142976" y="478632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6cípá hvězda 14"/>
          <p:cNvSpPr/>
          <p:nvPr/>
        </p:nvSpPr>
        <p:spPr>
          <a:xfrm>
            <a:off x="1857356" y="478632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6cípá hvězda 15"/>
          <p:cNvSpPr/>
          <p:nvPr/>
        </p:nvSpPr>
        <p:spPr>
          <a:xfrm>
            <a:off x="2500298" y="478632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6cípá hvězda 16"/>
          <p:cNvSpPr/>
          <p:nvPr/>
        </p:nvSpPr>
        <p:spPr>
          <a:xfrm>
            <a:off x="3214678" y="478632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6cípá hvězda 17"/>
          <p:cNvSpPr/>
          <p:nvPr/>
        </p:nvSpPr>
        <p:spPr>
          <a:xfrm>
            <a:off x="3929058" y="478632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6cípá hvězda 18"/>
          <p:cNvSpPr/>
          <p:nvPr/>
        </p:nvSpPr>
        <p:spPr>
          <a:xfrm>
            <a:off x="2571736" y="300037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6cípá hvězda 19"/>
          <p:cNvSpPr/>
          <p:nvPr/>
        </p:nvSpPr>
        <p:spPr>
          <a:xfrm>
            <a:off x="1857356" y="1285860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6cípá hvězda 20"/>
          <p:cNvSpPr/>
          <p:nvPr/>
        </p:nvSpPr>
        <p:spPr>
          <a:xfrm>
            <a:off x="2500298" y="1285860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6cípá hvězda 21"/>
          <p:cNvSpPr/>
          <p:nvPr/>
        </p:nvSpPr>
        <p:spPr>
          <a:xfrm>
            <a:off x="3143240" y="1285860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6cípá hvězda 22"/>
          <p:cNvSpPr/>
          <p:nvPr/>
        </p:nvSpPr>
        <p:spPr>
          <a:xfrm>
            <a:off x="3786182" y="1285860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6cípá hvězda 24"/>
          <p:cNvSpPr/>
          <p:nvPr/>
        </p:nvSpPr>
        <p:spPr>
          <a:xfrm>
            <a:off x="4500562" y="1285860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6cípá hvězda 25"/>
          <p:cNvSpPr/>
          <p:nvPr/>
        </p:nvSpPr>
        <p:spPr>
          <a:xfrm>
            <a:off x="2500298" y="214311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6cípá hvězda 26"/>
          <p:cNvSpPr/>
          <p:nvPr/>
        </p:nvSpPr>
        <p:spPr>
          <a:xfrm>
            <a:off x="3143240" y="214311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6cípá hvězda 27"/>
          <p:cNvSpPr/>
          <p:nvPr/>
        </p:nvSpPr>
        <p:spPr>
          <a:xfrm>
            <a:off x="3786182" y="214311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6cípá hvězda 28"/>
          <p:cNvSpPr/>
          <p:nvPr/>
        </p:nvSpPr>
        <p:spPr>
          <a:xfrm>
            <a:off x="4500562" y="214311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6cípá hvězda 29"/>
          <p:cNvSpPr/>
          <p:nvPr/>
        </p:nvSpPr>
        <p:spPr>
          <a:xfrm>
            <a:off x="3214678" y="3000372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6cípá hvězda 30"/>
          <p:cNvSpPr/>
          <p:nvPr/>
        </p:nvSpPr>
        <p:spPr>
          <a:xfrm>
            <a:off x="3857620" y="3000372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6cípá hvězda 31"/>
          <p:cNvSpPr/>
          <p:nvPr/>
        </p:nvSpPr>
        <p:spPr>
          <a:xfrm>
            <a:off x="4572000" y="3000372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6cípá hvězda 32"/>
          <p:cNvSpPr/>
          <p:nvPr/>
        </p:nvSpPr>
        <p:spPr>
          <a:xfrm>
            <a:off x="3857620" y="392906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6cípá hvězda 33"/>
          <p:cNvSpPr/>
          <p:nvPr/>
        </p:nvSpPr>
        <p:spPr>
          <a:xfrm>
            <a:off x="4572000" y="3929066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6cípá hvězda 34"/>
          <p:cNvSpPr/>
          <p:nvPr/>
        </p:nvSpPr>
        <p:spPr>
          <a:xfrm>
            <a:off x="4572000" y="4786322"/>
            <a:ext cx="571504" cy="64294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ovací čára 39"/>
          <p:cNvCxnSpPr/>
          <p:nvPr/>
        </p:nvCxnSpPr>
        <p:spPr>
          <a:xfrm>
            <a:off x="6072198" y="1785926"/>
            <a:ext cx="185738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6072198" y="3500438"/>
            <a:ext cx="185738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6072198" y="2643182"/>
            <a:ext cx="185738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6072198" y="4357694"/>
            <a:ext cx="185738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6072198" y="5286388"/>
            <a:ext cx="185738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2910" y="57148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Procvičuj sčítání.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7224" y="1214422"/>
            <a:ext cx="16430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 + 1 = __</a:t>
            </a:r>
          </a:p>
          <a:p>
            <a:endParaRPr lang="cs-CZ" sz="2800" dirty="0" smtClean="0"/>
          </a:p>
          <a:p>
            <a:r>
              <a:rPr lang="cs-CZ" sz="2800" dirty="0" smtClean="0"/>
              <a:t>2 + 1 = __</a:t>
            </a:r>
          </a:p>
          <a:p>
            <a:endParaRPr lang="cs-CZ" sz="2800" dirty="0" smtClean="0"/>
          </a:p>
          <a:p>
            <a:r>
              <a:rPr lang="cs-CZ" sz="2800" dirty="0" smtClean="0"/>
              <a:t>3 + </a:t>
            </a:r>
            <a:r>
              <a:rPr lang="cs-CZ" sz="2800" dirty="0" err="1" smtClean="0"/>
              <a:t>3</a:t>
            </a:r>
            <a:r>
              <a:rPr lang="cs-CZ" sz="2800" dirty="0" smtClean="0"/>
              <a:t> = __</a:t>
            </a:r>
          </a:p>
          <a:p>
            <a:endParaRPr lang="cs-CZ" sz="2800" dirty="0" smtClean="0"/>
          </a:p>
          <a:p>
            <a:r>
              <a:rPr lang="cs-CZ" sz="2800" dirty="0" smtClean="0"/>
              <a:t>4 + 2 = __</a:t>
            </a:r>
            <a:r>
              <a:rPr lang="cs-CZ" dirty="0" smtClean="0"/>
              <a:t>                        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00430" y="1214422"/>
            <a:ext cx="18573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+ 5 = __</a:t>
            </a:r>
          </a:p>
          <a:p>
            <a:endParaRPr lang="cs-CZ" sz="2800" dirty="0" smtClean="0"/>
          </a:p>
          <a:p>
            <a:r>
              <a:rPr lang="cs-CZ" sz="2800" dirty="0" smtClean="0"/>
              <a:t>2 + </a:t>
            </a:r>
            <a:r>
              <a:rPr lang="cs-CZ" sz="2800" dirty="0" err="1" smtClean="0"/>
              <a:t>2</a:t>
            </a:r>
            <a:r>
              <a:rPr lang="cs-CZ" sz="2800" dirty="0" smtClean="0"/>
              <a:t> = __</a:t>
            </a:r>
          </a:p>
          <a:p>
            <a:endParaRPr lang="cs-CZ" sz="2800" dirty="0" smtClean="0"/>
          </a:p>
          <a:p>
            <a:r>
              <a:rPr lang="cs-CZ" sz="2800" dirty="0" smtClean="0"/>
              <a:t>3 + 2 =__</a:t>
            </a:r>
          </a:p>
          <a:p>
            <a:endParaRPr lang="cs-CZ" sz="2800" dirty="0" smtClean="0"/>
          </a:p>
          <a:p>
            <a:r>
              <a:rPr lang="cs-CZ" sz="2800" dirty="0" smtClean="0"/>
              <a:t>2 + 4 = __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57884" y="1214422"/>
            <a:ext cx="25003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+ </a:t>
            </a:r>
            <a:r>
              <a:rPr lang="cs-CZ" sz="2800" dirty="0" err="1" smtClean="0"/>
              <a:t>3</a:t>
            </a:r>
            <a:r>
              <a:rPr lang="cs-CZ" sz="2800" dirty="0" smtClean="0"/>
              <a:t> = __</a:t>
            </a:r>
          </a:p>
          <a:p>
            <a:endParaRPr lang="cs-CZ" sz="2800" dirty="0" smtClean="0"/>
          </a:p>
          <a:p>
            <a:r>
              <a:rPr lang="cs-CZ" sz="2800" dirty="0" smtClean="0"/>
              <a:t>5 + 1 = __</a:t>
            </a:r>
          </a:p>
          <a:p>
            <a:endParaRPr lang="cs-CZ" sz="2800" dirty="0" smtClean="0"/>
          </a:p>
          <a:p>
            <a:r>
              <a:rPr lang="cs-CZ" sz="2800" dirty="0" smtClean="0"/>
              <a:t>4 + 1 = __</a:t>
            </a:r>
          </a:p>
          <a:p>
            <a:endParaRPr lang="cs-CZ" sz="2800" dirty="0" smtClean="0"/>
          </a:p>
          <a:p>
            <a:r>
              <a:rPr lang="cs-CZ" sz="2800" dirty="0" smtClean="0"/>
              <a:t>1 + 3 = __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28662" y="5000636"/>
            <a:ext cx="7072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1 + __ = 6         2 + __ = 6         3 + __ = 6</a:t>
            </a:r>
          </a:p>
          <a:p>
            <a:endParaRPr lang="cs-CZ" sz="3200" dirty="0" smtClean="0">
              <a:solidFill>
                <a:srgbClr val="C00000"/>
              </a:solidFill>
            </a:endParaRPr>
          </a:p>
          <a:p>
            <a:r>
              <a:rPr lang="cs-CZ" sz="3200" dirty="0" smtClean="0">
                <a:solidFill>
                  <a:srgbClr val="C00000"/>
                </a:solidFill>
              </a:rPr>
              <a:t>4 + __ = 6         5 + __ = 6         3 + __ = 6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642918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Zapiš příklad podle obrázku.</a:t>
            </a:r>
            <a:endParaRPr lang="cs-CZ" dirty="0"/>
          </a:p>
        </p:txBody>
      </p:sp>
      <p:pic>
        <p:nvPicPr>
          <p:cNvPr id="1028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357298"/>
            <a:ext cx="500066" cy="500066"/>
          </a:xfrm>
          <a:prstGeom prst="rect">
            <a:avLst/>
          </a:prstGeom>
          <a:noFill/>
        </p:spPr>
      </p:pic>
      <p:pic>
        <p:nvPicPr>
          <p:cNvPr id="8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357298"/>
            <a:ext cx="500066" cy="500066"/>
          </a:xfrm>
          <a:prstGeom prst="rect">
            <a:avLst/>
          </a:prstGeom>
          <a:noFill/>
        </p:spPr>
      </p:pic>
      <p:pic>
        <p:nvPicPr>
          <p:cNvPr id="9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357298"/>
            <a:ext cx="500066" cy="500066"/>
          </a:xfrm>
          <a:prstGeom prst="rect">
            <a:avLst/>
          </a:prstGeom>
          <a:noFill/>
        </p:spPr>
      </p:pic>
      <p:pic>
        <p:nvPicPr>
          <p:cNvPr id="10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357298"/>
            <a:ext cx="500066" cy="500066"/>
          </a:xfrm>
          <a:prstGeom prst="rect">
            <a:avLst/>
          </a:prstGeom>
          <a:noFill/>
        </p:spPr>
      </p:pic>
      <p:pic>
        <p:nvPicPr>
          <p:cNvPr id="11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357298"/>
            <a:ext cx="500066" cy="500066"/>
          </a:xfrm>
          <a:prstGeom prst="rect">
            <a:avLst/>
          </a:prstGeom>
          <a:noFill/>
        </p:spPr>
      </p:pic>
      <p:pic>
        <p:nvPicPr>
          <p:cNvPr id="12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1357298"/>
            <a:ext cx="500066" cy="500066"/>
          </a:xfrm>
          <a:prstGeom prst="rect">
            <a:avLst/>
          </a:prstGeom>
          <a:noFill/>
        </p:spPr>
      </p:pic>
      <p:pic>
        <p:nvPicPr>
          <p:cNvPr id="13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3116"/>
            <a:ext cx="500066" cy="500066"/>
          </a:xfrm>
          <a:prstGeom prst="rect">
            <a:avLst/>
          </a:prstGeom>
          <a:noFill/>
        </p:spPr>
      </p:pic>
      <p:pic>
        <p:nvPicPr>
          <p:cNvPr id="14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3116"/>
            <a:ext cx="500066" cy="500066"/>
          </a:xfrm>
          <a:prstGeom prst="rect">
            <a:avLst/>
          </a:prstGeom>
          <a:noFill/>
        </p:spPr>
      </p:pic>
      <p:pic>
        <p:nvPicPr>
          <p:cNvPr id="15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143116"/>
            <a:ext cx="500066" cy="500066"/>
          </a:xfrm>
          <a:prstGeom prst="rect">
            <a:avLst/>
          </a:prstGeom>
          <a:noFill/>
        </p:spPr>
      </p:pic>
      <p:pic>
        <p:nvPicPr>
          <p:cNvPr id="16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143116"/>
            <a:ext cx="500066" cy="500066"/>
          </a:xfrm>
          <a:prstGeom prst="rect">
            <a:avLst/>
          </a:prstGeom>
          <a:noFill/>
        </p:spPr>
      </p:pic>
      <p:pic>
        <p:nvPicPr>
          <p:cNvPr id="17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143116"/>
            <a:ext cx="500066" cy="500066"/>
          </a:xfrm>
          <a:prstGeom prst="rect">
            <a:avLst/>
          </a:prstGeom>
          <a:noFill/>
        </p:spPr>
      </p:pic>
      <p:pic>
        <p:nvPicPr>
          <p:cNvPr id="18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2143116"/>
            <a:ext cx="500066" cy="500066"/>
          </a:xfrm>
          <a:prstGeom prst="rect">
            <a:avLst/>
          </a:prstGeom>
          <a:noFill/>
        </p:spPr>
      </p:pic>
      <p:pic>
        <p:nvPicPr>
          <p:cNvPr id="19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000372"/>
            <a:ext cx="500066" cy="500066"/>
          </a:xfrm>
          <a:prstGeom prst="rect">
            <a:avLst/>
          </a:prstGeom>
          <a:noFill/>
        </p:spPr>
      </p:pic>
      <p:pic>
        <p:nvPicPr>
          <p:cNvPr id="20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000372"/>
            <a:ext cx="500066" cy="500066"/>
          </a:xfrm>
          <a:prstGeom prst="rect">
            <a:avLst/>
          </a:prstGeom>
          <a:noFill/>
        </p:spPr>
      </p:pic>
      <p:pic>
        <p:nvPicPr>
          <p:cNvPr id="21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000372"/>
            <a:ext cx="500066" cy="500066"/>
          </a:xfrm>
          <a:prstGeom prst="rect">
            <a:avLst/>
          </a:prstGeom>
          <a:noFill/>
        </p:spPr>
      </p:pic>
      <p:pic>
        <p:nvPicPr>
          <p:cNvPr id="22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000372"/>
            <a:ext cx="500066" cy="500066"/>
          </a:xfrm>
          <a:prstGeom prst="rect">
            <a:avLst/>
          </a:prstGeom>
          <a:noFill/>
        </p:spPr>
      </p:pic>
      <p:pic>
        <p:nvPicPr>
          <p:cNvPr id="23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000372"/>
            <a:ext cx="500066" cy="500066"/>
          </a:xfrm>
          <a:prstGeom prst="rect">
            <a:avLst/>
          </a:prstGeom>
          <a:noFill/>
        </p:spPr>
      </p:pic>
      <p:pic>
        <p:nvPicPr>
          <p:cNvPr id="24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000372"/>
            <a:ext cx="500066" cy="500066"/>
          </a:xfrm>
          <a:prstGeom prst="rect">
            <a:avLst/>
          </a:prstGeom>
          <a:noFill/>
        </p:spPr>
      </p:pic>
      <p:pic>
        <p:nvPicPr>
          <p:cNvPr id="25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929066"/>
            <a:ext cx="500066" cy="500066"/>
          </a:xfrm>
          <a:prstGeom prst="rect">
            <a:avLst/>
          </a:prstGeom>
          <a:noFill/>
        </p:spPr>
      </p:pic>
      <p:pic>
        <p:nvPicPr>
          <p:cNvPr id="26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929066"/>
            <a:ext cx="500066" cy="500066"/>
          </a:xfrm>
          <a:prstGeom prst="rect">
            <a:avLst/>
          </a:prstGeom>
          <a:noFill/>
        </p:spPr>
      </p:pic>
      <p:pic>
        <p:nvPicPr>
          <p:cNvPr id="27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929066"/>
            <a:ext cx="500066" cy="500066"/>
          </a:xfrm>
          <a:prstGeom prst="rect">
            <a:avLst/>
          </a:prstGeom>
          <a:noFill/>
        </p:spPr>
      </p:pic>
      <p:pic>
        <p:nvPicPr>
          <p:cNvPr id="28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929066"/>
            <a:ext cx="500066" cy="500066"/>
          </a:xfrm>
          <a:prstGeom prst="rect">
            <a:avLst/>
          </a:prstGeom>
          <a:noFill/>
        </p:spPr>
      </p:pic>
      <p:pic>
        <p:nvPicPr>
          <p:cNvPr id="29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3929066"/>
            <a:ext cx="500066" cy="500066"/>
          </a:xfrm>
          <a:prstGeom prst="rect">
            <a:avLst/>
          </a:prstGeom>
          <a:noFill/>
        </p:spPr>
      </p:pic>
      <p:pic>
        <p:nvPicPr>
          <p:cNvPr id="30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929066"/>
            <a:ext cx="500066" cy="500066"/>
          </a:xfrm>
          <a:prstGeom prst="rect">
            <a:avLst/>
          </a:prstGeom>
          <a:noFill/>
        </p:spPr>
      </p:pic>
      <p:pic>
        <p:nvPicPr>
          <p:cNvPr id="31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929198"/>
            <a:ext cx="500066" cy="500066"/>
          </a:xfrm>
          <a:prstGeom prst="rect">
            <a:avLst/>
          </a:prstGeom>
          <a:noFill/>
        </p:spPr>
      </p:pic>
      <p:pic>
        <p:nvPicPr>
          <p:cNvPr id="32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4929198"/>
            <a:ext cx="500066" cy="500066"/>
          </a:xfrm>
          <a:prstGeom prst="rect">
            <a:avLst/>
          </a:prstGeom>
          <a:noFill/>
        </p:spPr>
      </p:pic>
      <p:pic>
        <p:nvPicPr>
          <p:cNvPr id="33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4929198"/>
            <a:ext cx="500066" cy="500066"/>
          </a:xfrm>
          <a:prstGeom prst="rect">
            <a:avLst/>
          </a:prstGeom>
          <a:noFill/>
        </p:spPr>
      </p:pic>
      <p:pic>
        <p:nvPicPr>
          <p:cNvPr id="34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4929198"/>
            <a:ext cx="500066" cy="500066"/>
          </a:xfrm>
          <a:prstGeom prst="rect">
            <a:avLst/>
          </a:prstGeom>
          <a:noFill/>
        </p:spPr>
      </p:pic>
      <p:pic>
        <p:nvPicPr>
          <p:cNvPr id="35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4929198"/>
            <a:ext cx="500066" cy="500066"/>
          </a:xfrm>
          <a:prstGeom prst="rect">
            <a:avLst/>
          </a:prstGeom>
          <a:noFill/>
        </p:spPr>
      </p:pic>
      <p:pic>
        <p:nvPicPr>
          <p:cNvPr id="36" name="Picture 4" descr="C:\Documents and Settings\PC\Local Settings\Temporary Internet Files\Content.IE5\ETXSK0WB\MC9004398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4929198"/>
            <a:ext cx="500066" cy="500066"/>
          </a:xfrm>
          <a:prstGeom prst="rect">
            <a:avLst/>
          </a:prstGeom>
          <a:noFill/>
        </p:spPr>
      </p:pic>
      <p:cxnSp>
        <p:nvCxnSpPr>
          <p:cNvPr id="41" name="Přímá spojovací čára 40"/>
          <p:cNvCxnSpPr/>
          <p:nvPr/>
        </p:nvCxnSpPr>
        <p:spPr>
          <a:xfrm flipV="1">
            <a:off x="3500430" y="135729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flipV="1">
            <a:off x="3571868" y="207167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V="1">
            <a:off x="2928926" y="2143116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flipV="1">
            <a:off x="3500430" y="3000372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 flipV="1">
            <a:off x="2928926" y="3000372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 flipV="1">
            <a:off x="2357422" y="3000372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1785918" y="385762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 flipV="1">
            <a:off x="2285984" y="3929066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flipV="1">
            <a:off x="2857488" y="3929066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3428992" y="3929066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V="1">
            <a:off x="3500430" y="4857760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V="1">
            <a:off x="2857488" y="492919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 flipV="1">
            <a:off x="2285984" y="492919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V="1">
            <a:off x="1785918" y="4857760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flipV="1">
            <a:off x="1142976" y="4929198"/>
            <a:ext cx="571504" cy="500066"/>
          </a:xfrm>
          <a:prstGeom prst="line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143504" y="1643050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/>
          <p:nvPr/>
        </p:nvCxnSpPr>
        <p:spPr>
          <a:xfrm>
            <a:off x="5143504" y="2500306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>
            <a:off x="5143504" y="3429000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5143504" y="4357694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>
            <a:off x="5143504" y="5357826"/>
            <a:ext cx="271464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571480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Stejnou barvou vyznač příklady se stejným výsledkem.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571472" y="107154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357554" y="1500174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6 - 5</a:t>
            </a:r>
            <a:endParaRPr lang="cs-CZ" sz="3600" dirty="0"/>
          </a:p>
        </p:txBody>
      </p:sp>
      <p:sp>
        <p:nvSpPr>
          <p:cNvPr id="8" name="Elipsa 7"/>
          <p:cNvSpPr/>
          <p:nvPr/>
        </p:nvSpPr>
        <p:spPr>
          <a:xfrm>
            <a:off x="1357290" y="2643182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85720" y="428625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4 - 3</a:t>
            </a:r>
            <a:endParaRPr lang="cs-CZ" sz="3600" dirty="0"/>
          </a:p>
        </p:txBody>
      </p:sp>
      <p:sp>
        <p:nvSpPr>
          <p:cNvPr id="10" name="Elipsa 9"/>
          <p:cNvSpPr/>
          <p:nvPr/>
        </p:nvSpPr>
        <p:spPr>
          <a:xfrm>
            <a:off x="3214678" y="5214950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5 - 4</a:t>
            </a:r>
            <a:endParaRPr lang="cs-CZ" sz="3600" dirty="0"/>
          </a:p>
        </p:txBody>
      </p:sp>
      <p:sp>
        <p:nvSpPr>
          <p:cNvPr id="11" name="Elipsa 10"/>
          <p:cNvSpPr/>
          <p:nvPr/>
        </p:nvSpPr>
        <p:spPr>
          <a:xfrm>
            <a:off x="3357554" y="357187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 + 2</a:t>
            </a:r>
            <a:endParaRPr lang="cs-CZ" sz="3600" dirty="0"/>
          </a:p>
        </p:txBody>
      </p:sp>
      <p:sp>
        <p:nvSpPr>
          <p:cNvPr id="12" name="Elipsa 11"/>
          <p:cNvSpPr/>
          <p:nvPr/>
        </p:nvSpPr>
        <p:spPr>
          <a:xfrm>
            <a:off x="5357818" y="2214554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4 - 2</a:t>
            </a:r>
            <a:endParaRPr lang="cs-CZ" sz="3600" dirty="0"/>
          </a:p>
        </p:txBody>
      </p:sp>
      <p:sp>
        <p:nvSpPr>
          <p:cNvPr id="13" name="Elipsa 12"/>
          <p:cNvSpPr/>
          <p:nvPr/>
        </p:nvSpPr>
        <p:spPr>
          <a:xfrm>
            <a:off x="6858016" y="71435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 + 1</a:t>
            </a:r>
            <a:endParaRPr lang="cs-CZ" sz="3600" dirty="0"/>
          </a:p>
        </p:txBody>
      </p:sp>
      <p:sp>
        <p:nvSpPr>
          <p:cNvPr id="14" name="Elipsa 13"/>
          <p:cNvSpPr/>
          <p:nvPr/>
        </p:nvSpPr>
        <p:spPr>
          <a:xfrm>
            <a:off x="6072198" y="357187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5 - 3</a:t>
            </a:r>
            <a:endParaRPr lang="cs-CZ" sz="3600" dirty="0"/>
          </a:p>
        </p:txBody>
      </p:sp>
      <p:sp>
        <p:nvSpPr>
          <p:cNvPr id="15" name="Elipsa 14"/>
          <p:cNvSpPr/>
          <p:nvPr/>
        </p:nvSpPr>
        <p:spPr>
          <a:xfrm>
            <a:off x="7072330" y="5357826"/>
            <a:ext cx="1785950" cy="914400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 + 4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034" y="1214422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3 + </a:t>
            </a:r>
            <a:r>
              <a:rPr lang="cs-CZ" sz="3600" dirty="0" err="1" smtClean="0"/>
              <a:t>3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14480" y="2786058"/>
            <a:ext cx="1357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6 - 4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277</Words>
  <PresentationFormat>Předvádění na obrazovce (4:3)</PresentationFormat>
  <Paragraphs>58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21</cp:revision>
  <dcterms:modified xsi:type="dcterms:W3CDTF">2011-11-18T16:28:31Z</dcterms:modified>
</cp:coreProperties>
</file>