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8"/>
  </p:notesMasterIdLst>
  <p:handoutMasterIdLst>
    <p:handoutMasterId r:id="rId9"/>
  </p:handoutMasterIdLst>
  <p:sldIdLst>
    <p:sldId id="264" r:id="rId2"/>
    <p:sldId id="265" r:id="rId3"/>
    <p:sldId id="261" r:id="rId4"/>
    <p:sldId id="262" r:id="rId5"/>
    <p:sldId id="263" r:id="rId6"/>
    <p:sldId id="258" r:id="rId7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786" y="-4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5" d="100"/>
          <a:sy n="75" d="100"/>
        </p:scale>
        <p:origin x="-1800" y="-84"/>
      </p:cViewPr>
      <p:guideLst>
        <p:guide orient="horz" pos="2160"/>
        <p:guide pos="306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28473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správné řešení klikni.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Děti si pouze nastudují, případně přepíší do sešitů.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přivoláte řešení. 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7" Type="http://schemas.openxmlformats.org/officeDocument/2006/relationships/image" Target="../media/image6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wmf"/><Relationship Id="rId5" Type="http://schemas.openxmlformats.org/officeDocument/2006/relationships/image" Target="../media/image4.wmf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For, since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VY_22_INOVACE_16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Eva Dlouhá,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995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8. (9. opakování)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procvičení rozdílu významu sloves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for, since 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 jejich vazby k předpřítomnému času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point</a:t>
            </a:r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, podrobnější metodika viz poznámky </a:t>
            </a:r>
            <a:endParaRPr lang="cs-CZ" sz="15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u </a:t>
            </a:r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770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9" y="1531976"/>
            <a:ext cx="8363271" cy="4533178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just">
              <a:buNone/>
            </a:pPr>
            <a:r>
              <a:rPr lang="cs-CZ" b="1" dirty="0" smtClean="0">
                <a:ln w="50800"/>
                <a:solidFill>
                  <a:schemeClr val="bg1">
                    <a:shade val="50000"/>
                  </a:schemeClr>
                </a:solidFill>
              </a:rPr>
              <a:t>    </a:t>
            </a:r>
          </a:p>
          <a:p>
            <a:pPr algn="just">
              <a:buNone/>
            </a:pPr>
            <a:endParaRPr lang="en-GB" sz="2800" b="1" dirty="0">
              <a:ln w="50800"/>
              <a:solidFill>
                <a:schemeClr val="bg1">
                  <a:shade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8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en-GB" sz="1500" b="1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FOR</a:t>
            </a:r>
            <a:r>
              <a:rPr lang="en-GB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 </a:t>
            </a:r>
            <a:r>
              <a:rPr lang="en-GB" sz="1500" b="1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SINCE</a:t>
            </a:r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jsou dvě předložky, které se pojí s předpřítomným časem. Jaký je rozdíl v jejich významu? Víš co znamenají </a:t>
            </a:r>
            <a:r>
              <a:rPr lang="cs-CZ" sz="150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 tvém </a:t>
            </a:r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jazyce? Překlady dopiš na tabuli.</a:t>
            </a:r>
            <a:endParaRPr lang="cs-CZ" sz="1500" dirty="0">
              <a:solidFill>
                <a:srgbClr val="7030A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0" name="Zástupný symbol pro obsah 2"/>
          <p:cNvSpPr txBox="1">
            <a:spLocks/>
          </p:cNvSpPr>
          <p:nvPr/>
        </p:nvSpPr>
        <p:spPr>
          <a:xfrm>
            <a:off x="390365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1" name="Zástupný symbol pro obsah 2"/>
          <p:cNvSpPr txBox="1">
            <a:spLocks/>
          </p:cNvSpPr>
          <p:nvPr/>
        </p:nvSpPr>
        <p:spPr>
          <a:xfrm>
            <a:off x="390365" y="17755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3" name="Zástupný symbol pro obsah 2"/>
          <p:cNvSpPr txBox="1">
            <a:spLocks/>
          </p:cNvSpPr>
          <p:nvPr/>
        </p:nvSpPr>
        <p:spPr>
          <a:xfrm>
            <a:off x="475929" y="16843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894699" y="1916832"/>
            <a:ext cx="13546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en-GB" sz="54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for</a:t>
            </a:r>
            <a:endParaRPr lang="en-GB" sz="54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642899" y="4096196"/>
            <a:ext cx="185820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SINCE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067308" y="2967335"/>
            <a:ext cx="500938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u="sng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</a:rPr>
              <a:t>Po</a:t>
            </a:r>
            <a:r>
              <a:rPr lang="cs-CZ" sz="54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 nějakou dobu</a:t>
            </a:r>
            <a:endParaRPr lang="cs-CZ" sz="54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2233154" y="5019526"/>
            <a:ext cx="467769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u="sng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</a:rPr>
              <a:t>Od</a:t>
            </a:r>
            <a:r>
              <a:rPr lang="cs-CZ" sz="5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 nějaké doby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oi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63272" cy="1143000"/>
          </a:xfrm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Můžeme vlastně stejnou věc říci dvěma způsoby:</a:t>
            </a:r>
            <a:endParaRPr lang="en-GB" sz="1500" dirty="0">
              <a:solidFill>
                <a:srgbClr val="7030A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302142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54542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90365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542765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8955"/>
            <a:ext cx="8229600" cy="4525963"/>
          </a:xfr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just">
              <a:buNone/>
            </a:pPr>
            <a:r>
              <a:rPr lang="cs-CZ" dirty="0" smtClean="0"/>
              <a:t> 			</a:t>
            </a:r>
          </a:p>
          <a:p>
            <a:pPr algn="just">
              <a:buNone/>
            </a:pPr>
            <a:r>
              <a:rPr lang="cs-CZ" dirty="0"/>
              <a:t>	</a:t>
            </a:r>
            <a:r>
              <a:rPr lang="cs-CZ" dirty="0" smtClean="0"/>
              <a:t>		</a:t>
            </a:r>
            <a:r>
              <a:rPr lang="en-GB" dirty="0" smtClean="0"/>
              <a:t>eight </a:t>
            </a:r>
            <a:r>
              <a:rPr lang="cs-CZ" dirty="0" smtClean="0"/>
              <a:t>			</a:t>
            </a:r>
            <a:r>
              <a:rPr lang="en-GB" dirty="0" smtClean="0"/>
              <a:t>eleven</a:t>
            </a: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23529" y="15319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75929" y="16843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Šipka doprava 2"/>
          <p:cNvSpPr/>
          <p:nvPr/>
        </p:nvSpPr>
        <p:spPr>
          <a:xfrm>
            <a:off x="3347865" y="2348880"/>
            <a:ext cx="2520280" cy="2423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556397" y="4365104"/>
            <a:ext cx="4031207" cy="1477328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 am at school.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 have been at school </a:t>
            </a:r>
            <a:r>
              <a:rPr lang="en-GB" sz="1500" b="1" u="sng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three hours.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en-GB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I have been at school </a:t>
            </a:r>
            <a:r>
              <a:rPr lang="en-GB" sz="1500" b="1" u="sng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since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eight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o</a:t>
            </a:r>
            <a:r>
              <a:rPr lang="en-US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’clock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(Now is eleven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o</a:t>
            </a:r>
            <a:r>
              <a:rPr lang="en-US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’clock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.)</a:t>
            </a:r>
            <a:endParaRPr lang="en-GB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6" name="Picture 2" descr="C:\Users\oem\AppData\Local\Microsoft\Windows\Temporary Internet Files\Content.IE5\OAGI6XV4\MC90034334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5747" y="2850232"/>
            <a:ext cx="1252506" cy="1157313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just"/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Doplň </a:t>
            </a:r>
            <a:r>
              <a:rPr lang="cs-CZ" sz="150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teď ty </a:t>
            </a:r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 vět </a:t>
            </a:r>
            <a:r>
              <a:rPr lang="en-GB" sz="1500" b="1" u="sng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SINCE</a:t>
            </a:r>
            <a:r>
              <a:rPr lang="en-GB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nebo </a:t>
            </a:r>
            <a:r>
              <a:rPr lang="en-GB" sz="1500" b="1" u="sng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FOR</a:t>
            </a:r>
            <a:r>
              <a:rPr lang="cs-CZ" sz="1500" dirty="0" smtClean="0">
                <a:solidFill>
                  <a:srgbClr val="7030A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 Uvidíš, je to snadné. Má to stejnou logiku jako v našem jazyce.</a:t>
            </a:r>
            <a:endParaRPr lang="en-GB" sz="1500" dirty="0">
              <a:solidFill>
                <a:srgbClr val="7030A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buNone/>
            </a:pPr>
            <a:r>
              <a:rPr lang="cs-CZ" dirty="0" smtClean="0">
                <a:solidFill>
                  <a:srgbClr val="0070C0"/>
                </a:solidFill>
              </a:rPr>
              <a:t>   </a:t>
            </a:r>
            <a:endParaRPr lang="en-GB" sz="28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 flipH="1">
            <a:off x="449769" y="1735644"/>
            <a:ext cx="8244463" cy="378565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5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have lived in </a:t>
            </a:r>
            <a:r>
              <a:rPr lang="cs-CZ" sz="15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Krumlov ……………….. </a:t>
            </a:r>
            <a:r>
              <a:rPr lang="en-GB" sz="15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ten years</a:t>
            </a:r>
            <a:r>
              <a:rPr lang="cs-CZ" sz="15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en-GB" sz="1500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have lived in </a:t>
            </a:r>
            <a:r>
              <a:rPr lang="cs-CZ" sz="1500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Krumlov</a:t>
            </a:r>
            <a:r>
              <a:rPr lang="cs-CZ" sz="1500" dirty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for</a:t>
            </a:r>
            <a:r>
              <a:rPr lang="cs-CZ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ten years</a:t>
            </a:r>
            <a:r>
              <a:rPr lang="cs-CZ" sz="1500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  <a:endParaRPr lang="cs-CZ" sz="1500" dirty="0">
              <a:solidFill>
                <a:srgbClr val="FFC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have lived in </a:t>
            </a:r>
            <a:r>
              <a:rPr lang="cs-CZ" sz="15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Krumlov</a:t>
            </a:r>
            <a:r>
              <a:rPr lang="en-GB" sz="15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………………..</a:t>
            </a:r>
            <a:r>
              <a:rPr lang="en-GB" sz="15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2001.</a:t>
            </a:r>
          </a:p>
          <a:p>
            <a:r>
              <a:rPr lang="en-GB" sz="1500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 have lived in </a:t>
            </a:r>
            <a:r>
              <a:rPr lang="cs-CZ" sz="1500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Krumlov</a:t>
            </a:r>
            <a:r>
              <a:rPr lang="en-GB" sz="1500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since</a:t>
            </a:r>
            <a:r>
              <a:rPr lang="cs-CZ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2001</a:t>
            </a:r>
            <a:r>
              <a:rPr lang="en-GB" sz="1500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endParaRPr lang="cs-CZ" sz="1500" b="1" dirty="0" smtClean="0">
              <a:solidFill>
                <a:schemeClr val="tx2">
                  <a:lumMod val="60000"/>
                  <a:lumOff val="4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b="1" dirty="0" smtClean="0">
              <a:solidFill>
                <a:schemeClr val="tx2">
                  <a:lumMod val="60000"/>
                  <a:lumOff val="4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John has played football ……………….. May.</a:t>
            </a:r>
          </a:p>
          <a:p>
            <a:r>
              <a:rPr lang="en-GB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John has played football 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since</a:t>
            </a:r>
            <a:r>
              <a:rPr lang="en-GB" sz="15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May.</a:t>
            </a:r>
          </a:p>
          <a:p>
            <a:r>
              <a:rPr lang="en-GB" sz="15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John has played football ……………….. three months.</a:t>
            </a:r>
          </a:p>
          <a:p>
            <a:r>
              <a:rPr lang="en-GB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John has played football 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for</a:t>
            </a:r>
            <a:r>
              <a:rPr lang="en-GB" sz="1500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three months</a:t>
            </a:r>
            <a:r>
              <a:rPr lang="en-GB" sz="1500" dirty="0" smtClean="0">
                <a:solidFill>
                  <a:srgbClr val="FFC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endParaRPr lang="cs-CZ" sz="1500" dirty="0" smtClean="0">
              <a:solidFill>
                <a:schemeClr val="tx2">
                  <a:lumMod val="60000"/>
                  <a:lumOff val="4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solidFill>
                <a:schemeClr val="tx2">
                  <a:lumMod val="60000"/>
                  <a:lumOff val="4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We have been learning English ……………….. morning.</a:t>
            </a:r>
          </a:p>
          <a:p>
            <a:r>
              <a:rPr lang="en-GB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We have been learning English 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since </a:t>
            </a:r>
            <a:r>
              <a:rPr lang="en-GB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morning.</a:t>
            </a:r>
          </a:p>
          <a:p>
            <a:r>
              <a:rPr lang="en-GB" sz="1500" dirty="0" smtClean="0">
                <a:solidFill>
                  <a:schemeClr val="tx2">
                    <a:lumMod val="60000"/>
                    <a:lumOff val="4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We have been learning English ……………….. two hours.</a:t>
            </a:r>
          </a:p>
          <a:p>
            <a:r>
              <a:rPr lang="en-GB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We have been learning English</a:t>
            </a:r>
            <a:r>
              <a:rPr lang="en-GB" sz="1500" b="1" u="sng" dirty="0" smtClean="0">
                <a:solidFill>
                  <a:srgbClr val="0070C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for</a:t>
            </a:r>
            <a:r>
              <a:rPr lang="en-GB" sz="1500" b="1" u="sng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two hours.</a:t>
            </a:r>
            <a:endParaRPr lang="en-GB" sz="1500" b="1" dirty="0" smtClean="0">
              <a:solidFill>
                <a:srgbClr val="C0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051" name="Picture 3" descr="C:\Users\oem\AppData\Local\Microsoft\Windows\Temporary Internet Files\Content.IE5\O4TQCB6E\MC90041088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1613" y="1764934"/>
            <a:ext cx="916754" cy="9244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oem\AppData\Local\Microsoft\Windows\Temporary Internet Files\Content.IE5\M6EVS6JC\MC900335908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890524" y="3161941"/>
            <a:ext cx="1348090" cy="969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em\AppData\Local\Microsoft\Windows\Temporary Internet Files\Content.IE5\OAGI6XV4\MC900090300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7110" y="4437112"/>
            <a:ext cx="1294918" cy="940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4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746</TotalTime>
  <Words>374</Words>
  <Application>Microsoft Office PowerPoint</Application>
  <PresentationFormat>Předvádění na obrazovce (4:3)</PresentationFormat>
  <Paragraphs>98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 </vt:lpstr>
      <vt:lpstr>FOR a SINCE jsou dvě předložky, které se pojí s předpřítomným časem. Jaký je rozdíl v jejich významu? Víš co znamenají v tvém jazyce? Překlady dopiš na tabuli.</vt:lpstr>
      <vt:lpstr>Můžeme vlastně stejnou věc říci dvěma způsoby:</vt:lpstr>
      <vt:lpstr>Doplň teď ty do vět SINCE nebo FOR. Uvidíš, je to snadné. Má to stejnou logiku jako v našem jazyce.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Dlouhá Eva</cp:lastModifiedBy>
  <cp:revision>92</cp:revision>
  <dcterms:created xsi:type="dcterms:W3CDTF">2011-05-26T14:17:08Z</dcterms:created>
  <dcterms:modified xsi:type="dcterms:W3CDTF">2011-12-12T12:09:42Z</dcterms:modified>
</cp:coreProperties>
</file>