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2" r:id="rId6"/>
    <p:sldId id="263" r:id="rId7"/>
    <p:sldId id="265" r:id="rId8"/>
    <p:sldId id="264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66" r:id="rId1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5" autoAdjust="0"/>
    <p:restoredTop sz="86482" autoAdjust="0"/>
  </p:normalViewPr>
  <p:slideViewPr>
    <p:cSldViewPr>
      <p:cViewPr varScale="1">
        <p:scale>
          <a:sx n="63" d="100"/>
          <a:sy n="63" d="100"/>
        </p:scale>
        <p:origin x="-1104" y="-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D1C5A8-653E-4A04-8F6D-63B9B8012A20}" type="datetimeFigureOut">
              <a:rPr lang="cs-CZ" smtClean="0"/>
              <a:t>4.11.2012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409431-3920-4BDA-9243-B65DCE261FF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664324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409431-3920-4BDA-9243-B65DCE261FF9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68129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4.11.2012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4.11.2012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4.11.2012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4.11.2012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4.11.2012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4.11.2012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2481B-5154-415F-B752-558547769AA3}" type="datetimeFigureOut">
              <a:rPr lang="cs-CZ" smtClean="0"/>
              <a:pPr/>
              <a:t>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file:///F:\ovocn&#253;%20sal&#225;t.wmv" TargetMode="External"/><Relationship Id="rId1" Type="http://schemas.openxmlformats.org/officeDocument/2006/relationships/video" Target="NULL" TargetMode="External"/><Relationship Id="rId6" Type="http://schemas.openxmlformats.org/officeDocument/2006/relationships/image" Target="../media/image32.png"/><Relationship Id="rId5" Type="http://schemas.openxmlformats.org/officeDocument/2006/relationships/hyperlink" Target="http://szm11.rajce.idnes.cz/salat_ovocny/" TargetMode="External"/><Relationship Id="rId4" Type="http://schemas.openxmlformats.org/officeDocument/2006/relationships/notesSlide" Target="../notesSlides/notesSlide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ristona.cz/images/misa-na-salat-florencie-1129-03.jpg" TargetMode="External"/><Relationship Id="rId13" Type="http://schemas.openxmlformats.org/officeDocument/2006/relationships/hyperlink" Target="http://t3.gstatic.com/images?q=tbn:ANd9GcR58-THCrItaXMejGD-PoKn6-OMAtraje4I3gMIiMtTg2w4Nxfg9g" TargetMode="External"/><Relationship Id="rId3" Type="http://schemas.openxmlformats.org/officeDocument/2006/relationships/hyperlink" Target="http://www.ceske-tradice.cz/deploy/img/fck/Image/tradice/zima/jablko1" TargetMode="External"/><Relationship Id="rId7" Type="http://schemas.openxmlformats.org/officeDocument/2006/relationships/hyperlink" Target="http://img.cz.prg.cmestatic.com/media/images/440xX/Sep2010/678534.jpg?d41d" TargetMode="External"/><Relationship Id="rId12" Type="http://schemas.openxmlformats.org/officeDocument/2006/relationships/hyperlink" Target="http://www.ikea.com/cz/cs/images/products/dragon-dezertni-lzicka__46280_PE143054_S4.jpg" TargetMode="External"/><Relationship Id="rId2" Type="http://schemas.openxmlformats.org/officeDocument/2006/relationships/hyperlink" Target="http://www.harfasport.cz/userfiles/img/Zpravodaj/Clanek-01-1/banan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fr.all.biz/img/fr/catalog/12535.jpeg" TargetMode="External"/><Relationship Id="rId11" Type="http://schemas.openxmlformats.org/officeDocument/2006/relationships/hyperlink" Target="http://www.xxxlutz.cz/imagemagick/media/0804101124043370_k.jpg-product_list.jpg" TargetMode="External"/><Relationship Id="rId5" Type="http://schemas.openxmlformats.org/officeDocument/2006/relationships/hyperlink" Target="http://www.eliquid-brno.cz/fotky26392/fotos/_vyr_9svestky2.jpg" TargetMode="External"/><Relationship Id="rId10" Type="http://schemas.openxmlformats.org/officeDocument/2006/relationships/hyperlink" Target="http://www.e-tescoma.cz/inshop/catalogue/products/pictures/637313-big.jpg" TargetMode="External"/><Relationship Id="rId4" Type="http://schemas.openxmlformats.org/officeDocument/2006/relationships/hyperlink" Target="http://img.blesk.cz/img/1/gallery/221581_vino-hrozen-hroznove-vino.jpg" TargetMode="External"/><Relationship Id="rId9" Type="http://schemas.openxmlformats.org/officeDocument/2006/relationships/hyperlink" Target="http://static0.asmira.com/photo/17/364317/wedding_reg_item/15377398_150.jpg" TargetMode="External"/><Relationship Id="rId14" Type="http://schemas.openxmlformats.org/officeDocument/2006/relationships/hyperlink" Target="http://szm11.rajce.idnes.cz/salat_ovocny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467544" y="0"/>
            <a:ext cx="7772400" cy="1470025"/>
          </a:xfrm>
        </p:spPr>
        <p:txBody>
          <a:bodyPr>
            <a:normAutofit/>
          </a:bodyPr>
          <a:lstStyle/>
          <a:p>
            <a:r>
              <a:rPr lang="cs-CZ" sz="6000" b="1" dirty="0" smtClean="0"/>
              <a:t>Ovocný salát </a:t>
            </a:r>
            <a:endParaRPr lang="cs-CZ" sz="6000" b="1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Picture 2" descr="C:\Users\Zdenka\Desktop\ovocný salát\IMG_14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6835" t="632" r="2494"/>
          <a:stretch>
            <a:fillRect/>
          </a:stretch>
        </p:blipFill>
        <p:spPr bwMode="auto">
          <a:xfrm>
            <a:off x="1259632" y="1556792"/>
            <a:ext cx="6480720" cy="44973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-1620688" y="764704"/>
            <a:ext cx="8229600" cy="1143000"/>
          </a:xfrm>
        </p:spPr>
        <p:txBody>
          <a:bodyPr/>
          <a:lstStyle/>
          <a:p>
            <a:r>
              <a:rPr lang="cs-CZ" dirty="0" smtClean="0"/>
              <a:t>Nakrájíme ovoce</a:t>
            </a:r>
            <a:endParaRPr lang="cs-CZ" dirty="0"/>
          </a:p>
        </p:txBody>
      </p:sp>
      <p:pic>
        <p:nvPicPr>
          <p:cNvPr id="6146" name="Picture 2" descr="C:\Users\Zdenka\Desktop\ovocný salát\IMG_14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5368" r="8193"/>
          <a:stretch>
            <a:fillRect/>
          </a:stretch>
        </p:blipFill>
        <p:spPr bwMode="auto">
          <a:xfrm>
            <a:off x="251520" y="2420888"/>
            <a:ext cx="4670522" cy="3960440"/>
          </a:xfrm>
          <a:prstGeom prst="rect">
            <a:avLst/>
          </a:prstGeom>
          <a:noFill/>
        </p:spPr>
      </p:pic>
      <p:pic>
        <p:nvPicPr>
          <p:cNvPr id="6150" name="Picture 6" descr="C:\Users\Zdenka\Desktop\ovocný salát\IMG_1411.JPG"/>
          <p:cNvPicPr>
            <a:picLocks noChangeAspect="1" noChangeArrowheads="1"/>
          </p:cNvPicPr>
          <p:nvPr/>
        </p:nvPicPr>
        <p:blipFill>
          <a:blip r:embed="rId3" cstate="print"/>
          <a:srcRect t="21293" r="11810" b="2997"/>
          <a:stretch>
            <a:fillRect/>
          </a:stretch>
        </p:blipFill>
        <p:spPr bwMode="auto">
          <a:xfrm>
            <a:off x="5220072" y="908720"/>
            <a:ext cx="3600400" cy="54863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67744" y="620688"/>
            <a:ext cx="8229600" cy="1143000"/>
          </a:xfrm>
        </p:spPr>
        <p:txBody>
          <a:bodyPr/>
          <a:lstStyle/>
          <a:p>
            <a:r>
              <a:rPr lang="cs-CZ" dirty="0" smtClean="0"/>
              <a:t>Dáme do mísy</a:t>
            </a:r>
            <a:endParaRPr lang="cs-CZ" dirty="0"/>
          </a:p>
        </p:txBody>
      </p:sp>
      <p:pic>
        <p:nvPicPr>
          <p:cNvPr id="7170" name="Picture 2" descr="C:\Users\Zdenka\Desktop\ovocný salát\IMG_14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3528392" cy="6262896"/>
          </a:xfrm>
          <a:prstGeom prst="rect">
            <a:avLst/>
          </a:prstGeom>
          <a:noFill/>
        </p:spPr>
      </p:pic>
      <p:pic>
        <p:nvPicPr>
          <p:cNvPr id="11" name="Picture 2" descr="C:\Users\Zdenka\Desktop\ovocný salát\IMG_1408.JPG"/>
          <p:cNvPicPr>
            <a:picLocks noChangeAspect="1" noChangeArrowheads="1"/>
          </p:cNvPicPr>
          <p:nvPr/>
        </p:nvPicPr>
        <p:blipFill>
          <a:blip r:embed="rId3" cstate="print"/>
          <a:srcRect t="40407" b="2317"/>
          <a:stretch>
            <a:fillRect/>
          </a:stretch>
        </p:blipFill>
        <p:spPr bwMode="auto">
          <a:xfrm>
            <a:off x="4427984" y="1988840"/>
            <a:ext cx="4032448" cy="40995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835696" y="764704"/>
            <a:ext cx="8229600" cy="1143000"/>
          </a:xfrm>
        </p:spPr>
        <p:txBody>
          <a:bodyPr/>
          <a:lstStyle/>
          <a:p>
            <a:r>
              <a:rPr lang="cs-CZ" dirty="0" smtClean="0"/>
              <a:t>Přidáme jogurt</a:t>
            </a:r>
            <a:endParaRPr lang="cs-CZ" dirty="0"/>
          </a:p>
        </p:txBody>
      </p:sp>
      <p:pic>
        <p:nvPicPr>
          <p:cNvPr id="8194" name="Picture 2" descr="C:\Users\Zdenka\Desktop\ovocný salát\IMG_14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2"/>
            <a:ext cx="3181537" cy="5647227"/>
          </a:xfrm>
          <a:prstGeom prst="rect">
            <a:avLst/>
          </a:prstGeom>
          <a:noFill/>
        </p:spPr>
      </p:pic>
      <p:pic>
        <p:nvPicPr>
          <p:cNvPr id="8195" name="Picture 3" descr="C:\Users\Zdenka\Desktop\ovocný salát\IMG_1418.JPG"/>
          <p:cNvPicPr>
            <a:picLocks noChangeAspect="1" noChangeArrowheads="1"/>
          </p:cNvPicPr>
          <p:nvPr/>
        </p:nvPicPr>
        <p:blipFill>
          <a:blip r:embed="rId3" cstate="print"/>
          <a:srcRect r="21622"/>
          <a:stretch>
            <a:fillRect/>
          </a:stretch>
        </p:blipFill>
        <p:spPr bwMode="auto">
          <a:xfrm>
            <a:off x="3347864" y="2486017"/>
            <a:ext cx="5688632" cy="40891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Zamícháme</a:t>
            </a:r>
            <a:endParaRPr lang="cs-CZ" dirty="0"/>
          </a:p>
        </p:txBody>
      </p:sp>
      <p:pic>
        <p:nvPicPr>
          <p:cNvPr id="9219" name="Picture 3" descr="C:\Users\Zdenka\Desktop\ovocný salát\IMG_14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5208" y="1600200"/>
            <a:ext cx="8033584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Servírujeme</a:t>
            </a:r>
            <a:endParaRPr lang="cs-CZ" dirty="0"/>
          </a:p>
        </p:txBody>
      </p:sp>
      <p:pic>
        <p:nvPicPr>
          <p:cNvPr id="10242" name="Picture 2" descr="C:\Users\Zdenka\Desktop\ovocný salát\IMG_14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5208" y="1600200"/>
            <a:ext cx="8033584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Servírujeme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1266" name="Picture 2" descr="C:\Users\Zdenka\Desktop\ovocný salát\IMG_14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12776"/>
            <a:ext cx="8451396" cy="47616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 jíme. Dobrou chuť!</a:t>
            </a:r>
            <a:endParaRPr lang="cs-CZ" dirty="0"/>
          </a:p>
        </p:txBody>
      </p:sp>
      <p:pic>
        <p:nvPicPr>
          <p:cNvPr id="12290" name="Picture 2" descr="C:\Users\Zdenka\Desktop\ovocný salát\IMG_143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5208" y="1600200"/>
            <a:ext cx="8033584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-315416"/>
            <a:ext cx="8229600" cy="1733054"/>
          </a:xfrm>
        </p:spPr>
        <p:txBody>
          <a:bodyPr>
            <a:normAutofit/>
          </a:bodyPr>
          <a:lstStyle/>
          <a:p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cs-CZ" sz="2000" b="1" dirty="0" err="1" smtClean="0"/>
              <a:t>slideshow</a:t>
            </a:r>
            <a:r>
              <a:rPr lang="cs-CZ" sz="2000" b="1" dirty="0" smtClean="0"/>
              <a:t>: </a:t>
            </a:r>
            <a:r>
              <a:rPr lang="cs-CZ" sz="1600" dirty="0" smtClean="0">
                <a:hlinkClick r:id="rId5"/>
              </a:rPr>
              <a:t>http</a:t>
            </a:r>
            <a:r>
              <a:rPr lang="cs-CZ" sz="1600" dirty="0">
                <a:hlinkClick r:id="rId5"/>
              </a:rPr>
              <a:t>://szm11.rajce.idnes.cz/salat_ovocny/#ovocny_salat1.jpg</a:t>
            </a:r>
            <a:r>
              <a:rPr lang="cs-CZ" sz="1800" dirty="0" smtClean="0"/>
              <a:t/>
            </a:r>
            <a:br>
              <a:rPr lang="cs-CZ" sz="1800" dirty="0" smtClean="0"/>
            </a:br>
            <a:endParaRPr lang="cs-CZ" sz="1800" dirty="0"/>
          </a:p>
        </p:txBody>
      </p:sp>
      <p:pic>
        <p:nvPicPr>
          <p:cNvPr id="4" name="ovocný salát.wmv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link="rId2">
                  <p14:trim end="864.1328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619672" y="1246988"/>
            <a:ext cx="5904656" cy="48310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100000">
                <p:cTn id="7" fill="remove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z="2800" cap="small" dirty="0" smtClean="0">
                <a:solidFill>
                  <a:srgbClr val="575F6D"/>
                </a:solidFill>
                <a:latin typeface="Arial Black"/>
              </a:rPr>
              <a:t/>
            </a:r>
            <a:br>
              <a:rPr lang="cs-CZ" sz="2800" cap="small" dirty="0" smtClean="0">
                <a:solidFill>
                  <a:srgbClr val="575F6D"/>
                </a:solidFill>
                <a:latin typeface="Arial Black"/>
              </a:rPr>
            </a:br>
            <a:r>
              <a:rPr lang="cs-CZ" sz="2800" cap="small" dirty="0" smtClean="0">
                <a:solidFill>
                  <a:srgbClr val="575F6D"/>
                </a:solidFill>
                <a:latin typeface="Arial Black"/>
              </a:rPr>
              <a:t>Střední </a:t>
            </a:r>
            <a:r>
              <a:rPr lang="cs-CZ" sz="2800" cap="small" dirty="0">
                <a:solidFill>
                  <a:srgbClr val="575F6D"/>
                </a:solidFill>
                <a:latin typeface="Arial Black"/>
              </a:rPr>
              <a:t>škola, Základní škola a Mateřská škola, Karviná</a:t>
            </a:r>
            <a:br>
              <a:rPr lang="cs-CZ" sz="2800" cap="small" dirty="0">
                <a:solidFill>
                  <a:srgbClr val="575F6D"/>
                </a:solidFill>
                <a:latin typeface="Arial Black"/>
              </a:rPr>
            </a:br>
            <a:r>
              <a:rPr lang="cs-CZ" sz="2800" cap="small" dirty="0">
                <a:solidFill>
                  <a:srgbClr val="575F6D"/>
                </a:solidFill>
                <a:latin typeface="Arial Black"/>
              </a:rPr>
              <a:t/>
            </a:r>
            <a:br>
              <a:rPr lang="cs-CZ" sz="2800" cap="small" dirty="0">
                <a:solidFill>
                  <a:srgbClr val="575F6D"/>
                </a:solidFill>
                <a:latin typeface="Arial Black"/>
              </a:rPr>
            </a:br>
            <a:r>
              <a:rPr lang="cs-CZ" sz="2800" cap="small" dirty="0">
                <a:solidFill>
                  <a:srgbClr val="575F6D"/>
                </a:solidFill>
                <a:latin typeface="Arial Black"/>
              </a:rPr>
              <a:t>Určeno pro „Rehabilitační třídu – žák s TMP</a:t>
            </a:r>
            <a:r>
              <a:rPr lang="cs-CZ" sz="2800" cap="small" dirty="0" smtClean="0">
                <a:solidFill>
                  <a:srgbClr val="575F6D"/>
                </a:solidFill>
                <a:latin typeface="Arial Black"/>
              </a:rPr>
              <a:t>“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4320480"/>
          </a:xfrm>
        </p:spPr>
        <p:txBody>
          <a:bodyPr>
            <a:normAutofit/>
          </a:bodyPr>
          <a:lstStyle/>
          <a:p>
            <a:r>
              <a:rPr lang="cs-CZ" sz="2000" dirty="0" smtClean="0"/>
              <a:t>Zdroje: </a:t>
            </a:r>
          </a:p>
          <a:p>
            <a:r>
              <a:rPr lang="cs-CZ" sz="1200" dirty="0" smtClean="0"/>
              <a:t>obrázky:</a:t>
            </a:r>
          </a:p>
          <a:p>
            <a:r>
              <a:rPr lang="cs-CZ" sz="1200" dirty="0" smtClean="0">
                <a:hlinkClick r:id="rId2"/>
              </a:rPr>
              <a:t>http</a:t>
            </a:r>
            <a:r>
              <a:rPr lang="cs-CZ" sz="1200" dirty="0">
                <a:hlinkClick r:id="rId2"/>
              </a:rPr>
              <a:t>://</a:t>
            </a:r>
            <a:r>
              <a:rPr lang="cs-CZ" sz="1200" dirty="0" smtClean="0">
                <a:hlinkClick r:id="rId2"/>
              </a:rPr>
              <a:t>www.harfasport.cz/userfiles/img/Zpravodaj/Clanek-01-1/banan.jpg</a:t>
            </a:r>
            <a:endParaRPr lang="cs-CZ" sz="1200" dirty="0" smtClean="0"/>
          </a:p>
          <a:p>
            <a:r>
              <a:rPr lang="cs-CZ" sz="1200" dirty="0">
                <a:hlinkClick r:id="rId3"/>
              </a:rPr>
              <a:t>http://</a:t>
            </a:r>
            <a:r>
              <a:rPr lang="cs-CZ" sz="1200" dirty="0" smtClean="0">
                <a:hlinkClick r:id="rId3"/>
              </a:rPr>
              <a:t>www.ceske-tradice.cz/deploy/img/fck/Image/tradice/zima/jablko1</a:t>
            </a:r>
            <a:endParaRPr lang="cs-CZ" sz="1200" dirty="0" smtClean="0"/>
          </a:p>
          <a:p>
            <a:r>
              <a:rPr lang="cs-CZ" sz="1200" dirty="0" smtClean="0">
                <a:hlinkClick r:id="rId4"/>
              </a:rPr>
              <a:t>http</a:t>
            </a:r>
            <a:r>
              <a:rPr lang="cs-CZ" sz="1200" dirty="0">
                <a:hlinkClick r:id="rId4"/>
              </a:rPr>
              <a:t>://</a:t>
            </a:r>
            <a:r>
              <a:rPr lang="cs-CZ" sz="1200" dirty="0" smtClean="0">
                <a:hlinkClick r:id="rId4"/>
              </a:rPr>
              <a:t>img.blesk.cz/img/1/gallery/221581_vino-hrozen-hroznove-vino.jpg</a:t>
            </a:r>
            <a:endParaRPr lang="cs-CZ" sz="1200" dirty="0" smtClean="0"/>
          </a:p>
          <a:p>
            <a:r>
              <a:rPr lang="cs-CZ" sz="1200" dirty="0">
                <a:hlinkClick r:id="rId5"/>
              </a:rPr>
              <a:t>http://www.eliquid-brno.cz/fotky26392/fotos/_</a:t>
            </a:r>
            <a:r>
              <a:rPr lang="cs-CZ" sz="1200" dirty="0" smtClean="0">
                <a:hlinkClick r:id="rId5"/>
              </a:rPr>
              <a:t>vyr_9svestky2.jpg</a:t>
            </a:r>
            <a:endParaRPr lang="cs-CZ" sz="1200" dirty="0" smtClean="0"/>
          </a:p>
          <a:p>
            <a:r>
              <a:rPr lang="cs-CZ" sz="1200" dirty="0">
                <a:hlinkClick r:id="rId6"/>
              </a:rPr>
              <a:t>http://</a:t>
            </a:r>
            <a:r>
              <a:rPr lang="cs-CZ" sz="1200" dirty="0" smtClean="0">
                <a:hlinkClick r:id="rId6"/>
              </a:rPr>
              <a:t>www.fr.all.biz/img/fr/catalog/12535.jpeg</a:t>
            </a:r>
            <a:endParaRPr lang="cs-CZ" sz="1200" dirty="0" smtClean="0"/>
          </a:p>
          <a:p>
            <a:r>
              <a:rPr lang="cs-CZ" sz="1200" dirty="0">
                <a:hlinkClick r:id="rId7"/>
              </a:rPr>
              <a:t>http://</a:t>
            </a:r>
            <a:r>
              <a:rPr lang="cs-CZ" sz="1200" dirty="0" smtClean="0">
                <a:hlinkClick r:id="rId7"/>
              </a:rPr>
              <a:t>img.cz.prg.cmestatic.com/media/images/440xX/Sep2010/678534.jpg?d41d</a:t>
            </a:r>
            <a:endParaRPr lang="cs-CZ" sz="1200" dirty="0" smtClean="0"/>
          </a:p>
          <a:p>
            <a:r>
              <a:rPr lang="cs-CZ" sz="1200" dirty="0">
                <a:hlinkClick r:id="rId8"/>
              </a:rPr>
              <a:t>http://</a:t>
            </a:r>
            <a:r>
              <a:rPr lang="cs-CZ" sz="1200" dirty="0" smtClean="0">
                <a:hlinkClick r:id="rId8"/>
              </a:rPr>
              <a:t>www.aristona.cz/images/misa-na-salat-florencie-1129-03.jpg</a:t>
            </a:r>
            <a:endParaRPr lang="cs-CZ" sz="1200" dirty="0" smtClean="0"/>
          </a:p>
          <a:p>
            <a:r>
              <a:rPr lang="cs-CZ" sz="1200" dirty="0">
                <a:hlinkClick r:id="rId9"/>
              </a:rPr>
              <a:t>http://</a:t>
            </a:r>
            <a:r>
              <a:rPr lang="cs-CZ" sz="1200" dirty="0" smtClean="0">
                <a:hlinkClick r:id="rId9"/>
              </a:rPr>
              <a:t>static0.asmira.com/photo/17/364317/wedding_reg_item/15377398_150.jpg</a:t>
            </a:r>
            <a:endParaRPr lang="cs-CZ" sz="1200" dirty="0" smtClean="0"/>
          </a:p>
          <a:p>
            <a:r>
              <a:rPr lang="cs-CZ" sz="1200" dirty="0">
                <a:hlinkClick r:id="rId10"/>
              </a:rPr>
              <a:t>http://</a:t>
            </a:r>
            <a:r>
              <a:rPr lang="cs-CZ" sz="1200" dirty="0" smtClean="0">
                <a:hlinkClick r:id="rId10"/>
              </a:rPr>
              <a:t>www.e-tescoma.cz/inshop/catalogue/products/pictures/637313-big.jpg</a:t>
            </a:r>
            <a:endParaRPr lang="cs-CZ" sz="1200" dirty="0" smtClean="0"/>
          </a:p>
          <a:p>
            <a:r>
              <a:rPr lang="cs-CZ" sz="1200" dirty="0">
                <a:hlinkClick r:id="rId11"/>
              </a:rPr>
              <a:t>http://</a:t>
            </a:r>
            <a:r>
              <a:rPr lang="cs-CZ" sz="1200" dirty="0" smtClean="0">
                <a:hlinkClick r:id="rId11"/>
              </a:rPr>
              <a:t>www.xxxlutz.cz/imagemagick/media/0804101124043370_k.jpg-product_list.jpg</a:t>
            </a:r>
            <a:endParaRPr lang="cs-CZ" sz="1200" dirty="0" smtClean="0"/>
          </a:p>
          <a:p>
            <a:r>
              <a:rPr lang="cs-CZ" sz="1200" dirty="0">
                <a:hlinkClick r:id="rId12"/>
              </a:rPr>
              <a:t>http://www.ikea.com/cz/cs/images/products/dragon-dezertni-lzicka__</a:t>
            </a:r>
            <a:r>
              <a:rPr lang="cs-CZ" sz="1200" dirty="0" smtClean="0">
                <a:hlinkClick r:id="rId12"/>
              </a:rPr>
              <a:t>46280_PE143054_S4.jpg</a:t>
            </a:r>
            <a:endParaRPr lang="cs-CZ" sz="1200" dirty="0" smtClean="0"/>
          </a:p>
          <a:p>
            <a:r>
              <a:rPr lang="cs-CZ" sz="1200" dirty="0">
                <a:hlinkClick r:id="rId13"/>
              </a:rPr>
              <a:t>http://</a:t>
            </a:r>
            <a:r>
              <a:rPr lang="cs-CZ" sz="1200" dirty="0" smtClean="0">
                <a:hlinkClick r:id="rId13"/>
              </a:rPr>
              <a:t>t3.gstatic.com/images?q=tbn:ANd9GcR58-THCrItaXMejGD-PoKn6-OMAtraje4I3gMIiMtTg2w4Nxfg9g</a:t>
            </a:r>
            <a:endParaRPr lang="cs-CZ" sz="1200" dirty="0" smtClean="0"/>
          </a:p>
          <a:p>
            <a:r>
              <a:rPr lang="cs-CZ" sz="1200" dirty="0" err="1" smtClean="0"/>
              <a:t>slideshow</a:t>
            </a:r>
            <a:r>
              <a:rPr lang="cs-CZ" sz="1200" dirty="0"/>
              <a:t>:</a:t>
            </a:r>
            <a:endParaRPr lang="cs-CZ" sz="1200" dirty="0" smtClean="0"/>
          </a:p>
          <a:p>
            <a:r>
              <a:rPr lang="cs-CZ" sz="1200" dirty="0" smtClean="0">
                <a:hlinkClick r:id="rId14"/>
              </a:rPr>
              <a:t>http</a:t>
            </a:r>
            <a:r>
              <a:rPr lang="cs-CZ" sz="1200" dirty="0">
                <a:hlinkClick r:id="rId14"/>
              </a:rPr>
              <a:t>://szm11.rajce.idnes.cz/salat_ovocny/#</a:t>
            </a:r>
            <a:r>
              <a:rPr lang="cs-CZ" sz="1200" dirty="0" smtClean="0">
                <a:hlinkClick r:id="rId14"/>
              </a:rPr>
              <a:t>ovocny_salat1.jpg</a:t>
            </a:r>
            <a:endParaRPr lang="cs-CZ" dirty="0" smtClean="0"/>
          </a:p>
          <a:p>
            <a:r>
              <a:rPr lang="cs-CZ" sz="2000" dirty="0" smtClean="0"/>
              <a:t>Zpracovala: Mgr. </a:t>
            </a:r>
            <a:r>
              <a:rPr lang="cs-CZ" sz="2000" dirty="0" err="1" smtClean="0"/>
              <a:t>Galgaňáková</a:t>
            </a:r>
            <a:r>
              <a:rPr lang="cs-CZ" sz="2000" dirty="0" smtClean="0"/>
              <a:t> Zdeňka</a:t>
            </a:r>
            <a:endParaRPr lang="cs-CZ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6000" b="1" dirty="0" smtClean="0"/>
              <a:t>Co si připravíme?</a:t>
            </a:r>
            <a:endParaRPr lang="cs-CZ" sz="60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514350" indent="-514350">
              <a:buAutoNum type="arabicParenR"/>
            </a:pPr>
            <a:r>
              <a:rPr lang="cs-CZ" b="1" dirty="0" smtClean="0"/>
              <a:t>Suroviny: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cs-CZ" dirty="0" smtClean="0"/>
              <a:t>různé druhy ovoce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cs-CZ" dirty="0" smtClean="0"/>
              <a:t>Jogurt</a:t>
            </a:r>
          </a:p>
          <a:p>
            <a:pPr marL="514350" indent="-514350">
              <a:buFont typeface="Wingdings" pitchFamily="2" charset="2"/>
              <a:buChar char="ü"/>
            </a:pPr>
            <a:endParaRPr lang="cs-CZ" dirty="0" smtClean="0"/>
          </a:p>
          <a:p>
            <a:pPr marL="514350" indent="-514350">
              <a:buNone/>
            </a:pPr>
            <a:r>
              <a:rPr lang="cs-CZ" dirty="0" smtClean="0"/>
              <a:t>2)    </a:t>
            </a:r>
            <a:r>
              <a:rPr lang="cs-CZ" b="1" dirty="0" smtClean="0"/>
              <a:t>Kuchyňské náčiní :</a:t>
            </a:r>
          </a:p>
          <a:p>
            <a:pPr marL="514350" indent="-514350">
              <a:buNone/>
            </a:pPr>
            <a:endParaRPr lang="cs-CZ" dirty="0" smtClean="0"/>
          </a:p>
          <a:p>
            <a:pPr marL="514350" indent="-514350">
              <a:buFont typeface="Wingdings" pitchFamily="2" charset="2"/>
              <a:buChar char="ü"/>
            </a:pPr>
            <a:r>
              <a:rPr lang="cs-CZ" dirty="0" smtClean="0"/>
              <a:t> mísu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cs-CZ" dirty="0" smtClean="0"/>
              <a:t>vařechu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cs-CZ" dirty="0" smtClean="0"/>
              <a:t>kuchyňské prkénko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cs-CZ" dirty="0" smtClean="0"/>
              <a:t>malý nůž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cs-CZ" dirty="0" smtClean="0"/>
              <a:t>poháry + lžičky k servírování</a:t>
            </a:r>
          </a:p>
          <a:p>
            <a:pPr marL="514350" indent="-514350">
              <a:buFont typeface="Wingdings" pitchFamily="2" charset="2"/>
              <a:buChar char="ü"/>
            </a:pPr>
            <a:endParaRPr lang="cs-CZ" dirty="0" smtClean="0"/>
          </a:p>
          <a:p>
            <a:pPr marL="514350" indent="-514350">
              <a:buNone/>
            </a:pPr>
            <a:r>
              <a:rPr lang="cs-CZ" dirty="0" smtClean="0"/>
              <a:t>                                 </a:t>
            </a:r>
          </a:p>
          <a:p>
            <a:pPr marL="514350" indent="-514350">
              <a:buNone/>
            </a:pPr>
            <a:endParaRPr lang="cs-CZ" dirty="0" smtClean="0"/>
          </a:p>
          <a:p>
            <a:pPr marL="514350" indent="-514350">
              <a:buNone/>
            </a:pPr>
            <a:endParaRPr lang="cs-CZ" dirty="0" smtClean="0"/>
          </a:p>
          <a:p>
            <a:pPr marL="514350" indent="-514350">
              <a:buNone/>
            </a:pP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-1908720" y="260648"/>
            <a:ext cx="9515400" cy="1143000"/>
          </a:xfrm>
        </p:spPr>
        <p:txBody>
          <a:bodyPr/>
          <a:lstStyle/>
          <a:p>
            <a:r>
              <a:rPr lang="cs-CZ" dirty="0" smtClean="0"/>
              <a:t>Známe ovoce?</a:t>
            </a:r>
            <a:endParaRPr lang="cs-CZ" dirty="0"/>
          </a:p>
        </p:txBody>
      </p:sp>
      <p:pic>
        <p:nvPicPr>
          <p:cNvPr id="2051" name="Picture 3" descr="C:\Users\Zdenka\Desktop\ovocný salát\IMG_1381.JPG"/>
          <p:cNvPicPr>
            <a:picLocks noChangeAspect="1" noChangeArrowheads="1"/>
          </p:cNvPicPr>
          <p:nvPr/>
        </p:nvPicPr>
        <p:blipFill>
          <a:blip r:embed="rId2" cstate="print"/>
          <a:srcRect t="8197" b="6557"/>
          <a:stretch>
            <a:fillRect/>
          </a:stretch>
        </p:blipFill>
        <p:spPr bwMode="auto">
          <a:xfrm>
            <a:off x="5292080" y="1124744"/>
            <a:ext cx="3672408" cy="5556469"/>
          </a:xfrm>
          <a:prstGeom prst="rect">
            <a:avLst/>
          </a:prstGeom>
          <a:noFill/>
        </p:spPr>
      </p:pic>
      <p:pic>
        <p:nvPicPr>
          <p:cNvPr id="2053" name="Picture 5" descr="C:\Users\Zdenka\Desktop\ovocný salát\IMG_1383.JPG"/>
          <p:cNvPicPr>
            <a:picLocks noChangeAspect="1" noChangeArrowheads="1"/>
          </p:cNvPicPr>
          <p:nvPr/>
        </p:nvPicPr>
        <p:blipFill>
          <a:blip r:embed="rId3" cstate="print"/>
          <a:srcRect l="25043" t="2381" r="11940"/>
          <a:stretch>
            <a:fillRect/>
          </a:stretch>
        </p:blipFill>
        <p:spPr bwMode="auto">
          <a:xfrm>
            <a:off x="323528" y="1729571"/>
            <a:ext cx="4752528" cy="4147901"/>
          </a:xfrm>
          <a:prstGeom prst="rect">
            <a:avLst/>
          </a:prstGeom>
          <a:noFill/>
        </p:spPr>
      </p:pic>
      <p:sp>
        <p:nvSpPr>
          <p:cNvPr id="8" name="Zástupný symbol pro obsah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Známe ovoce?</a:t>
            </a:r>
            <a:endParaRPr lang="cs-CZ" dirty="0"/>
          </a:p>
        </p:txBody>
      </p:sp>
      <p:pic>
        <p:nvPicPr>
          <p:cNvPr id="6" name="Picture 4" descr="C:\Users\Zdenka\Desktop\ovocný salát\IMG_138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9342" b="3915"/>
          <a:stretch>
            <a:fillRect/>
          </a:stretch>
        </p:blipFill>
        <p:spPr bwMode="auto">
          <a:xfrm>
            <a:off x="611560" y="1484784"/>
            <a:ext cx="3488892" cy="4752528"/>
          </a:xfrm>
          <a:prstGeom prst="rect">
            <a:avLst/>
          </a:prstGeom>
          <a:noFill/>
        </p:spPr>
      </p:pic>
      <p:pic>
        <p:nvPicPr>
          <p:cNvPr id="7" name="Picture 2" descr="C:\Users\Zdenka\Desktop\ovocný salát\IMG_1378.JPG"/>
          <p:cNvPicPr>
            <a:picLocks noChangeAspect="1" noChangeArrowheads="1"/>
          </p:cNvPicPr>
          <p:nvPr/>
        </p:nvPicPr>
        <p:blipFill>
          <a:blip r:embed="rId3" cstate="print"/>
          <a:srcRect t="16901" b="9859"/>
          <a:stretch>
            <a:fillRect/>
          </a:stretch>
        </p:blipFill>
        <p:spPr bwMode="auto">
          <a:xfrm>
            <a:off x="4716016" y="1463182"/>
            <a:ext cx="3672408" cy="47741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-2124744" y="126876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Nakoupíme </a:t>
            </a:r>
            <a:br>
              <a:rPr lang="cs-CZ" dirty="0" smtClean="0"/>
            </a:br>
            <a:r>
              <a:rPr lang="cs-CZ" dirty="0" smtClean="0"/>
              <a:t>ovoce</a:t>
            </a:r>
            <a:endParaRPr lang="cs-CZ" dirty="0"/>
          </a:p>
        </p:txBody>
      </p:sp>
      <p:pic>
        <p:nvPicPr>
          <p:cNvPr id="1027" name="Picture 3" descr="C:\Users\Zdenka\Desktop\ovocný salát\IMG_1388.JPG"/>
          <p:cNvPicPr>
            <a:picLocks noChangeAspect="1" noChangeArrowheads="1"/>
          </p:cNvPicPr>
          <p:nvPr/>
        </p:nvPicPr>
        <p:blipFill>
          <a:blip r:embed="rId2" cstate="print"/>
          <a:srcRect t="3236" r="18421"/>
          <a:stretch>
            <a:fillRect/>
          </a:stretch>
        </p:blipFill>
        <p:spPr bwMode="auto">
          <a:xfrm>
            <a:off x="4103440" y="0"/>
            <a:ext cx="5040560" cy="3368532"/>
          </a:xfrm>
          <a:prstGeom prst="rect">
            <a:avLst/>
          </a:prstGeom>
          <a:noFill/>
        </p:spPr>
      </p:pic>
      <p:pic>
        <p:nvPicPr>
          <p:cNvPr id="1026" name="Picture 2" descr="C:\Users\Zdenka\Desktop\ovocný salát\IMG_138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2612" t="6956" r="17139"/>
          <a:stretch>
            <a:fillRect/>
          </a:stretch>
        </p:blipFill>
        <p:spPr bwMode="auto">
          <a:xfrm>
            <a:off x="0" y="2780928"/>
            <a:ext cx="5580112" cy="3645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Jaké druhy ovoce koupíme?</a:t>
            </a:r>
            <a:endParaRPr lang="cs-CZ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9760" t="11222" r="23540" b="22743"/>
          <a:stretch>
            <a:fillRect/>
          </a:stretch>
        </p:blipFill>
        <p:spPr bwMode="auto">
          <a:xfrm>
            <a:off x="251520" y="1196752"/>
            <a:ext cx="216024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47764" y="2276872"/>
            <a:ext cx="3235679" cy="2423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1484784"/>
            <a:ext cx="2863205" cy="2150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104" y="3795302"/>
            <a:ext cx="3054846" cy="2390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31640" y="4365104"/>
            <a:ext cx="2232248" cy="2187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ovéPole 8"/>
          <p:cNvSpPr txBox="1"/>
          <p:nvPr/>
        </p:nvSpPr>
        <p:spPr>
          <a:xfrm>
            <a:off x="899592" y="3356992"/>
            <a:ext cx="8718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JABLKO</a:t>
            </a:r>
            <a:endParaRPr lang="cs-CZ" dirty="0"/>
          </a:p>
        </p:txBody>
      </p:sp>
      <p:sp>
        <p:nvSpPr>
          <p:cNvPr id="10" name="TextovéPole 9"/>
          <p:cNvSpPr txBox="1"/>
          <p:nvPr/>
        </p:nvSpPr>
        <p:spPr>
          <a:xfrm>
            <a:off x="3491880" y="4437112"/>
            <a:ext cx="8717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BANÁN</a:t>
            </a:r>
            <a:endParaRPr lang="cs-CZ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6444208" y="3429000"/>
            <a:ext cx="17927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HROZNOVÉ VÍNO</a:t>
            </a:r>
            <a:endParaRPr lang="cs-CZ" dirty="0"/>
          </a:p>
        </p:txBody>
      </p:sp>
      <p:sp>
        <p:nvSpPr>
          <p:cNvPr id="12" name="TextovéPole 11"/>
          <p:cNvSpPr txBox="1"/>
          <p:nvPr/>
        </p:nvSpPr>
        <p:spPr>
          <a:xfrm>
            <a:off x="1979712" y="6381328"/>
            <a:ext cx="9999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ŠVESTKA</a:t>
            </a:r>
            <a:endParaRPr lang="cs-CZ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6300192" y="5949280"/>
            <a:ext cx="13785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NEKTARINKA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Co ještě nesmíme zapomenout koupit?</a:t>
            </a:r>
            <a:endParaRPr lang="cs-CZ" dirty="0"/>
          </a:p>
        </p:txBody>
      </p:sp>
      <p:sp>
        <p:nvSpPr>
          <p:cNvPr id="9" name="Zástupný symbol pro obsah 8"/>
          <p:cNvSpPr>
            <a:spLocks noGrp="1"/>
          </p:cNvSpPr>
          <p:nvPr>
            <p:ph idx="1"/>
          </p:nvPr>
        </p:nvSpPr>
        <p:spPr>
          <a:xfrm>
            <a:off x="0" y="1628800"/>
            <a:ext cx="8229600" cy="4525963"/>
          </a:xfrm>
        </p:spPr>
        <p:txBody>
          <a:bodyPr/>
          <a:lstStyle/>
          <a:p>
            <a:endParaRPr lang="cs-CZ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 t="12794" r="474"/>
          <a:stretch>
            <a:fillRect/>
          </a:stretch>
        </p:blipFill>
        <p:spPr bwMode="auto">
          <a:xfrm>
            <a:off x="755576" y="1700808"/>
            <a:ext cx="7632848" cy="4635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700000">
            <a:off x="-712548" y="1021873"/>
            <a:ext cx="3475952" cy="3193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4293096"/>
            <a:ext cx="2007666" cy="2007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221088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4437112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4221088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200000">
            <a:off x="5636316" y="1246534"/>
            <a:ext cx="4496106" cy="2304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1143000"/>
          </a:xfrm>
        </p:spPr>
        <p:txBody>
          <a:bodyPr/>
          <a:lstStyle/>
          <a:p>
            <a:r>
              <a:rPr lang="cs-CZ" dirty="0" smtClean="0"/>
              <a:t>Chystáme kuchyňské náčiní:</a:t>
            </a:r>
            <a:endParaRPr lang="cs-CZ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35696" y="1124744"/>
            <a:ext cx="4349842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3" name="Picture 2" descr="http://victorinoxcz.cz/data/USR_038_DEFAULT/6_7706_L114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488701">
            <a:off x="-1034453" y="4622479"/>
            <a:ext cx="3435983" cy="70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cs-CZ" b="1" dirty="0" smtClean="0"/>
              <a:t>Umyjeme ovoce</a:t>
            </a:r>
            <a:endParaRPr lang="cs-CZ" b="1" dirty="0"/>
          </a:p>
        </p:txBody>
      </p:sp>
      <p:pic>
        <p:nvPicPr>
          <p:cNvPr id="5122" name="Picture 2" descr="C:\Users\Zdenka\Desktop\ovocný salát\IMG_139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5667"/>
          <a:stretch>
            <a:fillRect/>
          </a:stretch>
        </p:blipFill>
        <p:spPr bwMode="auto">
          <a:xfrm>
            <a:off x="539552" y="1196752"/>
            <a:ext cx="3182353" cy="5328592"/>
          </a:xfrm>
          <a:prstGeom prst="rect">
            <a:avLst/>
          </a:prstGeom>
          <a:noFill/>
        </p:spPr>
      </p:pic>
      <p:pic>
        <p:nvPicPr>
          <p:cNvPr id="5124" name="Picture 4" descr="C:\Users\Zdenka\Desktop\ovocný salát\IMG_1395.JPG"/>
          <p:cNvPicPr>
            <a:picLocks noChangeAspect="1" noChangeArrowheads="1"/>
          </p:cNvPicPr>
          <p:nvPr/>
        </p:nvPicPr>
        <p:blipFill>
          <a:blip r:embed="rId3" cstate="print"/>
          <a:srcRect t="14727"/>
          <a:stretch>
            <a:fillRect/>
          </a:stretch>
        </p:blipFill>
        <p:spPr bwMode="auto">
          <a:xfrm>
            <a:off x="4932040" y="1196752"/>
            <a:ext cx="3581352" cy="54204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</TotalTime>
  <Words>134</Words>
  <Application>Microsoft Office PowerPoint</Application>
  <PresentationFormat>Předvádění na obrazovce (4:3)</PresentationFormat>
  <Paragraphs>55</Paragraphs>
  <Slides>18</Slides>
  <Notes>1</Notes>
  <HiddenSlides>0</HiddenSlides>
  <MMClips>1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18</vt:i4>
      </vt:variant>
    </vt:vector>
  </HeadingPairs>
  <TitlesOfParts>
    <vt:vector size="19" baseType="lpstr">
      <vt:lpstr>Motiv sady Office</vt:lpstr>
      <vt:lpstr>Ovocný salát </vt:lpstr>
      <vt:lpstr>Co si připravíme?</vt:lpstr>
      <vt:lpstr>Známe ovoce?</vt:lpstr>
      <vt:lpstr>Známe ovoce?</vt:lpstr>
      <vt:lpstr>Nakoupíme  ovoce</vt:lpstr>
      <vt:lpstr>Jaké druhy ovoce koupíme?</vt:lpstr>
      <vt:lpstr>Co ještě nesmíme zapomenout koupit?</vt:lpstr>
      <vt:lpstr>Chystáme kuchyňské náčiní:</vt:lpstr>
      <vt:lpstr>Umyjeme ovoce</vt:lpstr>
      <vt:lpstr>Nakrájíme ovoce</vt:lpstr>
      <vt:lpstr>Dáme do mísy</vt:lpstr>
      <vt:lpstr>Přidáme jogurt</vt:lpstr>
      <vt:lpstr>Zamícháme</vt:lpstr>
      <vt:lpstr>Servírujeme</vt:lpstr>
      <vt:lpstr>Servírujeme</vt:lpstr>
      <vt:lpstr>A jíme. Dobrou chuť!</vt:lpstr>
      <vt:lpstr>  slideshow: http://szm11.rajce.idnes.cz/salat_ovocny/#ovocny_salat1.jpg </vt:lpstr>
      <vt:lpstr> Střední škola, Základní škola a Mateřská škola, Karviná  Určeno pro „Rehabilitační třídu – žák s TMP“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Ovocný salát </dc:title>
  <dc:creator>Zdenka</dc:creator>
  <cp:lastModifiedBy>Galgaňáková</cp:lastModifiedBy>
  <cp:revision>53</cp:revision>
  <dcterms:created xsi:type="dcterms:W3CDTF">2012-01-12T09:16:31Z</dcterms:created>
  <dcterms:modified xsi:type="dcterms:W3CDTF">2012-11-04T17:19:14Z</dcterms:modified>
</cp:coreProperties>
</file>