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649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594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450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271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69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500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467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82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624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642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302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18000">
              <a:srgbClr val="000040"/>
            </a:gs>
            <a:gs pos="50000">
              <a:srgbClr val="400040"/>
            </a:gs>
            <a:gs pos="87000">
              <a:srgbClr val="8F0040"/>
            </a:gs>
            <a:gs pos="94000">
              <a:srgbClr val="F27300"/>
            </a:gs>
            <a:gs pos="100000">
              <a:srgbClr val="FFB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2B9FF-BB2A-4C59-A209-F659DB2C35DF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58EC9-904A-4E10-B975-3758CC7FE7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79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audio" Target="../media/audio6.wav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audio" Target="../media/audio5.wav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audio" Target="../media/audio4.wav"/><Relationship Id="rId5" Type="http://schemas.openxmlformats.org/officeDocument/2006/relationships/image" Target="../media/image7.jpg"/><Relationship Id="rId10" Type="http://schemas.openxmlformats.org/officeDocument/2006/relationships/audio" Target="../media/audio3.wav"/><Relationship Id="rId4" Type="http://schemas.openxmlformats.org/officeDocument/2006/relationships/image" Target="../media/image6.JPG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Relationship Id="rId9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3040496" y="1772816"/>
            <a:ext cx="3059832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VY_22_INOVACE_43.AJ.8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404813"/>
            <a:ext cx="566737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736725" y="2348880"/>
            <a:ext cx="56673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VESMÍR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Space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087838"/>
              </p:ext>
            </p:extLst>
          </p:nvPr>
        </p:nvGraphicFramePr>
        <p:xfrm>
          <a:off x="1720850" y="3128963"/>
          <a:ext cx="5697538" cy="327660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384612"/>
                <a:gridCol w="4312926"/>
              </a:tblGrid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kern="5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 a jazyková komunikace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obor: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Cizí jazyk (Anglický jazyk)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200" kern="5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Slovní</a:t>
                      </a:r>
                      <a:r>
                        <a:rPr lang="cs-CZ" sz="1400" kern="50" baseline="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zásoba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39624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Vesmír (</a:t>
                      </a:r>
                      <a:r>
                        <a:rPr lang="cs-CZ" sz="14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Space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Lenka Voldánová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Vytvořeno </a:t>
                      </a: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Říjen 2011</a:t>
                      </a:r>
                      <a:endParaRPr lang="cs-CZ" sz="1200" kern="50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85344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popis,</a:t>
                      </a:r>
                      <a:endParaRPr lang="cs-CZ" sz="1200" kern="5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(anotace):</a:t>
                      </a:r>
                      <a:endParaRPr lang="cs-CZ" sz="1200" kern="5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si zopakují stávající a osvojí novou slovní zásobu </a:t>
                      </a:r>
                      <a:b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kern="5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 tem. oblasti „vesmír“. Propojí znalosti z jiného předmětu a z jazyka. Procvičují porozumění naučnému textu.</a:t>
                      </a:r>
                    </a:p>
                  </a:txBody>
                  <a:tcPr marL="68593" marR="6859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643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052736"/>
            <a:ext cx="6267226" cy="2148325"/>
          </a:xfrm>
        </p:spPr>
        <p:txBody>
          <a:bodyPr>
            <a:normAutofit/>
          </a:bodyPr>
          <a:lstStyle/>
          <a:p>
            <a:r>
              <a:rPr lang="cs-CZ" sz="5500" b="1" dirty="0" smtClean="0">
                <a:solidFill>
                  <a:schemeClr val="bg1"/>
                </a:solidFill>
                <a:latin typeface="Comic Sans MS" pitchFamily="66" charset="0"/>
              </a:rPr>
              <a:t>SPACE</a:t>
            </a:r>
            <a:br>
              <a:rPr lang="cs-CZ" sz="55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cs-CZ" sz="5500" i="1" dirty="0" smtClean="0">
                <a:solidFill>
                  <a:schemeClr val="bg1"/>
                </a:solidFill>
                <a:latin typeface="Comic Sans MS" pitchFamily="66" charset="0"/>
              </a:rPr>
              <a:t>(Vesmír)</a:t>
            </a:r>
            <a:endParaRPr lang="cs-CZ" sz="5500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3" r="18077"/>
          <a:stretch/>
        </p:blipFill>
        <p:spPr bwMode="auto">
          <a:xfrm>
            <a:off x="6211238" y="2286029"/>
            <a:ext cx="2923309" cy="45719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24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6619" y="53752"/>
            <a:ext cx="8229600" cy="1143000"/>
          </a:xfrm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omic Sans MS" pitchFamily="66" charset="0"/>
              </a:rPr>
              <a:t>Can</a:t>
            </a: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omic Sans MS" pitchFamily="66" charset="0"/>
              </a:rPr>
              <a:t>you</a:t>
            </a: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omic Sans MS" pitchFamily="66" charset="0"/>
              </a:rPr>
              <a:t>name</a:t>
            </a: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 these </a:t>
            </a:r>
            <a:r>
              <a:rPr lang="cs-CZ" dirty="0" err="1" smtClean="0">
                <a:solidFill>
                  <a:schemeClr val="bg1"/>
                </a:solidFill>
                <a:latin typeface="Comic Sans MS" pitchFamily="66" charset="0"/>
              </a:rPr>
              <a:t>pictures</a:t>
            </a:r>
            <a:r>
              <a:rPr lang="cs-CZ" dirty="0" smtClean="0">
                <a:solidFill>
                  <a:schemeClr val="bg1"/>
                </a:solidFill>
                <a:latin typeface="Comic Sans MS" pitchFamily="66" charset="0"/>
              </a:rPr>
              <a:t>?</a:t>
            </a:r>
            <a:endParaRPr lang="cs-CZ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033692"/>
            <a:ext cx="2088232" cy="199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5" b="23914"/>
          <a:stretch/>
        </p:blipFill>
        <p:spPr bwMode="auto">
          <a:xfrm>
            <a:off x="6303295" y="3025492"/>
            <a:ext cx="2734101" cy="154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60" b="10561"/>
          <a:stretch/>
        </p:blipFill>
        <p:spPr bwMode="auto">
          <a:xfrm>
            <a:off x="700492" y="4933453"/>
            <a:ext cx="2287331" cy="1806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5220" y="4709615"/>
            <a:ext cx="2419350" cy="1548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97" b="13933"/>
          <a:stretch/>
        </p:blipFill>
        <p:spPr bwMode="auto">
          <a:xfrm>
            <a:off x="2191979" y="3117624"/>
            <a:ext cx="2364556" cy="1706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4" r="12331"/>
          <a:stretch/>
        </p:blipFill>
        <p:spPr bwMode="auto">
          <a:xfrm>
            <a:off x="4583232" y="955048"/>
            <a:ext cx="1699072" cy="2307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>
            <a:hlinkClick r:id="" action="ppaction://noaction">
              <a:snd r:embed="rId8" name="raketoplan.wav"/>
            </a:hlinkClick>
          </p:cNvPr>
          <p:cNvSpPr/>
          <p:nvPr/>
        </p:nvSpPr>
        <p:spPr>
          <a:xfrm>
            <a:off x="1367644" y="3844123"/>
            <a:ext cx="576064" cy="54221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Šipka doprava 10">
            <a:hlinkClick r:id="" action="ppaction://noaction">
              <a:snd r:embed="rId9" name="hvezda.wav"/>
            </a:hlinkClick>
          </p:cNvPr>
          <p:cNvSpPr/>
          <p:nvPr/>
        </p:nvSpPr>
        <p:spPr>
          <a:xfrm>
            <a:off x="4642875" y="5456528"/>
            <a:ext cx="576064" cy="54221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Šipka doprava 11">
            <a:hlinkClick r:id="" action="ppaction://noaction">
              <a:snd r:embed="rId10" name="mesic.wav"/>
            </a:hlinkClick>
          </p:cNvPr>
          <p:cNvSpPr/>
          <p:nvPr/>
        </p:nvSpPr>
        <p:spPr>
          <a:xfrm>
            <a:off x="5497295" y="3573015"/>
            <a:ext cx="576064" cy="54221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3" name="Šipka doprava 12">
            <a:hlinkClick r:id="" action="ppaction://noaction">
              <a:snd r:embed="rId11" name="astronaut.wav"/>
            </a:hlinkClick>
          </p:cNvPr>
          <p:cNvSpPr/>
          <p:nvPr/>
        </p:nvSpPr>
        <p:spPr>
          <a:xfrm>
            <a:off x="3539231" y="1758483"/>
            <a:ext cx="576064" cy="54221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4" name="Šipka doprava 13">
            <a:hlinkClick r:id="" action="ppaction://noaction">
              <a:snd r:embed="rId12" name="slunce.wav"/>
            </a:hlinkClick>
          </p:cNvPr>
          <p:cNvSpPr/>
          <p:nvPr/>
        </p:nvSpPr>
        <p:spPr>
          <a:xfrm rot="16200000">
            <a:off x="412461" y="3134549"/>
            <a:ext cx="576064" cy="54221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6" name="Šipka doprava 15">
            <a:hlinkClick r:id="" action="ppaction://noaction">
              <a:snd r:embed="rId13" name="planeta.wav"/>
            </a:hlinkClick>
          </p:cNvPr>
          <p:cNvSpPr/>
          <p:nvPr/>
        </p:nvSpPr>
        <p:spPr>
          <a:xfrm rot="5400000">
            <a:off x="306604" y="4552995"/>
            <a:ext cx="576064" cy="542215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1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7845005" cy="2664296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What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is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the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Solar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system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?</a:t>
            </a:r>
            <a:b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/>
            </a:r>
            <a:b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What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do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you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know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about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it</a:t>
            </a:r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?</a:t>
            </a:r>
            <a:endParaRPr lang="cs-CZ" dirty="0">
              <a:solidFill>
                <a:schemeClr val="accent6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9952" y="2818065"/>
            <a:ext cx="3732659" cy="3732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74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598024" cy="1944216"/>
          </a:xfrm>
        </p:spPr>
        <p:txBody>
          <a:bodyPr>
            <a:normAutofit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Open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your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book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on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page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29.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Read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the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text and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try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to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find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where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the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numbers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in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exercise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1 go.</a:t>
            </a:r>
            <a:endParaRPr lang="cs-CZ" sz="3800" dirty="0">
              <a:solidFill>
                <a:schemeClr val="accent6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3528" y="2996952"/>
            <a:ext cx="8445624" cy="1944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itchFamily="34" charset="0"/>
              <a:buChar char="•"/>
            </a:pP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Now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listen to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the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text and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check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your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answers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.</a:t>
            </a:r>
            <a:endParaRPr lang="cs-CZ" sz="3800" dirty="0">
              <a:solidFill>
                <a:schemeClr val="accent6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76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21751"/>
            <a:ext cx="8229600" cy="1143000"/>
          </a:xfrm>
        </p:spPr>
        <p:txBody>
          <a:bodyPr>
            <a:normAutofit/>
          </a:bodyPr>
          <a:lstStyle/>
          <a:p>
            <a:r>
              <a:rPr lang="cs-CZ" sz="3800" dirty="0" err="1" smtClean="0">
                <a:solidFill>
                  <a:srgbClr val="FFFF00"/>
                </a:solidFill>
                <a:latin typeface="Comic Sans MS" pitchFamily="66" charset="0"/>
              </a:rPr>
              <a:t>Find</a:t>
            </a:r>
            <a:r>
              <a:rPr lang="cs-CZ" sz="38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rgbClr val="FFFF00"/>
                </a:solidFill>
                <a:latin typeface="Comic Sans MS" pitchFamily="66" charset="0"/>
              </a:rPr>
              <a:t>the</a:t>
            </a:r>
            <a:r>
              <a:rPr lang="cs-CZ" sz="38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rgbClr val="FFFF00"/>
                </a:solidFill>
                <a:latin typeface="Comic Sans MS" pitchFamily="66" charset="0"/>
              </a:rPr>
              <a:t>planets</a:t>
            </a:r>
            <a:r>
              <a:rPr lang="cs-CZ" sz="38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rgbClr val="FFFF00"/>
                </a:solidFill>
                <a:latin typeface="Comic Sans MS" pitchFamily="66" charset="0"/>
              </a:rPr>
              <a:t>described</a:t>
            </a:r>
            <a:r>
              <a:rPr lang="cs-CZ" sz="38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rgbClr val="FFFF00"/>
                </a:solidFill>
                <a:latin typeface="Comic Sans MS" pitchFamily="66" charset="0"/>
              </a:rPr>
              <a:t>below</a:t>
            </a:r>
            <a:r>
              <a:rPr lang="cs-CZ" sz="3800" dirty="0" smtClean="0">
                <a:solidFill>
                  <a:srgbClr val="FFFF00"/>
                </a:solidFill>
                <a:latin typeface="Comic Sans MS" pitchFamily="66" charset="0"/>
              </a:rPr>
              <a:t>.</a:t>
            </a:r>
            <a:endParaRPr lang="cs-CZ" sz="3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-1" y="1129308"/>
            <a:ext cx="5766823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largest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in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solar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sytem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-1" y="1840260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smallest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15280" y="2636912"/>
            <a:ext cx="5766823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furthest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from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Sun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15280" y="3356992"/>
            <a:ext cx="5766823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nearest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Sun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-2" y="4087122"/>
            <a:ext cx="620303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about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same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size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as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Earth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-3" y="4798074"/>
            <a:ext cx="5766823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nearest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to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Earth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-5711" y="5523090"/>
            <a:ext cx="5979694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one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called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the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„</a:t>
            </a: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Red</a:t>
            </a: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 planet“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6359894" y="1187624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Jupiter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6359894" y="1905341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Mercury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6359894" y="2646040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Neptune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1" name="Nadpis 1"/>
          <p:cNvSpPr txBox="1">
            <a:spLocks/>
          </p:cNvSpPr>
          <p:nvPr/>
        </p:nvSpPr>
        <p:spPr>
          <a:xfrm>
            <a:off x="6372198" y="3397324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Mercury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6367325" y="4108276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Venus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3" name="Nadpis 1"/>
          <p:cNvSpPr txBox="1">
            <a:spLocks/>
          </p:cNvSpPr>
          <p:nvPr/>
        </p:nvSpPr>
        <p:spPr>
          <a:xfrm>
            <a:off x="6367325" y="4812138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Venus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4" name="Nadpis 1"/>
          <p:cNvSpPr txBox="1">
            <a:spLocks/>
          </p:cNvSpPr>
          <p:nvPr/>
        </p:nvSpPr>
        <p:spPr>
          <a:xfrm>
            <a:off x="6390035" y="5523090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Mars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39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18000">
              <a:srgbClr val="000040"/>
            </a:gs>
            <a:gs pos="50000">
              <a:srgbClr val="400040"/>
            </a:gs>
            <a:gs pos="95000">
              <a:srgbClr val="8F0040"/>
            </a:gs>
            <a:gs pos="100000">
              <a:srgbClr val="F27300"/>
            </a:gs>
            <a:gs pos="100000">
              <a:srgbClr val="FFBF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Revise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all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the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planets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of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the</a:t>
            </a:r>
            <a:r>
              <a:rPr lang="cs-CZ" sz="3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Solar </a:t>
            </a:r>
            <a:r>
              <a:rPr lang="cs-CZ" sz="3800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system</a:t>
            </a:r>
            <a:endParaRPr lang="cs-CZ" sz="3800" dirty="0">
              <a:solidFill>
                <a:schemeClr val="accent6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732555" y="4193123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Jupiter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155576" y="2174860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Venus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927378" y="5478822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Uranus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3342155" y="4818872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Saturn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195736" y="3536232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Mars 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691680" y="2834989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bg1"/>
                </a:solidFill>
                <a:latin typeface="Comic Sans MS" pitchFamily="66" charset="0"/>
              </a:rPr>
              <a:t>Earth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30234" y="1556792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Mercury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3834171" y="3482171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</a:t>
            </a:r>
            <a:r>
              <a:rPr lang="cs-CZ" sz="2800" dirty="0" err="1" smtClean="0">
                <a:solidFill>
                  <a:srgbClr val="FFFF00"/>
                </a:solidFill>
                <a:latin typeface="Comic Sans MS" pitchFamily="66" charset="0"/>
              </a:rPr>
              <a:t>mɑːz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 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5216187" y="4801716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[ˈ</a:t>
            </a:r>
            <a:r>
              <a:rPr lang="cs-CZ" sz="2800" dirty="0" err="1" smtClean="0">
                <a:solidFill>
                  <a:srgbClr val="FFFF00"/>
                </a:solidFill>
                <a:latin typeface="Comic Sans MS" pitchFamily="66" charset="0"/>
              </a:rPr>
              <a:t>sætɜːn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 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5853325" y="5481891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</a:t>
            </a:r>
            <a:r>
              <a:rPr lang="cs-CZ" sz="2800" dirty="0" err="1" smtClean="0">
                <a:solidFill>
                  <a:srgbClr val="FFFF00"/>
                </a:solidFill>
                <a:latin typeface="Comic Sans MS" pitchFamily="66" charset="0"/>
              </a:rPr>
              <a:t>jʊˈreɪnəs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 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024334" y="2174860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[ˈ</a:t>
            </a:r>
            <a:r>
              <a:rPr lang="cs-CZ" sz="2800" dirty="0" err="1" smtClean="0">
                <a:solidFill>
                  <a:srgbClr val="FFFF00"/>
                </a:solidFill>
                <a:latin typeface="Comic Sans MS" pitchFamily="66" charset="0"/>
              </a:rPr>
              <a:t>viːnəs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644008" y="4159028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[ˈ</a:t>
            </a:r>
            <a:r>
              <a:rPr lang="cs-CZ" sz="2800" dirty="0" err="1" smtClean="0">
                <a:solidFill>
                  <a:srgbClr val="FFFF00"/>
                </a:solidFill>
                <a:latin typeface="Comic Sans MS" pitchFamily="66" charset="0"/>
              </a:rPr>
              <a:t>dʒuːpɪtə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 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3346257" y="2825280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[ɜː</a:t>
            </a:r>
            <a:r>
              <a:rPr lang="el-GR" sz="2800" dirty="0" smtClean="0">
                <a:solidFill>
                  <a:srgbClr val="FFFF00"/>
                </a:solidFill>
                <a:latin typeface="Comic Sans MS" pitchFamily="66" charset="0"/>
              </a:rPr>
              <a:t>θ]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2792196" y="1556792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[ˈ</a:t>
            </a:r>
            <a:r>
              <a:rPr lang="cs-CZ" sz="2800" dirty="0" err="1" smtClean="0">
                <a:solidFill>
                  <a:srgbClr val="FFFF00"/>
                </a:solidFill>
                <a:latin typeface="Comic Sans MS" pitchFamily="66" charset="0"/>
              </a:rPr>
              <a:t>mɜːkjʊrɪ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4456920" y="6147048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  <a:latin typeface="Comic Sans MS" pitchFamily="66" charset="0"/>
              </a:rPr>
              <a:t>Neptun</a:t>
            </a:r>
            <a:endParaRPr lang="cs-CZ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6372198" y="6147048"/>
            <a:ext cx="2771802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[</a:t>
            </a:r>
            <a:r>
              <a:rPr lang="cs-CZ" sz="2800" dirty="0">
                <a:solidFill>
                  <a:srgbClr val="FFFF00"/>
                </a:solidFill>
                <a:latin typeface="Comic Sans MS" pitchFamily="66" charset="0"/>
              </a:rPr>
              <a:t>ˈ</a:t>
            </a:r>
            <a:r>
              <a:rPr lang="cs-CZ" sz="2800" dirty="0" err="1">
                <a:solidFill>
                  <a:srgbClr val="FFFF00"/>
                </a:solidFill>
                <a:latin typeface="Comic Sans MS" pitchFamily="66" charset="0"/>
              </a:rPr>
              <a:t>neptjuːn</a:t>
            </a:r>
            <a:r>
              <a:rPr lang="cs-CZ" sz="2800" dirty="0" smtClean="0">
                <a:solidFill>
                  <a:srgbClr val="FFFF00"/>
                </a:solidFill>
                <a:latin typeface="Comic Sans MS" pitchFamily="66" charset="0"/>
              </a:rPr>
              <a:t>] </a:t>
            </a:r>
            <a:endParaRPr lang="cs-CZ" sz="28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980" y="1912268"/>
            <a:ext cx="1044000" cy="10440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307" y="5757342"/>
            <a:ext cx="1044000" cy="104400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807" y="4956822"/>
            <a:ext cx="1044000" cy="1044000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810" y="4567862"/>
            <a:ext cx="1044000" cy="104400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886" y="3725184"/>
            <a:ext cx="1044000" cy="104400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09" y="3161933"/>
            <a:ext cx="1044000" cy="1044000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255" y="2834989"/>
            <a:ext cx="894182" cy="89418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325" y="1284245"/>
            <a:ext cx="1044000" cy="10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2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500"/>
                            </p:stCondLst>
                            <p:childTnLst>
                              <p:par>
                                <p:cTn id="7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000"/>
                            </p:stCondLst>
                            <p:childTnLst>
                              <p:par>
                                <p:cTn id="7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0"/>
                            </p:stCondLst>
                            <p:childTnLst>
                              <p:par>
                                <p:cTn id="8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000"/>
                            </p:stCondLst>
                            <p:childTnLst>
                              <p:par>
                                <p:cTn id="8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8500"/>
                            </p:stCondLst>
                            <p:childTnLst>
                              <p:par>
                                <p:cTn id="9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9000"/>
                            </p:stCondLst>
                            <p:childTnLst>
                              <p:par>
                                <p:cTn id="9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0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3356992"/>
            <a:ext cx="8280920" cy="1431032"/>
          </a:xfrm>
        </p:spPr>
        <p:txBody>
          <a:bodyPr>
            <a:normAutofit/>
          </a:bodyPr>
          <a:lstStyle/>
          <a:p>
            <a:r>
              <a:rPr lang="cs-CZ" sz="55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Good</a:t>
            </a:r>
            <a:r>
              <a:rPr lang="cs-CZ" sz="55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 </a:t>
            </a:r>
            <a:r>
              <a:rPr lang="cs-CZ" sz="55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Bye</a:t>
            </a:r>
            <a:r>
              <a:rPr lang="cs-CZ" sz="55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!</a:t>
            </a:r>
            <a:endParaRPr lang="cs-CZ" sz="5500" b="1" dirty="0">
              <a:solidFill>
                <a:schemeClr val="accent6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504" y="116632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>
                <a:solidFill>
                  <a:schemeClr val="bg1"/>
                </a:solidFill>
              </a:rPr>
              <a:t>Použité odkazy: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http</a:t>
            </a:r>
            <a:r>
              <a:rPr lang="cs-CZ" dirty="0">
                <a:solidFill>
                  <a:schemeClr val="bg1"/>
                </a:solidFill>
              </a:rPr>
              <a:t>://</a:t>
            </a:r>
            <a:r>
              <a:rPr lang="cs-CZ" dirty="0" smtClean="0">
                <a:solidFill>
                  <a:schemeClr val="bg1"/>
                </a:solidFill>
              </a:rPr>
              <a:t>office.microsoft.com/en-us/images</a:t>
            </a:r>
          </a:p>
          <a:p>
            <a:r>
              <a:rPr lang="cs-CZ">
                <a:solidFill>
                  <a:schemeClr val="bg1"/>
                </a:solidFill>
              </a:rPr>
              <a:t>http://office.microsoft.com/cs-cz/images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47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216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SPACE (Vesmír)</vt:lpstr>
      <vt:lpstr>Can you name these pictures?</vt:lpstr>
      <vt:lpstr>What is the Solar system?  What do you know about it?</vt:lpstr>
      <vt:lpstr>Open your book on page 29. Read the text and try to find where the numbers in exercise 1 go.</vt:lpstr>
      <vt:lpstr>Find the planets described below.</vt:lpstr>
      <vt:lpstr>Revise all the planets of the Solar system</vt:lpstr>
      <vt:lpstr>Good Bye!</vt:lpstr>
    </vt:vector>
  </TitlesOfParts>
  <Company>Andy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Let´s talk about Space today.</dc:title>
  <dc:creator>Andy</dc:creator>
  <cp:lastModifiedBy>Andy</cp:lastModifiedBy>
  <cp:revision>27</cp:revision>
  <dcterms:created xsi:type="dcterms:W3CDTF">2011-11-24T13:02:22Z</dcterms:created>
  <dcterms:modified xsi:type="dcterms:W3CDTF">2012-11-22T20:06:47Z</dcterms:modified>
</cp:coreProperties>
</file>