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8"/>
  </p:notesMasterIdLst>
  <p:handoutMasterIdLst>
    <p:handoutMasterId r:id="rId9"/>
  </p:handoutMasterIdLst>
  <p:sldIdLst>
    <p:sldId id="264" r:id="rId2"/>
    <p:sldId id="265" r:id="rId3"/>
    <p:sldId id="261" r:id="rId4"/>
    <p:sldId id="262" r:id="rId5"/>
    <p:sldId id="263" r:id="rId6"/>
    <p:sldId id="258" r:id="rId7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60" d="100"/>
          <a:sy n="60" d="100"/>
        </p:scale>
        <p:origin x="-1434" y="-9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5" d="100"/>
          <a:sy n="75" d="100"/>
        </p:scale>
        <p:origin x="-1800" y="-84"/>
      </p:cViewPr>
      <p:guideLst>
        <p:guide orient="horz" pos="2160"/>
        <p:guide pos="306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28473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Pro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správné řešení klikni.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Pro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správné řešení klikni.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Kliknutím přivoláte řešení. Děti mohou psát věty na tabuli nebo do sešitů.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744F8-E361-48F8-A3DB-C761B9E42C7A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5E56A-45FB-4A61-90A2-E1CFC8FBD76F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C0BB-C91F-47B9-BF9A-7C307C0806DE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A1D4D-8292-4A6E-A73D-FE68A1A23DBA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EC4E-3DB1-478D-913C-B182B9B1929C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721DE-B63D-424F-9709-31800D2FD89E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E3CCB-FF8D-43C5-936B-B62E57C8E27E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8491-B857-4939-AE32-586340E3F8A2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4A55C-1095-4C12-BD46-8D0317B20BE1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9437-C1CD-404D-85B4-1CD557F4F4BB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ED024-12D7-4DD3-A93E-C5A0A9819A7B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C85A4-36C9-4F58-8F27-EF9B43F845A2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audio" Target="../media/audio1.wav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wmf"/><Relationship Id="rId5" Type="http://schemas.openxmlformats.org/officeDocument/2006/relationships/image" Target="../media/image3.jpeg"/><Relationship Id="rId4" Type="http://schemas.openxmlformats.org/officeDocument/2006/relationships/image" Target="../media/image2.png"/><Relationship Id="rId9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2.png"/><Relationship Id="rId4" Type="http://schemas.openxmlformats.org/officeDocument/2006/relationships/audio" Target="../media/audio4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Slovní zásoba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Look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VY_22_INOVACE_17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Eva Dlouhá,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7995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6. (vyšší ročníky – opakování)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procvičení hlavních obměn slovesa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look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point</a:t>
            </a:r>
            <a:r>
              <a:rPr lang="cs-CZ" sz="1500">
                <a:latin typeface="Tahoma" pitchFamily="34" charset="0"/>
                <a:ea typeface="Tahoma" pitchFamily="34" charset="0"/>
                <a:cs typeface="Tahoma" pitchFamily="34" charset="0"/>
              </a:rPr>
              <a:t>, podrobnější metodika viz poznámky </a:t>
            </a:r>
            <a:endParaRPr lang="cs-CZ" sz="15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u </a:t>
            </a:r>
            <a:r>
              <a:rPr lang="cs-CZ" sz="1500">
                <a:latin typeface="Tahoma" pitchFamily="34" charset="0"/>
                <a:ea typeface="Tahoma" pitchFamily="34" charset="0"/>
                <a:cs typeface="Tahoma" pitchFamily="34" charset="0"/>
              </a:rPr>
              <a:t>jednotlivých snímků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770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5928" y="1716837"/>
            <a:ext cx="8363271" cy="453317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numCol="2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just">
              <a:buNone/>
            </a:pPr>
            <a:endParaRPr lang="cs-CZ" sz="1500" b="1" dirty="0" smtClean="0">
              <a:ln w="50800"/>
              <a:solidFill>
                <a:srgbClr val="00206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500" b="1" dirty="0" smtClean="0">
                <a:ln w="50800"/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look at</a:t>
            </a:r>
          </a:p>
          <a:p>
            <a:pPr algn="just">
              <a:buNone/>
            </a:pPr>
            <a:r>
              <a:rPr lang="cs-CZ" sz="1500" b="1" dirty="0" smtClean="0">
                <a:ln w="50800"/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dívat se na</a:t>
            </a:r>
          </a:p>
          <a:p>
            <a:pPr algn="just">
              <a:buNone/>
            </a:pPr>
            <a:endParaRPr lang="en-GB" sz="1500" b="1" dirty="0" smtClean="0">
              <a:ln w="50800"/>
              <a:solidFill>
                <a:srgbClr val="00206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endParaRPr lang="en-GB" sz="1500" b="1" dirty="0" smtClean="0">
              <a:ln w="50800"/>
              <a:solidFill>
                <a:srgbClr val="00206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endParaRPr lang="en-GB" sz="1500" b="1" dirty="0" smtClean="0">
              <a:ln w="50800"/>
              <a:solidFill>
                <a:srgbClr val="00206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500" b="1" dirty="0" smtClean="0">
                <a:ln w="50800"/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look for</a:t>
            </a:r>
          </a:p>
          <a:p>
            <a:pPr algn="just">
              <a:buNone/>
            </a:pPr>
            <a:r>
              <a:rPr lang="cs-CZ" sz="1500" b="1" dirty="0" smtClean="0">
                <a:ln w="50800"/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hledat</a:t>
            </a:r>
          </a:p>
          <a:p>
            <a:pPr algn="just">
              <a:buNone/>
            </a:pPr>
            <a:endParaRPr lang="en-GB" sz="1500" b="1" dirty="0" smtClean="0">
              <a:ln w="50800"/>
              <a:solidFill>
                <a:srgbClr val="00206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endParaRPr lang="en-GB" sz="1500" b="1" dirty="0" smtClean="0">
              <a:ln w="50800"/>
              <a:solidFill>
                <a:srgbClr val="00206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endParaRPr lang="en-GB" sz="1500" b="1" dirty="0" smtClean="0">
              <a:ln w="50800"/>
              <a:solidFill>
                <a:srgbClr val="00206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500" b="1" dirty="0" smtClean="0">
                <a:ln w="50800"/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look after</a:t>
            </a:r>
            <a:endParaRPr lang="en-GB" sz="1500" b="1" dirty="0" smtClean="0">
              <a:ln w="50800"/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cs-CZ" sz="1500" b="1" dirty="0" smtClean="0">
                <a:ln w="50800"/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starat se o</a:t>
            </a:r>
            <a:endParaRPr lang="en-GB" sz="1500" b="1" dirty="0" smtClean="0">
              <a:ln w="50800"/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endParaRPr lang="en-GB" sz="1500" b="1" dirty="0" smtClean="0">
              <a:ln w="50800"/>
              <a:solidFill>
                <a:srgbClr val="00206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endParaRPr lang="en-GB" sz="1500" b="1" dirty="0" smtClean="0">
              <a:ln w="50800"/>
              <a:solidFill>
                <a:srgbClr val="00206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endParaRPr lang="en-GB" sz="1500" b="1" dirty="0" smtClean="0">
              <a:ln w="50800"/>
              <a:solidFill>
                <a:srgbClr val="00206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endParaRPr lang="cs-CZ" sz="1500" b="1" dirty="0" smtClean="0">
              <a:ln w="50800"/>
              <a:solidFill>
                <a:srgbClr val="00206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500" b="1" dirty="0" smtClean="0">
                <a:ln w="50800"/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look forward to</a:t>
            </a:r>
          </a:p>
          <a:p>
            <a:pPr algn="just">
              <a:buNone/>
            </a:pPr>
            <a:r>
              <a:rPr lang="cs-CZ" sz="1500" b="1" dirty="0" smtClean="0">
                <a:ln w="50800"/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těšit se na</a:t>
            </a:r>
          </a:p>
          <a:p>
            <a:pPr algn="just">
              <a:buNone/>
            </a:pPr>
            <a:endParaRPr lang="cs-CZ" sz="1500" b="1" dirty="0" smtClean="0">
              <a:ln w="50800"/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endParaRPr lang="cs-CZ" sz="1500" b="1" dirty="0">
              <a:ln w="50800"/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endParaRPr lang="cs-CZ" sz="1500" b="1" dirty="0" smtClean="0">
              <a:ln w="50800"/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endParaRPr lang="cs-CZ" sz="1500" b="1" dirty="0" smtClean="0">
              <a:ln w="50800"/>
              <a:solidFill>
                <a:srgbClr val="00206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500" b="1" dirty="0" smtClean="0">
                <a:ln w="50800"/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look up</a:t>
            </a:r>
          </a:p>
          <a:p>
            <a:pPr algn="just">
              <a:buNone/>
            </a:pPr>
            <a:r>
              <a:rPr lang="cs-CZ" sz="1500" b="1" dirty="0" smtClean="0">
                <a:ln w="50800"/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vyhledat něco (třeba slovo ve slovníku) </a:t>
            </a:r>
            <a:endParaRPr lang="en-GB" sz="1500" b="1" dirty="0">
              <a:ln w="50800"/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Nadpis 8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500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Podívej se kolik různých možností má sloveso </a:t>
            </a:r>
            <a:r>
              <a:rPr lang="cs-CZ" sz="1500" b="1" u="sng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LOOK</a:t>
            </a:r>
            <a:r>
              <a:rPr lang="cs-CZ" sz="1500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 Víš co tato slovesa znamenají? </a:t>
            </a:r>
            <a:endParaRPr lang="cs-CZ" sz="1500" dirty="0">
              <a:solidFill>
                <a:srgbClr val="7030A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0" name="Zástupný symbol pro obsah 2"/>
          <p:cNvSpPr txBox="1">
            <a:spLocks/>
          </p:cNvSpPr>
          <p:nvPr/>
        </p:nvSpPr>
        <p:spPr>
          <a:xfrm>
            <a:off x="311279" y="1566422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1" name="Zástupný symbol pro obsah 2"/>
          <p:cNvSpPr txBox="1">
            <a:spLocks/>
          </p:cNvSpPr>
          <p:nvPr/>
        </p:nvSpPr>
        <p:spPr>
          <a:xfrm>
            <a:off x="475929" y="1739948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3" name="Zástupný symbol pro obsah 2"/>
          <p:cNvSpPr txBox="1">
            <a:spLocks/>
          </p:cNvSpPr>
          <p:nvPr/>
        </p:nvSpPr>
        <p:spPr>
          <a:xfrm>
            <a:off x="475929" y="1684376"/>
            <a:ext cx="8363271" cy="4533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26" name="Picture 2" descr="C:\Users\oem\AppData\Local\Microsoft\Windows\Temporary Internet Files\Content.IE5\M6EVS6JC\MP90040725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2512" y="1916429"/>
            <a:ext cx="799262" cy="99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AppData\Local\Microsoft\Windows\Temporary Internet Files\Content.IE5\M6EVS6JC\MC90023084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4538" y="3188243"/>
            <a:ext cx="1547882" cy="1128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em\AppData\Local\Microsoft\Windows\Temporary Internet Files\Content.IE5\6EZVUUNV\MP90040700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4646" y="1916429"/>
            <a:ext cx="876488" cy="1314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em\AppData\Local\Microsoft\Windows\Temporary Internet Files\Content.IE5\OAGI6XV4\MP90043952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2730" y="4509709"/>
            <a:ext cx="1440160" cy="961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oem\AppData\Local\Microsoft\Windows\Temporary Internet Files\Content.IE5\O4TQCB6E\MC90035397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603722"/>
            <a:ext cx="953518" cy="903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6369" y="295576"/>
            <a:ext cx="8363272" cy="1143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500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Víš jak říkáme těmto slovesům, jejichž význam se mění pouze předložkou stojící za nimi?</a:t>
            </a:r>
            <a:endParaRPr lang="en-GB" sz="1500" dirty="0">
              <a:solidFill>
                <a:srgbClr val="7030A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302142" y="14707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54542" y="16231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90365" y="14707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542765" y="16231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>
            <p:ph idx="1"/>
          </p:nvPr>
        </p:nvSpPr>
        <p:spPr>
          <a:xfrm>
            <a:off x="542765" y="1572899"/>
            <a:ext cx="8229600" cy="4525963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just">
              <a:buNone/>
            </a:pPr>
            <a:r>
              <a:rPr lang="cs-CZ" dirty="0" smtClean="0"/>
              <a:t> 			</a:t>
            </a:r>
          </a:p>
          <a:p>
            <a:pPr algn="just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endParaRPr lang="en-GB" dirty="0" smtClean="0"/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323529" y="1531976"/>
            <a:ext cx="8363271" cy="4533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475929" y="1684376"/>
            <a:ext cx="8363271" cy="4533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2050" name="Picture 2" descr="C:\Users\oem\AppData\Local\Microsoft\Windows\Temporary Internet Files\Content.IE5\6EZVUUNV\MC90019653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5830" y="1977226"/>
            <a:ext cx="1812341" cy="1814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1198952" y="4528571"/>
            <a:ext cx="6746097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Správně. Jsou to </a:t>
            </a:r>
            <a:r>
              <a:rPr lang="cs-CZ" sz="3200" b="1" u="sng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frázová slovesa</a:t>
            </a:r>
            <a:r>
              <a:rPr lang="cs-CZ" sz="3200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.</a:t>
            </a:r>
            <a:endParaRPr lang="cs-CZ" sz="3200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500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Doplň teď Ty do vět správnou verzi slovesa </a:t>
            </a:r>
            <a:r>
              <a:rPr lang="cs-CZ" sz="1500" b="1" u="sng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LOOK</a:t>
            </a:r>
            <a:r>
              <a:rPr lang="cs-CZ" sz="1500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en-GB" sz="1500" dirty="0">
              <a:solidFill>
                <a:srgbClr val="7030A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None/>
            </a:pPr>
            <a:r>
              <a:rPr lang="cs-CZ" dirty="0" smtClean="0">
                <a:solidFill>
                  <a:srgbClr val="0070C0"/>
                </a:solidFill>
              </a:rPr>
              <a:t>   </a:t>
            </a:r>
            <a:endParaRPr lang="en-GB" sz="2800" dirty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 flipH="1">
            <a:off x="323529" y="1739539"/>
            <a:ext cx="8244463" cy="424731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1500" dirty="0" smtClean="0"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am going to the USA. I am really ………………..  to it.</a:t>
            </a:r>
          </a:p>
          <a:p>
            <a:r>
              <a:rPr lang="en-GB" sz="1500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am going to the USA. I am really </a:t>
            </a:r>
            <a:r>
              <a:rPr lang="en-GB" sz="1500" b="1" u="sng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looking forward </a:t>
            </a:r>
            <a:r>
              <a:rPr lang="en-GB" sz="1500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to it.</a:t>
            </a:r>
          </a:p>
          <a:p>
            <a:endParaRPr lang="en-GB" sz="1500" dirty="0" smtClean="0"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have lost my key. Could you help me to ……………….. it?</a:t>
            </a:r>
          </a:p>
          <a:p>
            <a:r>
              <a:rPr lang="en-GB" sz="1500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have lost my key. Could you help me to </a:t>
            </a:r>
            <a:r>
              <a:rPr lang="en-GB" sz="1500" b="1" u="sng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look for </a:t>
            </a:r>
            <a:r>
              <a:rPr lang="en-GB" sz="1500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it?</a:t>
            </a:r>
          </a:p>
          <a:p>
            <a:endParaRPr lang="en-GB" sz="1500" dirty="0" smtClean="0">
              <a:solidFill>
                <a:schemeClr val="tx2">
                  <a:lumMod val="60000"/>
                  <a:lumOff val="4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Ann has got a younger sister. She ……………….. her when her Mum is busy.</a:t>
            </a:r>
          </a:p>
          <a:p>
            <a:r>
              <a:rPr lang="en-GB" sz="1500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Ann has got a younger sister. She </a:t>
            </a:r>
            <a:r>
              <a:rPr lang="en-GB" sz="1500" b="1" u="sng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looks after </a:t>
            </a:r>
            <a:r>
              <a:rPr lang="en-GB" sz="1500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 when her Mum is busy.</a:t>
            </a:r>
          </a:p>
          <a:p>
            <a:endParaRPr lang="en-GB" sz="1500" dirty="0" smtClean="0">
              <a:solidFill>
                <a:schemeClr val="tx2">
                  <a:lumMod val="60000"/>
                  <a:lumOff val="4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……………….. this word in your book.</a:t>
            </a:r>
          </a:p>
          <a:p>
            <a:r>
              <a:rPr lang="en-GB" sz="1500" b="1" u="sng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Look up </a:t>
            </a:r>
            <a:r>
              <a:rPr lang="en-GB" sz="1500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this word in your book.</a:t>
            </a:r>
          </a:p>
          <a:p>
            <a:endParaRPr lang="en-GB" sz="1500" dirty="0" smtClean="0">
              <a:solidFill>
                <a:schemeClr val="tx2">
                  <a:lumMod val="60000"/>
                  <a:lumOff val="4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……………….. </a:t>
            </a:r>
            <a:r>
              <a:rPr lang="cs-CZ" sz="1500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</a:t>
            </a:r>
            <a:r>
              <a:rPr lang="en-GB" sz="1500" dirty="0" err="1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er</a:t>
            </a:r>
            <a:r>
              <a:rPr lang="en-GB" sz="1500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! She is very pretty.</a:t>
            </a:r>
          </a:p>
          <a:p>
            <a:r>
              <a:rPr lang="en-GB" sz="1500" b="1" u="sng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Look at </a:t>
            </a:r>
            <a:r>
              <a:rPr lang="en-GB" sz="1500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her! She is very pretty.</a:t>
            </a:r>
          </a:p>
          <a:p>
            <a:endParaRPr lang="en-GB" sz="1500" dirty="0" smtClean="0">
              <a:solidFill>
                <a:schemeClr val="tx2">
                  <a:lumMod val="60000"/>
                  <a:lumOff val="4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1500" dirty="0" smtClean="0">
              <a:solidFill>
                <a:schemeClr val="tx2">
                  <a:lumMod val="60000"/>
                  <a:lumOff val="4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1500" b="1" dirty="0" smtClean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3074" name="Picture 2" descr="C:\Users\oem\AppData\Local\Microsoft\Windows\Temporary Internet Files\Content.IE5\OAGI6XV4\MC90043984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6177" y="4509120"/>
            <a:ext cx="1728192" cy="1086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1095</TotalTime>
  <Words>368</Words>
  <Application>Microsoft Office PowerPoint</Application>
  <PresentationFormat>Předvádění na obrazovce (4:3)</PresentationFormat>
  <Paragraphs>114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 </vt:lpstr>
      <vt:lpstr>Podívej se kolik různých možností má sloveso LOOK. Víš co tato slovesa znamenají? </vt:lpstr>
      <vt:lpstr>Víš jak říkáme těmto slovesům, jejichž význam se mění pouze předložkou stojící za nimi?</vt:lpstr>
      <vt:lpstr>Doplň teď Ty do vět správnou verzi slovesa LOOK.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dana</cp:lastModifiedBy>
  <cp:revision>113</cp:revision>
  <dcterms:created xsi:type="dcterms:W3CDTF">2011-05-26T14:17:08Z</dcterms:created>
  <dcterms:modified xsi:type="dcterms:W3CDTF">2012-03-17T09:55:55Z</dcterms:modified>
</cp:coreProperties>
</file>