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72" r:id="rId4"/>
    <p:sldId id="264" r:id="rId5"/>
    <p:sldId id="274" r:id="rId6"/>
    <p:sldId id="275" r:id="rId7"/>
    <p:sldId id="276" r:id="rId8"/>
    <p:sldId id="277" r:id="rId9"/>
    <p:sldId id="278" r:id="rId10"/>
    <p:sldId id="260" r:id="rId11"/>
    <p:sldId id="269" r:id="rId12"/>
    <p:sldId id="279" r:id="rId13"/>
    <p:sldId id="270" r:id="rId14"/>
    <p:sldId id="28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80" d="100"/>
          <a:sy n="80" d="100"/>
        </p:scale>
        <p:origin x="-132" y="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cut thruBlk="1"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571480"/>
          <a:ext cx="8358217" cy="3336381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183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Mgr. Jiří Benda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VY_32_INOVACE_I.ICT2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3. 7. 2012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Informační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 a software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6928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Hardware II.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Materiál obsahuje informace o externích zařízeních počítače a o jejich funkci. Na závěr jsou pro žáky připraveny otázky a pro kontrolu  řešení. 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4400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určena pro žáky, kteří se začínají seznamovat s tímto okruhem.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1065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Mgr. Jiří Benda.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143380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Hardware II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4282" y="2819400"/>
            <a:ext cx="8479552" cy="17526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vstupní zařízení PC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výstupní zařízení PC</a:t>
            </a:r>
          </a:p>
        </p:txBody>
      </p:sp>
      <p:pic>
        <p:nvPicPr>
          <p:cNvPr id="4" name="Computer Station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2643182"/>
            <a:ext cx="2214578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Externí zařízení PC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vstupní zařízení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výstupní zařízení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1"/>
            <a:ext cx="4040188" cy="1566866"/>
          </a:xfrm>
        </p:spPr>
        <p:txBody>
          <a:bodyPr/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klávesnice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myš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skener 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1"/>
            <a:ext cx="4041775" cy="1638304"/>
          </a:xfrm>
        </p:spPr>
        <p:txBody>
          <a:bodyPr/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monitor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tiskárna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reproduktor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16" y="3429000"/>
            <a:ext cx="1738287" cy="1867505"/>
          </a:xfrm>
          <a:prstGeom prst="rect">
            <a:avLst/>
          </a:prstGeom>
          <a:noFill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3429000"/>
            <a:ext cx="1738287" cy="1867505"/>
          </a:xfrm>
          <a:prstGeom prst="rect">
            <a:avLst/>
          </a:prstGeom>
          <a:noFill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3929066"/>
            <a:ext cx="1139712" cy="1285884"/>
          </a:xfrm>
          <a:prstGeom prst="rect">
            <a:avLst/>
          </a:prstGeom>
          <a:noFill/>
        </p:spPr>
      </p:pic>
      <p:pic>
        <p:nvPicPr>
          <p:cNvPr id="13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3929066"/>
            <a:ext cx="1139712" cy="1285884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00034" y="5500702"/>
            <a:ext cx="4143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předává data od uživatele do počítače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857752" y="5500702"/>
            <a:ext cx="4143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předává data z počítače uživateli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Šrafovaná šipka doprava 15"/>
          <p:cNvSpPr/>
          <p:nvPr/>
        </p:nvSpPr>
        <p:spPr>
          <a:xfrm>
            <a:off x="2000232" y="4286256"/>
            <a:ext cx="928694" cy="357190"/>
          </a:xfrm>
          <a:prstGeom prst="stripedRightArrow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rafovaná šipka doprava 16"/>
          <p:cNvSpPr/>
          <p:nvPr/>
        </p:nvSpPr>
        <p:spPr>
          <a:xfrm rot="10800000">
            <a:off x="6215074" y="4286256"/>
            <a:ext cx="928694" cy="357190"/>
          </a:xfrm>
          <a:prstGeom prst="stripedRightArrow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  <p:bldP spid="14" grpId="0"/>
      <p:bldP spid="15" grpId="0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Vstupní zařízení PC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2711774"/>
          </a:xfrm>
        </p:spPr>
        <p:txBody>
          <a:bodyPr/>
          <a:lstStyle/>
          <a:p>
            <a:pPr algn="ctr">
              <a:buNone/>
            </a:pPr>
            <a:r>
              <a:rPr lang="cs-C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Klávesnice</a:t>
            </a:r>
          </a:p>
          <a:p>
            <a:pPr algn="ctr">
              <a:buNone/>
            </a:pPr>
            <a:endParaRPr lang="cs-CZ" dirty="0" smtClean="0"/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umožňuje zadávat text a příkazy do počítače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2497460"/>
          </a:xfrm>
        </p:spPr>
        <p:txBody>
          <a:bodyPr/>
          <a:lstStyle/>
          <a:p>
            <a:pPr algn="ctr">
              <a:buNone/>
            </a:pPr>
            <a:r>
              <a:rPr lang="cs-C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Myš</a:t>
            </a:r>
          </a:p>
          <a:p>
            <a:pPr algn="ctr">
              <a:buNone/>
            </a:pPr>
            <a:endParaRPr lang="cs-CZ" b="1" dirty="0" smtClean="0">
              <a:solidFill>
                <a:schemeClr val="accent5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přenáší pohyb po podložce na plochu monitoru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" name="Awesome Keyboard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214414" y="4071942"/>
            <a:ext cx="238125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Mouse Scroll - Raton con Rueda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86446" y="4286256"/>
            <a:ext cx="1692000" cy="11655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Vstupní zařízení PC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2711774"/>
          </a:xfrm>
        </p:spPr>
        <p:txBody>
          <a:bodyPr/>
          <a:lstStyle/>
          <a:p>
            <a:pPr algn="ctr">
              <a:buNone/>
            </a:pPr>
            <a:r>
              <a:rPr lang="cs-C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Skener (scanner)</a:t>
            </a:r>
          </a:p>
          <a:p>
            <a:pPr algn="ctr">
              <a:buNone/>
            </a:pPr>
            <a:endParaRPr lang="cs-CZ" dirty="0" smtClean="0"/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snímá obrázky a texty do počítače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2497460"/>
          </a:xfrm>
        </p:spPr>
        <p:txBody>
          <a:bodyPr/>
          <a:lstStyle/>
          <a:p>
            <a:pPr algn="ctr">
              <a:buNone/>
            </a:pPr>
            <a:r>
              <a:rPr lang="cs-C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Webová kamera</a:t>
            </a:r>
          </a:p>
          <a:p>
            <a:pPr algn="ctr">
              <a:buNone/>
            </a:pPr>
            <a:endParaRPr lang="cs-CZ" b="1" dirty="0" smtClean="0">
              <a:solidFill>
                <a:schemeClr val="accent5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přenáší aktuální obraz (snímky) do PC (na internet)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" name="Webcam X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46" y="4286256"/>
            <a:ext cx="1764000" cy="176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6" name="Picture 2" descr="C:\Documents and Settings\Jirka\Desktop\obrICT\skenner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290" y="4286256"/>
            <a:ext cx="2381250" cy="14954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9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Vstupní zařízení PC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2711774"/>
          </a:xfrm>
        </p:spPr>
        <p:txBody>
          <a:bodyPr/>
          <a:lstStyle/>
          <a:p>
            <a:pPr algn="ctr">
              <a:buNone/>
            </a:pPr>
            <a:r>
              <a:rPr lang="cs-C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Videokamera</a:t>
            </a:r>
          </a:p>
          <a:p>
            <a:pPr algn="ctr">
              <a:buNone/>
            </a:pPr>
            <a:endParaRPr lang="cs-CZ" dirty="0" smtClean="0"/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zachycuje obraz a zvuk, které lze přenést do PC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2497460"/>
          </a:xfrm>
        </p:spPr>
        <p:txBody>
          <a:bodyPr/>
          <a:lstStyle/>
          <a:p>
            <a:pPr algn="ctr">
              <a:buNone/>
            </a:pPr>
            <a:r>
              <a:rPr lang="cs-C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Digitální fotoaparát</a:t>
            </a:r>
          </a:p>
          <a:p>
            <a:pPr algn="ctr">
              <a:buNone/>
            </a:pPr>
            <a:endParaRPr lang="cs-CZ" b="1" dirty="0" smtClean="0">
              <a:solidFill>
                <a:schemeClr val="accent5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zaznamenává obraz, který lze nahrát do PC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" name="video camera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4143380"/>
            <a:ext cx="1692000" cy="16130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USB Cable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28926" y="4000504"/>
            <a:ext cx="1764030" cy="156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DSLR Camera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2066" y="4286256"/>
            <a:ext cx="1692000" cy="1277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sd-card"/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58016" y="4357694"/>
            <a:ext cx="1764000" cy="11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3143240" y="5572140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USB kabel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58016" y="5429264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paměťová karta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9" grpId="0" build="p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Výstupní zařízení PC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8186766" cy="1783080"/>
          </a:xfrm>
        </p:spPr>
        <p:txBody>
          <a:bodyPr/>
          <a:lstStyle/>
          <a:p>
            <a:pPr algn="ctr">
              <a:buNone/>
            </a:pPr>
            <a:r>
              <a:rPr lang="cs-C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Monitor</a:t>
            </a:r>
          </a:p>
          <a:p>
            <a:pPr algn="ctr">
              <a:buNone/>
            </a:pPr>
            <a:endParaRPr lang="cs-CZ" dirty="0" smtClean="0"/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zobrazuje textové a grafické informace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6" name="video 1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3357562"/>
            <a:ext cx="1695779" cy="176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screen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86446" y="3286124"/>
            <a:ext cx="1475805" cy="172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TextovéPole 17"/>
          <p:cNvSpPr txBox="1"/>
          <p:nvPr/>
        </p:nvSpPr>
        <p:spPr>
          <a:xfrm>
            <a:off x="1714480" y="5214950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CRT monitor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86446" y="5214950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LCD monitor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Výstupní zařízení PC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8186766" cy="1783080"/>
          </a:xfrm>
        </p:spPr>
        <p:txBody>
          <a:bodyPr/>
          <a:lstStyle/>
          <a:p>
            <a:pPr algn="ctr">
              <a:buNone/>
            </a:pPr>
            <a:r>
              <a:rPr lang="cs-C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Tiskárna</a:t>
            </a:r>
          </a:p>
          <a:p>
            <a:pPr algn="ctr">
              <a:buNone/>
            </a:pPr>
            <a:endParaRPr lang="cs-CZ" dirty="0" smtClean="0"/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tiskne texty, obrázky a fotografie na papír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428728" y="5214950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Inkoustová tiskárna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15008" y="5214950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Laserová tiskárna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penClipArt on Printer"/>
          <p:cNvPicPr/>
          <p:nvPr/>
        </p:nvPicPr>
        <p:blipFill>
          <a:blip r:embed="rId2"/>
          <a:srcRect r="14452"/>
          <a:stretch>
            <a:fillRect/>
          </a:stretch>
        </p:blipFill>
        <p:spPr bwMode="auto">
          <a:xfrm>
            <a:off x="1357290" y="3286124"/>
            <a:ext cx="2143140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Laser Printer ln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8" y="3500438"/>
            <a:ext cx="2071702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Výstupní zařízení PC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2711774"/>
          </a:xfrm>
        </p:spPr>
        <p:txBody>
          <a:bodyPr/>
          <a:lstStyle/>
          <a:p>
            <a:pPr algn="ctr">
              <a:buNone/>
            </a:pPr>
            <a:r>
              <a:rPr lang="cs-C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Reproduktor</a:t>
            </a:r>
          </a:p>
          <a:p>
            <a:pPr algn="ctr">
              <a:buNone/>
            </a:pPr>
            <a:endParaRPr lang="cs-CZ" dirty="0" smtClean="0"/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převádí zvuk vytvořený zvukovou kartou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2497460"/>
          </a:xfrm>
        </p:spPr>
        <p:txBody>
          <a:bodyPr/>
          <a:lstStyle/>
          <a:p>
            <a:pPr algn="ctr">
              <a:buNone/>
            </a:pPr>
            <a:r>
              <a:rPr lang="cs-C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Sluchátka</a:t>
            </a:r>
          </a:p>
          <a:p>
            <a:pPr algn="ctr">
              <a:buNone/>
            </a:pPr>
            <a:endParaRPr lang="cs-CZ" b="1" dirty="0" smtClean="0">
              <a:solidFill>
                <a:schemeClr val="accent5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obdoba reproduktoru, která se dává na uši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" name="pc speaker 02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4143380"/>
            <a:ext cx="1143008" cy="214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head set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7818" y="4143380"/>
            <a:ext cx="2143140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4929190" y="6000768"/>
            <a:ext cx="371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Pozn. Mikrofon je vstupní zařízení.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9" grpId="0" build="p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Otázky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Jaký je rozdíl mezi vstupním a výstupním zařízením?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Uveď příklady vstupních zařízení.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Uveď příklady výstupních zařízení.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 čemu slouží klávesnice, myš, skener, digitální fotoaparát, monitor, tiskárna a reproduktor?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Vstupní zařízení předává data od uživatele do počítače. Výstupní zařízení předává data z počítače uživateli.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Vstupní zařízení – klávesnice, myš, skener, ...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Výstupní zařízení – monitor, tiskárna, reproduktor, ...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Klávesnice umožňuje zadávat text a příkazy do počítače. 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43050"/>
            <a:ext cx="8229600" cy="4572032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4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Myš přenáší pohyb po podložce na plochu monitoru. Skener snímá obrázky a texty do počítače. Digitální fotoaparát zaznamenává obraz, který lze nahrát do PC</a:t>
            </a:r>
            <a:r>
              <a:rPr lang="cs-CZ" smtClean="0">
                <a:latin typeface="Arial" pitchFamily="34" charset="0"/>
                <a:cs typeface="Arial" pitchFamily="34" charset="0"/>
              </a:rPr>
              <a:t>.  Monitor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zobrazuje textové a grafické informace. Tiskárna tiskne texty, obrázky a fotografie na papír. Reproduktor převádí zvuk vytvořený zvukovou kartou.</a:t>
            </a:r>
          </a:p>
          <a:p>
            <a:pPr marL="514350" indent="-514350">
              <a:buFont typeface="+mj-lt"/>
              <a:buAutoNum type="arabicPeriod" startAt="4"/>
            </a:pPr>
            <a:endParaRPr lang="cs-CZ" sz="35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 startAt="4"/>
            </a:pPr>
            <a:endParaRPr lang="cs-CZ" dirty="0" smtClean="0"/>
          </a:p>
          <a:p>
            <a:pPr marL="514350" indent="-514350">
              <a:buFont typeface="+mj-lt"/>
              <a:buAutoNum type="arabicPeriod" startAt="4"/>
            </a:pPr>
            <a:endParaRPr lang="cs-CZ" dirty="0" smtClean="0"/>
          </a:p>
          <a:p>
            <a:pPr marL="514350" indent="-514350">
              <a:buFont typeface="+mj-lt"/>
              <a:buAutoNum type="arabicPeriod" startAt="4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514350" indent="-514350">
              <a:buFont typeface="+mj-lt"/>
              <a:buAutoNum type="arabicPeriod" startAt="4"/>
            </a:pP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1785926"/>
          <a:ext cx="8358217" cy="4237674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571636"/>
                <a:gridCol w="6786581"/>
              </a:tblGrid>
              <a:tr h="21431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Snímek  číslo: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 dirty="0" smtClean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Citace obrázků:</a:t>
                      </a:r>
                      <a:endParaRPr kumimoji="0" lang="cs-CZ" sz="1200" b="1" kern="1200" dirty="0">
                        <a:solidFill>
                          <a:schemeClr val="lt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571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ILNANNY.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Open Clipart 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13.6.2012]. Dostupný pod licencí Public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Domain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na WWW: http://openclipart.org/people/ilnanny/1333842824.svg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3 (obličej)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GERALD_G.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Clipart 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WWW: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http://openclipart.org/people/Gerald_G/Gerald_G_Man_Face_4_-_World_Label_2.svg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3310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3 (PC skříň)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ANONYMOUS.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Clipart 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WWW: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http://openclipart.org/image/250px/svg_to_png/26430/Anonymous_pc_box.png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4 (klávesnice)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ILNANNY.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Clipart 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</a:t>
                      </a:r>
                      <a:r>
                        <a:rPr kumimoji="0" lang="cs-CZ" sz="1200" kern="1200" baseline="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http://openclipart.org/people/ilnanny/Tastiera-PC.svg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4 (myš)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LUNIK.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Clipart 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http://openclipart.org/people/lunik/lunik_Mouse_Scroll_-_Raton_con_Rueda.svg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5 (skener)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NASTOS,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Labros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Clipart 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http://openclipart.org/people/lnasto/lnasto_Scanner_ln.svg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5 (webová kamera)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JAVIERKIOPO.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Clipart 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http://openclipart.org/people/javierkiopo/webcam.svg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6 (videokamera)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EVILESTMARK.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Clipart 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http://openclipart.org/people/evilestmark/video_camera.svg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6 (USB kabel)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GSAGRI04.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Clipart 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http://openclipart.org/people/gsagri04/GS_USB_Cable.svg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6 (digitální fotoaparát)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FLOMAR.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Clipart 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http://openclipart.org/people/flomar/flomar_DSLR_Camera.svg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6 (paměťová karta)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WEBMICHL.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Clipart 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http://openclipart.org/people/webmichl/webmichl_sd-card.svg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Zdroje</a:t>
            </a: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1785926"/>
          <a:ext cx="8358217" cy="2408874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571636"/>
                <a:gridCol w="6786581"/>
              </a:tblGrid>
              <a:tr h="21431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Snímek  číslo: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 dirty="0" smtClean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Citace obrázků:</a:t>
                      </a:r>
                      <a:endParaRPr kumimoji="0" lang="cs-CZ" sz="1200" b="1" kern="1200" dirty="0">
                        <a:solidFill>
                          <a:schemeClr val="lt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428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7 (CRT monitor)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ANONYMOUS.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Clipart 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http://openclipart.org/people/Anonymous/Anonymous_video_1.svg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7 (LCD monitor)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SPACM.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Clipart 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http://openclipart.org/people/spacm/spacm_screen.svg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4567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8 (inkoustová tiskárna)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BAYIK,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Hakan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Clipart 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http://openclipart.org/people/hatalar205/openclipart_on_printer.svg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9512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8 (laserová tiskárna)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NASTOS,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Labros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Clipart 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http://openclipart.org/people/lnasto/lnasto_Laser_Printer_ln.svg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1602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9 (reproduktor)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MONTES DE OCA,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Joel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Clipart 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http://openclipart.org/people/Anonymous/Anonymous_pc_speaker_02.svg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6547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9 (sluchátka)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KRAUSKOPF, Tom.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Clipart 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http://openclipart.org/people/Machovka/Machovka_head_set.svg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Zdroje</a:t>
            </a: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717</TotalTime>
  <Words>937</Words>
  <Application>Microsoft Office PowerPoint</Application>
  <PresentationFormat>Předvádění na obrazovce (4:3)</PresentationFormat>
  <Paragraphs>149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Lití písma</vt:lpstr>
      <vt:lpstr>Snímek 1</vt:lpstr>
      <vt:lpstr>Hardware II</vt:lpstr>
      <vt:lpstr>Externí zařízení PC</vt:lpstr>
      <vt:lpstr>Vstupní zařízení PC</vt:lpstr>
      <vt:lpstr>Vstupní zařízení PC</vt:lpstr>
      <vt:lpstr>Vstupní zařízení PC</vt:lpstr>
      <vt:lpstr>Výstupní zařízení PC</vt:lpstr>
      <vt:lpstr>Výstupní zařízení PC</vt:lpstr>
      <vt:lpstr>Výstupní zařízení PC</vt:lpstr>
      <vt:lpstr>Otázky</vt:lpstr>
      <vt:lpstr>Řešení</vt:lpstr>
      <vt:lpstr>Řešení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VY_32_INOVACE_I.ICT2</dc:title>
  <dc:subject>Hardware II</dc:subject>
  <dc:creator>Mgr. Jiří Benda</dc:creator>
  <cp:lastModifiedBy>Jirka</cp:lastModifiedBy>
  <cp:revision>227</cp:revision>
  <dcterms:modified xsi:type="dcterms:W3CDTF">2012-07-03T08:11:05Z</dcterms:modified>
</cp:coreProperties>
</file>