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5" r:id="rId2"/>
    <p:sldId id="266" r:id="rId3"/>
    <p:sldId id="261" r:id="rId4"/>
    <p:sldId id="262" r:id="rId5"/>
    <p:sldId id="263" r:id="rId6"/>
    <p:sldId id="264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 varScale="1">
        <p:scale>
          <a:sx n="77" d="100"/>
          <a:sy n="77" d="100"/>
        </p:scale>
        <p:origin x="-3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1800" y="-84"/>
      </p:cViewPr>
      <p:guideLst>
        <p:guide orient="horz" pos="2160"/>
        <p:guide pos="306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428473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Klikni.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Děti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mohou své nápady psát kolem obrázku.</a:t>
            </a:r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přivoláte řešení. Děti mohou psát na tabuli. 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Kliknutím přivoláte řešení. </a:t>
            </a:r>
            <a:endParaRPr lang="cs-CZ" sz="10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6380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744F8-E361-48F8-A3DB-C761B9E42C7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35E56A-45FB-4A61-90A2-E1CFC8FBD76F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BC0BB-C91F-47B9-BF9A-7C307C0806D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A1D4D-8292-4A6E-A73D-FE68A1A23DBA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2EC4E-3DB1-478D-913C-B182B9B1929C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721DE-B63D-424F-9709-31800D2FD89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3CCB-FF8D-43C5-936B-B62E57C8E27E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A8491-B857-4939-AE32-586340E3F8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C4A55C-1095-4C12-BD46-8D0317B20BE1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B9437-C1CD-404D-85B4-1CD557F4F4B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ED024-12D7-4DD3-A93E-C5A0A9819A7B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C85A4-36C9-4F58-8F27-EF9B43F845A2}" type="datetime1">
              <a:rPr lang="cs-CZ" smtClean="0"/>
              <a:pPr/>
              <a:t>12.12.2011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audio" Target="../media/audio2.wav"/><Relationship Id="rId7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2.png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2.png"/><Relationship Id="rId4" Type="http://schemas.openxmlformats.org/officeDocument/2006/relationships/audio" Target="../media/audio5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Cizí jazyk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Slovní zásoba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GB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Gymnasium or Grammar school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VY_22_INOVACE_18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 Dlouhá,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99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Anglický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5. (vyšší ročníky – opakování)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vysvětlení rozdílu slova gymnasium v českém a anglickém jazyce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Power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GB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point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, podrobnější metodika viz poznámky </a:t>
            </a:r>
            <a:endParaRPr lang="cs-CZ" sz="15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77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0365" y="1604453"/>
            <a:ext cx="8214083" cy="4205169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numCol="2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marL="0" indent="0">
              <a:buNone/>
            </a:pPr>
            <a:endParaRPr lang="cs-CZ" sz="1600" dirty="0"/>
          </a:p>
          <a:p>
            <a:pPr algn="just">
              <a:buNone/>
            </a:pPr>
            <a:endParaRPr lang="cs-CZ" sz="1500" b="1" dirty="0" smtClean="0">
              <a:ln w="50800"/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Víš, co znamená v našem jazyce anglické slovo </a:t>
            </a:r>
            <a:r>
              <a:rPr lang="cs-CZ" sz="1500" b="1" dirty="0" smtClean="0">
                <a:ln w="50800"/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GYMNASIUM </a:t>
            </a:r>
            <a:r>
              <a:rPr lang="cs-CZ" sz="1500" dirty="0" smtClean="0">
                <a:ln w="50800"/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zkratkou</a:t>
            </a:r>
            <a:r>
              <a:rPr lang="cs-CZ" sz="1500" b="1" dirty="0" smtClean="0">
                <a:ln w="50800"/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GYM? Zdá se to jasné, že?</a:t>
            </a:r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cs-CZ" sz="1500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0" name="Zástupný symbol pro obsah 2"/>
          <p:cNvSpPr txBox="1">
            <a:spLocks/>
          </p:cNvSpPr>
          <p:nvPr/>
        </p:nvSpPr>
        <p:spPr>
          <a:xfrm>
            <a:off x="346911" y="1604454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1" name="Zástupný symbol pro obsah 2"/>
          <p:cNvSpPr txBox="1">
            <a:spLocks/>
          </p:cNvSpPr>
          <p:nvPr/>
        </p:nvSpPr>
        <p:spPr>
          <a:xfrm>
            <a:off x="475929" y="1739948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3" name="Zástupný symbol pro obsah 2"/>
          <p:cNvSpPr txBox="1">
            <a:spLocks/>
          </p:cNvSpPr>
          <p:nvPr/>
        </p:nvSpPr>
        <p:spPr>
          <a:xfrm>
            <a:off x="475929" y="16843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8" name="Picture 4" descr="C:\Users\oem\AppData\Local\Microsoft\Windows\Temporary Internet Files\Content.IE5\O4TQCB6E\MC900434403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495" y="2869723"/>
            <a:ext cx="1915740" cy="2683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ný popisek 1"/>
          <p:cNvSpPr/>
          <p:nvPr/>
        </p:nvSpPr>
        <p:spPr>
          <a:xfrm rot="3748048">
            <a:off x="4809082" y="2496499"/>
            <a:ext cx="2911549" cy="2057458"/>
          </a:xfrm>
          <a:prstGeom prst="wedgeEllipse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C:\Users\oem\AppData\Local\Microsoft\Windows\Temporary Internet Files\Content.IE5\M6EVS6JC\MC90043554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968" y="2869723"/>
            <a:ext cx="1202432" cy="1202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847826" y="1739948"/>
            <a:ext cx="4026129" cy="81845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GYMNASIUM</a:t>
            </a:r>
            <a:endParaRPr lang="cs-CZ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6369" y="295576"/>
            <a:ext cx="8363272" cy="11430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 je tedy toto?</a:t>
            </a:r>
            <a:endParaRPr lang="en-GB" sz="1500" dirty="0">
              <a:solidFill>
                <a:srgbClr val="FFC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390365" y="1623106"/>
            <a:ext cx="8323943" cy="445525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54542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90365" y="14707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542765" y="1623106"/>
            <a:ext cx="8363271" cy="464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323529" y="15319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Zástupný symbol pro obsah 2"/>
          <p:cNvSpPr txBox="1">
            <a:spLocks/>
          </p:cNvSpPr>
          <p:nvPr/>
        </p:nvSpPr>
        <p:spPr>
          <a:xfrm>
            <a:off x="475929" y="1684376"/>
            <a:ext cx="8363271" cy="453317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Arial" pitchFamily="34" charset="0"/>
              <a:buNone/>
            </a:pPr>
            <a:r>
              <a:rPr lang="cs-CZ" smtClean="0"/>
              <a:t>    </a:t>
            </a:r>
          </a:p>
          <a:p>
            <a:pPr algn="just">
              <a:buFont typeface="Arial" pitchFamily="34" charset="0"/>
              <a:buNone/>
            </a:pPr>
            <a:endParaRPr lang="cs-CZ" sz="28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buFont typeface="Arial" pitchFamily="34" charset="0"/>
              <a:buNone/>
            </a:pPr>
            <a:r>
              <a:rPr lang="cs-CZ" sz="280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endParaRPr lang="en-GB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3" name="Picture 2" descr="C:\Users\oem\AppData\Local\Microsoft\Windows\Temporary Internet Files\Content.IE5\OAGI6XV4\MC90043442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3136"/>
            <a:ext cx="1131459" cy="101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em\AppData\Local\Microsoft\Windows\Temporary Internet Files\Content.IE5\O4TQCB6E\MP900439489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561201"/>
            <a:ext cx="4496544" cy="3010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Zkus </a:t>
            </a:r>
            <a:r>
              <a:rPr lang="cs-CZ" sz="1500" b="1" u="sng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teď</a:t>
            </a:r>
            <a:r>
              <a:rPr lang="cs-CZ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přiřadit obě slova ke správnému obrázku. </a:t>
            </a:r>
            <a:r>
              <a:rPr lang="cs-CZ" sz="1500" b="1" u="sng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GYMNASIUM</a:t>
            </a:r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cs-CZ" sz="1500" b="1" u="sng" dirty="0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GRAMMAR SCHOOL</a:t>
            </a:r>
            <a:endParaRPr lang="en-GB" sz="1500" b="1" u="sng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8653" y="1622443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just">
              <a:buNone/>
            </a:pPr>
            <a:r>
              <a:rPr lang="cs-CZ" dirty="0" smtClean="0">
                <a:solidFill>
                  <a:srgbClr val="0070C0"/>
                </a:solidFill>
              </a:rPr>
              <a:t>  </a:t>
            </a:r>
            <a:endParaRPr lang="en-GB" sz="2800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C:\Users\oem\AppData\Local\Microsoft\Windows\Temporary Internet Files\Content.IE5\OAGI6XV4\MC90043984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0613" y="5229200"/>
            <a:ext cx="1238313" cy="77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oem\AppData\Local\Microsoft\Windows\Temporary Internet Files\Content.IE5\M6EVS6JC\MC90043554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87168"/>
            <a:ext cx="2165433" cy="216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oem\AppData\Local\Microsoft\Windows\Temporary Internet Files\Content.IE5\O4TQCB6E\MP90043948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65712"/>
            <a:ext cx="2016224" cy="2218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1694256" y="2158196"/>
            <a:ext cx="1435008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b="1" u="sng" dirty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GYMNASIUM</a:t>
            </a:r>
            <a:endParaRPr lang="cs-CZ" sz="15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2136631"/>
            <a:ext cx="207140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500" b="1" u="sng" dirty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GRAMMAR SCHOOL</a:t>
            </a:r>
            <a:endParaRPr lang="cs-CZ" sz="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Dej pozor, ať v Anglii neřekneš, že jsi vystudoval </a:t>
            </a:r>
            <a:r>
              <a:rPr lang="cs-CZ" sz="1500" b="1" i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tělocvičnu</a:t>
            </a:r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místo </a:t>
            </a:r>
            <a:r>
              <a:rPr lang="cs-CZ" sz="1500" b="1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gymnázia</a:t>
            </a:r>
            <a:r>
              <a:rPr lang="cs-CZ" sz="1500" dirty="0" smtClean="0">
                <a:solidFill>
                  <a:srgbClr val="FFC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!</a:t>
            </a:r>
            <a:endParaRPr lang="en-GB" sz="1500" b="1" u="sng" dirty="0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 descr="C:\Users\oem\AppData\Local\Microsoft\Windows\Temporary Internet Files\Content.IE5\OAGI6XV4\MC90019818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347" y="1772816"/>
            <a:ext cx="1965325" cy="209232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  <p:sp>
        <p:nvSpPr>
          <p:cNvPr id="10" name="Obdélník 9"/>
          <p:cNvSpPr/>
          <p:nvPr/>
        </p:nvSpPr>
        <p:spPr>
          <a:xfrm>
            <a:off x="755576" y="2130188"/>
            <a:ext cx="4248472" cy="3231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GB" sz="15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I have studied a </a:t>
            </a:r>
            <a:r>
              <a:rPr lang="en-GB" sz="1500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r>
              <a:rPr lang="en-GB" sz="1500" i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ymnasium (Gym).  </a:t>
            </a:r>
            <a:r>
              <a:rPr lang="en-GB" sz="15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Tahoma" pitchFamily="34" charset="0"/>
                <a:ea typeface="Tahoma" pitchFamily="34" charset="0"/>
                <a:cs typeface="Tahoma" pitchFamily="34" charset="0"/>
              </a:rPr>
              <a:t>? ? ?</a:t>
            </a:r>
            <a:endParaRPr lang="en-GB" sz="15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082522" y="4465318"/>
            <a:ext cx="3374450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b="1" dirty="0" smtClean="0">
                <a:ln w="11430"/>
                <a:solidFill>
                  <a:srgbClr val="00B0F0"/>
                </a:solidFill>
              </a:rPr>
              <a:t>I have studied a </a:t>
            </a:r>
            <a:r>
              <a:rPr lang="en-GB" i="1" dirty="0" smtClean="0">
                <a:ln w="11430"/>
                <a:solidFill>
                  <a:srgbClr val="00B0F0"/>
                </a:solidFill>
              </a:rPr>
              <a:t>Grammar school.</a:t>
            </a:r>
          </a:p>
          <a:p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3076" name="Picture 4" descr="C:\Users\oem\AppData\Local\Microsoft\Windows\Temporary Internet Files\Content.IE5\M6EVS6JC\MP90042258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469" y="4465318"/>
            <a:ext cx="2390203" cy="15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898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 </a:t>
            </a:r>
          </a:p>
          <a:p>
            <a:r>
              <a:rPr lang="en-GB" sz="1600" dirty="0" smtClean="0">
                <a:latin typeface="Tahoma" pitchFamily="34" charset="0"/>
                <a:ea typeface="Tahoma" pitchFamily="34" charset="0"/>
                <a:cs typeface="Tahoma" pitchFamily="34" charset="0"/>
                <a:hlinkClick r:id="rId3"/>
              </a:rPr>
              <a:t>http://office.microsoft.com</a:t>
            </a:r>
            <a:endParaRPr lang="en-GB" sz="16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Moderní škola 2011, CZ.1.07/1.4.00/21.1692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1299</TotalTime>
  <Words>255</Words>
  <Application>Microsoft Office PowerPoint</Application>
  <PresentationFormat>Předvádění na obrazovce (4:3)</PresentationFormat>
  <Paragraphs>79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 </vt:lpstr>
      <vt:lpstr>Víš, co znamená v našem jazyce anglické slovo GYMNASIUM zkratkou GYM? Zdá se to jasné, že? </vt:lpstr>
      <vt:lpstr>Co je tedy toto?</vt:lpstr>
      <vt:lpstr>Zkus teď přiřadit obě slova ke správnému obrázku. GYMNASIUM, GRAMMAR SCHOOL</vt:lpstr>
      <vt:lpstr>Dej pozor, ať v Anglii neřekneš, že jsi vystudoval tělocvičnu místo gymnázia!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Dlouhá Eva</cp:lastModifiedBy>
  <cp:revision>135</cp:revision>
  <dcterms:created xsi:type="dcterms:W3CDTF">2011-05-26T14:17:08Z</dcterms:created>
  <dcterms:modified xsi:type="dcterms:W3CDTF">2011-12-12T12:10:03Z</dcterms:modified>
</cp:coreProperties>
</file>