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1"/>
  </p:notesMasterIdLst>
  <p:sldIdLst>
    <p:sldId id="256" r:id="rId2"/>
    <p:sldId id="257" r:id="rId3"/>
    <p:sldId id="266" r:id="rId4"/>
    <p:sldId id="267" r:id="rId5"/>
    <p:sldId id="268" r:id="rId6"/>
    <p:sldId id="269" r:id="rId7"/>
    <p:sldId id="270" r:id="rId8"/>
    <p:sldId id="271" r:id="rId9"/>
    <p:sldId id="27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28" autoAdjust="0"/>
    <p:restoredTop sz="94660"/>
  </p:normalViewPr>
  <p:slideViewPr>
    <p:cSldViewPr>
      <p:cViewPr varScale="1">
        <p:scale>
          <a:sx n="46" d="100"/>
          <a:sy n="46" d="100"/>
        </p:scale>
        <p:origin x="-12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BDAEC2-833D-4949-94B5-E7F2431F82A2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2DC3A5-EA26-4D50-BBF4-FDC15C88B29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2DC3A5-EA26-4D50-BBF4-FDC15C88B29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9B54CC-8D50-4890-BAB9-F346DCE8F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F714AA-5B51-401A-81E5-B63F4DBC1AF9}" type="datetimeFigureOut">
              <a:rPr lang="cs-CZ"/>
              <a:pPr>
                <a:defRPr/>
              </a:pPr>
              <a:t>24.11.2012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Kvantifikované výroky a jejich negace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Michala Pfefrčková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poznatky z matematiky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První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5.11.2012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k osvojení a procvičení pojmu kvantifikovaný výrok a jeho negace.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poznatky z matematiky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Kvantifikované výroky a jejich negace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Výroková forma je tvrzení obsahující proměnné, z něhož se stane výrok dosazením konstant za proměnné. </a:t>
            </a:r>
          </a:p>
          <a:p>
            <a:endParaRPr lang="cs-CZ" dirty="0" smtClean="0"/>
          </a:p>
          <a:p>
            <a:r>
              <a:rPr lang="cs-CZ" dirty="0" smtClean="0"/>
              <a:t>Z výrokové formy lze utvořit výrok také tak, že všechny proměnné ve formě vážeme nějakou omezující podmínkou, jednoznačně specifikující jejich počet. </a:t>
            </a:r>
          </a:p>
          <a:p>
            <a:endParaRPr lang="cs-CZ" dirty="0" smtClean="0"/>
          </a:p>
          <a:p>
            <a:r>
              <a:rPr lang="cs-CZ" dirty="0" smtClean="0"/>
              <a:t>Tato podmínka se nazývá </a:t>
            </a:r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kvantifikátor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rgbClr val="000000"/>
                </a:solidFill>
                <a:cs typeface="Arial" charset="0"/>
              </a:rPr>
              <a:t>Kvantifikované výroky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400600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s-CZ" sz="2800" dirty="0" smtClean="0"/>
              <a:t>Používáme nejčastěji 2 </a:t>
            </a:r>
            <a:r>
              <a:rPr lang="cs-CZ" sz="2800" u="sng" dirty="0" smtClean="0"/>
              <a:t>kvantifikátory</a:t>
            </a:r>
            <a:r>
              <a:rPr lang="cs-CZ" sz="2800" dirty="0" smtClean="0"/>
              <a:t>:</a:t>
            </a:r>
          </a:p>
          <a:p>
            <a:endParaRPr lang="cs-CZ" sz="2800" dirty="0" smtClean="0"/>
          </a:p>
          <a:p>
            <a:pPr lvl="0">
              <a:buFont typeface="Wingdings" pitchFamily="2" charset="2"/>
              <a:buChar char="q"/>
            </a:pPr>
            <a:r>
              <a:rPr lang="cs-CZ" sz="2800" b="1" u="sng" dirty="0" smtClean="0"/>
              <a:t>obecný kvantifikátor</a:t>
            </a:r>
            <a:r>
              <a:rPr lang="cs-CZ" sz="2800" dirty="0" smtClean="0"/>
              <a:t>, značíme </a:t>
            </a:r>
            <a:r>
              <a:rPr lang="cs-CZ" sz="2800" b="1" dirty="0" smtClean="0">
                <a:cs typeface="Lucida Sans Unicode"/>
              </a:rPr>
              <a:t>∀</a:t>
            </a:r>
            <a:r>
              <a:rPr lang="cs-CZ" sz="2800" dirty="0" smtClean="0"/>
              <a:t> a čteme „pro každé“, „pro všechny“</a:t>
            </a:r>
          </a:p>
          <a:p>
            <a:pPr lvl="0">
              <a:buFont typeface="Wingdings" pitchFamily="2" charset="2"/>
              <a:buChar char="q"/>
            </a:pPr>
            <a:r>
              <a:rPr lang="cs-CZ" sz="2800" b="1" u="sng" dirty="0" smtClean="0"/>
              <a:t>existenční kvantifikátor</a:t>
            </a:r>
            <a:r>
              <a:rPr lang="cs-CZ" sz="2800" dirty="0" smtClean="0"/>
              <a:t>, značíme </a:t>
            </a:r>
            <a:r>
              <a:rPr lang="cs-CZ" sz="2800" b="1" dirty="0" smtClean="0">
                <a:cs typeface="Lucida Sans Unicode"/>
              </a:rPr>
              <a:t>∃</a:t>
            </a:r>
            <a:r>
              <a:rPr lang="cs-CZ" sz="2800" dirty="0" smtClean="0"/>
              <a:t> a čteme „existuje alespoň jeden“</a:t>
            </a:r>
          </a:p>
          <a:p>
            <a:pPr lvl="0">
              <a:buFont typeface="Wingdings" pitchFamily="2" charset="2"/>
              <a:buChar char="q"/>
            </a:pPr>
            <a:endParaRPr lang="cs-CZ" sz="2800" dirty="0" smtClean="0"/>
          </a:p>
          <a:p>
            <a:r>
              <a:rPr lang="cs-CZ" sz="2800" dirty="0" smtClean="0"/>
              <a:t>kvantifikátorů existuje nekonečně mnoho – další je např.: </a:t>
            </a:r>
            <a:r>
              <a:rPr lang="cs-CZ" sz="2800" b="1" dirty="0" smtClean="0">
                <a:cs typeface="Lucida Sans Unicode"/>
              </a:rPr>
              <a:t>∃!</a:t>
            </a:r>
            <a:r>
              <a:rPr lang="cs-CZ" sz="2800" dirty="0" smtClean="0"/>
              <a:t> a čteme „existuje právě jeden“ (existují další kvantifikátory s významem – existují právě dva, tři …)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kvantifikátory užíváme </a:t>
            </a:r>
            <a:r>
              <a:rPr lang="cs-CZ" sz="2800" i="1" dirty="0" smtClean="0"/>
              <a:t>nejčastěji ve spojení s </a:t>
            </a:r>
            <a:r>
              <a:rPr lang="cs-CZ" sz="2800" i="1" u="sng" dirty="0" smtClean="0"/>
              <a:t>aspoň</a:t>
            </a:r>
            <a:r>
              <a:rPr lang="cs-CZ" sz="2800" i="1" dirty="0" smtClean="0"/>
              <a:t>, </a:t>
            </a:r>
            <a:r>
              <a:rPr lang="cs-CZ" sz="2800" i="1" u="sng" dirty="0" smtClean="0"/>
              <a:t>právě</a:t>
            </a:r>
            <a:r>
              <a:rPr lang="cs-CZ" sz="2800" i="1" dirty="0" smtClean="0"/>
              <a:t> a </a:t>
            </a:r>
            <a:r>
              <a:rPr lang="cs-CZ" sz="2800" i="1" u="sng" dirty="0" smtClean="0"/>
              <a:t>nejvýše</a:t>
            </a:r>
            <a:endParaRPr lang="cs-CZ" sz="2800" dirty="0" smtClean="0"/>
          </a:p>
          <a:p>
            <a:endParaRPr lang="cs-CZ" sz="2800" b="1" u="sng" dirty="0" smtClean="0"/>
          </a:p>
          <a:p>
            <a:r>
              <a:rPr lang="cs-CZ" sz="2800" b="1" u="sng" dirty="0" smtClean="0"/>
              <a:t>př.</a:t>
            </a:r>
            <a:r>
              <a:rPr lang="cs-CZ" sz="2800" dirty="0" smtClean="0"/>
              <a:t>: </a:t>
            </a:r>
          </a:p>
          <a:p>
            <a:r>
              <a:rPr lang="cs-CZ" sz="2800" dirty="0" smtClean="0"/>
              <a:t>Alespoň jeden z vás udělal domácí úkol. </a:t>
            </a:r>
          </a:p>
          <a:p>
            <a:r>
              <a:rPr lang="cs-CZ" sz="2800" dirty="0" smtClean="0"/>
              <a:t>Nikdo neskákal padákem. </a:t>
            </a:r>
          </a:p>
          <a:p>
            <a:r>
              <a:rPr lang="cs-CZ" sz="2800" dirty="0" smtClean="0"/>
              <a:t>Všichni chodíme do školy.</a:t>
            </a:r>
          </a:p>
          <a:p>
            <a:r>
              <a:rPr lang="cs-CZ" sz="2800" dirty="0" smtClean="0"/>
              <a:t>Někdo nedává pozor.</a:t>
            </a:r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20689"/>
            <a:ext cx="8229600" cy="1872207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úkol</a:t>
            </a:r>
            <a:r>
              <a:rPr lang="cs-CZ" dirty="0" smtClean="0"/>
              <a:t>: Napište pomocí kvantifikátorů: </a:t>
            </a:r>
          </a:p>
          <a:p>
            <a:pPr marL="624078" indent="-514350">
              <a:buSzPct val="100000"/>
              <a:buFont typeface="+mj-lt"/>
              <a:buAutoNum type="arabicPeriod"/>
            </a:pPr>
            <a:r>
              <a:rPr lang="cs-CZ" dirty="0" smtClean="0"/>
              <a:t>Pro každé číslo </a:t>
            </a:r>
            <a:r>
              <a:rPr lang="cs-CZ" i="1" dirty="0" smtClean="0"/>
              <a:t>x</a:t>
            </a:r>
            <a:r>
              <a:rPr lang="cs-CZ" dirty="0" smtClean="0"/>
              <a:t> z </a:t>
            </a:r>
            <a:r>
              <a:rPr lang="cs-CZ" i="1" dirty="0" smtClean="0"/>
              <a:t>R</a:t>
            </a:r>
            <a:r>
              <a:rPr lang="cs-CZ" dirty="0" smtClean="0"/>
              <a:t> platí, že vynásobíme-li ho libovolným přirozeným číslem </a:t>
            </a:r>
            <a:r>
              <a:rPr lang="cs-CZ" i="1" dirty="0" smtClean="0"/>
              <a:t>y</a:t>
            </a:r>
            <a:r>
              <a:rPr lang="cs-CZ" dirty="0" smtClean="0"/>
              <a:t>, tak ho zvětšíme, nebo se nezmění.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573016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lvl="0" indent="-514350">
              <a:buClr>
                <a:srgbClr val="0070C0"/>
              </a:buClr>
              <a:buFont typeface="+mj-lt"/>
              <a:buAutoNum type="arabicPeriod" startAt="2"/>
            </a:pPr>
            <a:r>
              <a:rPr lang="cs-CZ" sz="2800" dirty="0" smtClean="0"/>
              <a:t>Existuje alespoň jedno číslo </a:t>
            </a:r>
            <a:r>
              <a:rPr lang="cs-CZ" sz="2800" i="1" dirty="0" smtClean="0"/>
              <a:t>x</a:t>
            </a:r>
            <a:r>
              <a:rPr lang="cs-CZ" sz="2800" dirty="0" smtClean="0"/>
              <a:t> z </a:t>
            </a:r>
            <a:r>
              <a:rPr lang="cs-CZ" sz="2800" i="1" dirty="0" smtClean="0"/>
              <a:t>R</a:t>
            </a:r>
            <a:r>
              <a:rPr lang="cs-CZ" sz="2800" dirty="0" smtClean="0"/>
              <a:t>, pro které platí, že jeho absolutní hodnota je rovna nule.</a:t>
            </a:r>
            <a:endParaRPr lang="cs-CZ" sz="2800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773238" y="2708275"/>
          <a:ext cx="5505450" cy="763588"/>
        </p:xfrm>
        <a:graphic>
          <a:graphicData uri="http://schemas.openxmlformats.org/presentationml/2006/ole">
            <p:oleObj spid="_x0000_s1026" name="Rovnice" r:id="rId3" imgW="1650960" imgH="228600" progId="Equation.3">
              <p:embed/>
            </p:oleObj>
          </a:graphicData>
        </a:graphic>
      </p:graphicFrame>
      <p:graphicFrame>
        <p:nvGraphicFramePr>
          <p:cNvPr id="17411" name="Object 3"/>
          <p:cNvGraphicFramePr>
            <a:graphicFrameLocks noChangeAspect="1"/>
          </p:cNvGraphicFramePr>
          <p:nvPr/>
        </p:nvGraphicFramePr>
        <p:xfrm>
          <a:off x="2901950" y="5321300"/>
          <a:ext cx="3387725" cy="720725"/>
        </p:xfrm>
        <a:graphic>
          <a:graphicData uri="http://schemas.openxmlformats.org/presentationml/2006/ole">
            <p:oleObj spid="_x0000_s1027" name="Rovnice" r:id="rId4" imgW="101592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018451"/>
          </a:xfrm>
        </p:spPr>
        <p:txBody>
          <a:bodyPr/>
          <a:lstStyle/>
          <a:p>
            <a:r>
              <a:rPr lang="cs-CZ" dirty="0" smtClean="0"/>
              <a:t>Negací obecného kvantifikátoru je existenční a naopak.</a:t>
            </a:r>
          </a:p>
          <a:p>
            <a:endParaRPr lang="cs-CZ" dirty="0" smtClean="0"/>
          </a:p>
          <a:p>
            <a:r>
              <a:rPr lang="cs-CZ" dirty="0" smtClean="0"/>
              <a:t>obecný kvantifikátor </a:t>
            </a:r>
            <a:r>
              <a:rPr lang="cs-CZ" dirty="0" smtClean="0">
                <a:latin typeface="Lucida Sans Unicode"/>
                <a:cs typeface="Lucida Sans Unicode"/>
              </a:rPr>
              <a:t>∀</a:t>
            </a:r>
            <a:r>
              <a:rPr lang="cs-CZ" dirty="0" smtClean="0"/>
              <a:t> negujeme jako „existuje alespoň jeden, který ne…“</a:t>
            </a:r>
          </a:p>
          <a:p>
            <a:r>
              <a:rPr lang="cs-CZ" dirty="0" smtClean="0"/>
              <a:t>existenční kvantifikátor </a:t>
            </a:r>
            <a:r>
              <a:rPr lang="cs-CZ" dirty="0" smtClean="0">
                <a:latin typeface="Lucida Sans Unicode"/>
                <a:cs typeface="Lucida Sans Unicode"/>
              </a:rPr>
              <a:t>∃</a:t>
            </a:r>
            <a:r>
              <a:rPr lang="cs-CZ" dirty="0" smtClean="0"/>
              <a:t> negujeme jako „pro žádný“, „nikdo“. „neexistuje žádný“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cs-CZ" u="sng" dirty="0" smtClean="0"/>
              <a:t>Negace obecného a existenčního kvantifikátoru: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476673"/>
            <a:ext cx="8229600" cy="1152128"/>
          </a:xfrm>
        </p:spPr>
        <p:txBody>
          <a:bodyPr/>
          <a:lstStyle/>
          <a:p>
            <a:r>
              <a:rPr lang="cs-CZ" u="sng" dirty="0" smtClean="0"/>
              <a:t>Úloha</a:t>
            </a:r>
            <a:r>
              <a:rPr lang="cs-CZ" dirty="0" smtClean="0"/>
              <a:t>: negujte následující výroky s kvantifikátory: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8" y="1628800"/>
          <a:ext cx="8568952" cy="4626864"/>
        </p:xfrm>
        <a:graphic>
          <a:graphicData uri="http://schemas.openxmlformats.org/drawingml/2006/table">
            <a:tbl>
              <a:tblPr/>
              <a:tblGrid>
                <a:gridCol w="4243632"/>
                <a:gridCol w="432532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 dirty="0">
                          <a:latin typeface="+mn-lt"/>
                          <a:ea typeface="Calibri"/>
                          <a:cs typeface="Times New Roman"/>
                        </a:rPr>
                        <a:t>Kvantifikované výroky: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i="1" dirty="0">
                          <a:latin typeface="+mn-lt"/>
                          <a:ea typeface="Calibri"/>
                          <a:cs typeface="Times New Roman"/>
                        </a:rPr>
                        <a:t>Negace kvantifikovaných výroků: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Alespoň jeden z vás </a:t>
                      </a:r>
                      <a:r>
                        <a:rPr lang="cs-CZ" sz="2400" dirty="0" smtClean="0">
                          <a:latin typeface="+mn-lt"/>
                          <a:ea typeface="Calibri"/>
                          <a:cs typeface="Times New Roman"/>
                        </a:rPr>
                        <a:t>umí</a:t>
                      </a:r>
                      <a:r>
                        <a:rPr lang="cs-CZ" sz="2400" baseline="0" dirty="0" smtClean="0">
                          <a:latin typeface="+mn-lt"/>
                          <a:ea typeface="Calibri"/>
                          <a:cs typeface="Times New Roman"/>
                        </a:rPr>
                        <a:t> šplhat po laně</a:t>
                      </a:r>
                      <a:r>
                        <a:rPr lang="cs-CZ" sz="2400" dirty="0" smtClean="0">
                          <a:latin typeface="+mn-lt"/>
                          <a:ea typeface="Calibri"/>
                          <a:cs typeface="Times New Roman"/>
                        </a:rPr>
                        <a:t>.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 smtClean="0">
                          <a:latin typeface="+mn-lt"/>
                          <a:ea typeface="Calibri"/>
                          <a:cs typeface="Times New Roman"/>
                        </a:rPr>
                        <a:t>Nikdo </a:t>
                      </a:r>
                      <a:r>
                        <a:rPr lang="cs-CZ" sz="2400" dirty="0" smtClean="0">
                          <a:latin typeface="+mn-lt"/>
                          <a:ea typeface="Calibri"/>
                          <a:cs typeface="Times New Roman"/>
                        </a:rPr>
                        <a:t>z vás </a:t>
                      </a:r>
                      <a:r>
                        <a:rPr lang="cs-CZ" sz="2400" b="1" dirty="0" smtClean="0"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r>
                        <a:rPr lang="cs-CZ" sz="2400" b="0" dirty="0" smtClean="0">
                          <a:latin typeface="+mn-lt"/>
                          <a:ea typeface="Calibri"/>
                          <a:cs typeface="Times New Roman"/>
                        </a:rPr>
                        <a:t>umí šplhat po laně</a:t>
                      </a:r>
                      <a:r>
                        <a:rPr lang="cs-CZ" sz="2400" dirty="0" smtClean="0">
                          <a:latin typeface="+mn-lt"/>
                          <a:ea typeface="Calibri"/>
                          <a:cs typeface="Times New Roman"/>
                        </a:rPr>
                        <a:t>.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Nikdo </a:t>
                      </a:r>
                      <a:r>
                        <a:rPr lang="cs-CZ" sz="2400" dirty="0" smtClean="0">
                          <a:latin typeface="+mn-lt"/>
                          <a:ea typeface="Calibri"/>
                          <a:cs typeface="Times New Roman"/>
                        </a:rPr>
                        <a:t>nepřišel.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+mn-lt"/>
                          <a:ea typeface="Calibri"/>
                          <a:cs typeface="Times New Roman"/>
                        </a:rPr>
                        <a:t>Alespoň jeden</a:t>
                      </a: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dirty="0" smtClean="0">
                          <a:latin typeface="+mn-lt"/>
                          <a:ea typeface="Calibri"/>
                          <a:cs typeface="Times New Roman"/>
                        </a:rPr>
                        <a:t>přišel.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Všichni se </a:t>
                      </a:r>
                      <a:r>
                        <a:rPr lang="cs-CZ" sz="2400" dirty="0" smtClean="0">
                          <a:latin typeface="+mn-lt"/>
                          <a:ea typeface="Calibri"/>
                          <a:cs typeface="Times New Roman"/>
                        </a:rPr>
                        <a:t>těšíme na Vánoce.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+mn-lt"/>
                          <a:ea typeface="Calibri"/>
                          <a:cs typeface="Times New Roman"/>
                        </a:rPr>
                        <a:t>Alespoň jeden </a:t>
                      </a: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se </a:t>
                      </a:r>
                      <a:r>
                        <a:rPr lang="cs-CZ" sz="2400" b="1" dirty="0" smtClean="0"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r>
                        <a:rPr lang="cs-CZ" sz="2400" dirty="0" smtClean="0">
                          <a:latin typeface="+mn-lt"/>
                          <a:ea typeface="Calibri"/>
                          <a:cs typeface="Times New Roman"/>
                        </a:rPr>
                        <a:t>těší</a:t>
                      </a:r>
                      <a:r>
                        <a:rPr lang="cs-CZ" sz="2400" baseline="0" dirty="0" smtClean="0">
                          <a:latin typeface="+mn-lt"/>
                          <a:ea typeface="Calibri"/>
                          <a:cs typeface="Times New Roman"/>
                        </a:rPr>
                        <a:t> na Vánoce</a:t>
                      </a:r>
                      <a:r>
                        <a:rPr lang="cs-CZ" sz="2400" dirty="0" smtClean="0">
                          <a:latin typeface="+mn-lt"/>
                          <a:ea typeface="Calibri"/>
                          <a:cs typeface="Times New Roman"/>
                        </a:rPr>
                        <a:t>.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Někdo </a:t>
                      </a:r>
                      <a:r>
                        <a:rPr lang="cs-CZ" sz="2400" dirty="0" smtClean="0">
                          <a:latin typeface="+mn-lt"/>
                          <a:ea typeface="Calibri"/>
                          <a:cs typeface="Times New Roman"/>
                        </a:rPr>
                        <a:t>umí hrát na kytaru.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+mn-lt"/>
                          <a:ea typeface="Calibri"/>
                          <a:cs typeface="Times New Roman"/>
                        </a:rPr>
                        <a:t>Všichni </a:t>
                      </a:r>
                      <a:r>
                        <a:rPr lang="cs-CZ" sz="2400" dirty="0" smtClean="0">
                          <a:latin typeface="+mn-lt"/>
                          <a:ea typeface="Calibri"/>
                          <a:cs typeface="Times New Roman"/>
                        </a:rPr>
                        <a:t>umí hrát na kytaru.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Některé věci </a:t>
                      </a:r>
                      <a:r>
                        <a:rPr lang="cs-CZ" sz="2400" dirty="0" smtClean="0">
                          <a:latin typeface="+mn-lt"/>
                          <a:ea typeface="Calibri"/>
                          <a:cs typeface="Times New Roman"/>
                        </a:rPr>
                        <a:t>jsou tajemné.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+mn-lt"/>
                          <a:ea typeface="Calibri"/>
                          <a:cs typeface="Times New Roman"/>
                        </a:rPr>
                        <a:t>Vše</a:t>
                      </a: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dirty="0" smtClean="0">
                          <a:latin typeface="+mn-lt"/>
                          <a:ea typeface="Calibri"/>
                          <a:cs typeface="Times New Roman"/>
                        </a:rPr>
                        <a:t>je tajemné.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+mn-lt"/>
                          <a:ea typeface="Calibri"/>
                          <a:cs typeface="Times New Roman"/>
                        </a:rPr>
                        <a:t>Alespoň jeden </a:t>
                      </a: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z nás </a:t>
                      </a:r>
                      <a:r>
                        <a:rPr lang="cs-CZ" sz="2400" dirty="0" smtClean="0">
                          <a:latin typeface="+mn-lt"/>
                          <a:ea typeface="Calibri"/>
                          <a:cs typeface="Times New Roman"/>
                        </a:rPr>
                        <a:t>dvou</a:t>
                      </a:r>
                      <a:r>
                        <a:rPr lang="cs-CZ" sz="2400" baseline="0" dirty="0" smtClean="0">
                          <a:latin typeface="+mn-lt"/>
                          <a:ea typeface="Calibri"/>
                          <a:cs typeface="Times New Roman"/>
                        </a:rPr>
                        <a:t> píše básně</a:t>
                      </a:r>
                      <a:r>
                        <a:rPr lang="cs-CZ" sz="2400" dirty="0" smtClean="0">
                          <a:latin typeface="+mn-lt"/>
                          <a:ea typeface="Calibri"/>
                          <a:cs typeface="Times New Roman"/>
                        </a:rPr>
                        <a:t>.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dirty="0">
                          <a:latin typeface="+mn-lt"/>
                          <a:ea typeface="Calibri"/>
                          <a:cs typeface="Times New Roman"/>
                        </a:rPr>
                        <a:t>Ani</a:t>
                      </a: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 já, </a:t>
                      </a:r>
                      <a:r>
                        <a:rPr lang="cs-CZ" sz="2400" b="1" dirty="0">
                          <a:latin typeface="+mn-lt"/>
                          <a:ea typeface="Calibri"/>
                          <a:cs typeface="Times New Roman"/>
                        </a:rPr>
                        <a:t>ani</a:t>
                      </a:r>
                      <a:r>
                        <a:rPr lang="cs-CZ" sz="2400" dirty="0">
                          <a:latin typeface="+mn-lt"/>
                          <a:ea typeface="Calibri"/>
                          <a:cs typeface="Times New Roman"/>
                        </a:rPr>
                        <a:t> ty </a:t>
                      </a:r>
                      <a:r>
                        <a:rPr lang="cs-CZ" sz="2400" b="1" dirty="0" smtClean="0"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r>
                        <a:rPr lang="cs-CZ" sz="2400" dirty="0" smtClean="0">
                          <a:latin typeface="+mn-lt"/>
                          <a:ea typeface="Calibri"/>
                          <a:cs typeface="Times New Roman"/>
                        </a:rPr>
                        <a:t>píšeme básně.</a:t>
                      </a:r>
                      <a:endParaRPr lang="cs-CZ" sz="2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644008" y="2564904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572000" y="2420888"/>
            <a:ext cx="4320480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572000" y="3284984"/>
            <a:ext cx="432048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572000" y="3789040"/>
            <a:ext cx="432048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572000" y="4581128"/>
            <a:ext cx="43204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572000" y="5013176"/>
            <a:ext cx="43204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572000" y="5445224"/>
            <a:ext cx="432048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2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POLÁK, Josef. </a:t>
            </a:r>
            <a:r>
              <a:rPr lang="cs-CZ" i="1" dirty="0" smtClean="0"/>
              <a:t>Přehled středoškolské matematiky</a:t>
            </a:r>
            <a:r>
              <a:rPr lang="cs-CZ" dirty="0" smtClean="0"/>
              <a:t>. 6.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608 s. ISBN 80-85849-78-</a:t>
            </a:r>
            <a:r>
              <a:rPr lang="cs-CZ" dirty="0" err="1" smtClean="0"/>
              <a:t>x</a:t>
            </a:r>
            <a:r>
              <a:rPr lang="cs-CZ" dirty="0" smtClean="0"/>
              <a:t>. </a:t>
            </a:r>
          </a:p>
          <a:p>
            <a:endParaRPr lang="cs-CZ" dirty="0" smtClean="0"/>
          </a:p>
          <a:p>
            <a:r>
              <a:rPr lang="cs-CZ" dirty="0" smtClean="0"/>
              <a:t>BUŠEK, Ivan, Leo BOČEK a Emil CALDA. </a:t>
            </a:r>
            <a:r>
              <a:rPr lang="cs-CZ" i="1" dirty="0" smtClean="0"/>
              <a:t>Matematika pro gymnázia: základní poznatky z matematiky</a:t>
            </a:r>
            <a:r>
              <a:rPr lang="cs-CZ" dirty="0" smtClean="0"/>
              <a:t>. </a:t>
            </a:r>
            <a:r>
              <a:rPr lang="cs-CZ" dirty="0" err="1" smtClean="0"/>
              <a:t>Dot</a:t>
            </a:r>
            <a:r>
              <a:rPr lang="cs-CZ" dirty="0" smtClean="0"/>
              <a:t>. 2. </a:t>
            </a:r>
            <a:r>
              <a:rPr lang="cs-CZ" dirty="0" err="1" smtClean="0"/>
              <a:t>vyd</a:t>
            </a:r>
            <a:r>
              <a:rPr lang="cs-CZ" dirty="0" smtClean="0"/>
              <a:t>. Praha: Prometheus, 1995, 165 s. ISBN 80-85849-34-8. </a:t>
            </a:r>
          </a:p>
        </p:txBody>
      </p:sp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pic>
        <p:nvPicPr>
          <p:cNvPr id="2867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127</TotalTime>
  <Words>362</Words>
  <Application>Microsoft Office PowerPoint</Application>
  <PresentationFormat>Předvádění na obrazovce (4:3)</PresentationFormat>
  <Paragraphs>70</Paragraphs>
  <Slides>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Shluk</vt:lpstr>
      <vt:lpstr>Rovnice</vt:lpstr>
      <vt:lpstr>Snímek 1</vt:lpstr>
      <vt:lpstr>Základní poznatky z matematiky</vt:lpstr>
      <vt:lpstr>Kvantifikované výroky</vt:lpstr>
      <vt:lpstr>Snímek 4</vt:lpstr>
      <vt:lpstr>Snímek 5</vt:lpstr>
      <vt:lpstr>Snímek 6</vt:lpstr>
      <vt:lpstr>Negace obecného a existenčního kvantifikátoru:</vt:lpstr>
      <vt:lpstr>Snímek 8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Michala Pfefrčková</cp:lastModifiedBy>
  <cp:revision>17</cp:revision>
  <dcterms:modified xsi:type="dcterms:W3CDTF">2012-11-24T11:33:59Z</dcterms:modified>
</cp:coreProperties>
</file>