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8" r:id="rId2"/>
    <p:sldId id="256" r:id="rId3"/>
    <p:sldId id="269" r:id="rId4"/>
    <p:sldId id="257" r:id="rId5"/>
    <p:sldId id="258" r:id="rId6"/>
    <p:sldId id="259" r:id="rId7"/>
    <p:sldId id="260" r:id="rId8"/>
    <p:sldId id="261" r:id="rId9"/>
    <p:sldId id="262" r:id="rId10"/>
    <p:sldId id="263" r:id="rId11"/>
    <p:sldId id="266" r:id="rId12"/>
    <p:sldId id="264" r:id="rId13"/>
    <p:sldId id="265" r:id="rId14"/>
    <p:sldId id="267" r:id="rId15"/>
    <p:sldId id="270"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55BFA2-92FA-4C25-BD83-4D8C506F7D9D}" type="datetimeFigureOut">
              <a:rPr lang="cs-CZ" smtClean="0"/>
              <a:t>24.11.2012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410B03-FF4C-4C06-9353-5C8C34666540}" type="slidenum">
              <a:rPr lang="cs-CZ" smtClean="0"/>
              <a:t>‹#›</a:t>
            </a:fld>
            <a:endParaRPr lang="cs-CZ"/>
          </a:p>
        </p:txBody>
      </p:sp>
    </p:spTree>
    <p:extLst>
      <p:ext uri="{BB962C8B-B14F-4D97-AF65-F5344CB8AC3E}">
        <p14:creationId xmlns:p14="http://schemas.microsoft.com/office/powerpoint/2010/main" val="6646997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69400BE-670E-403A-922A-1204C189D6CF}" type="datetimeFigureOut">
              <a:rPr lang="cs-CZ" smtClean="0"/>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4074774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69400BE-670E-403A-922A-1204C189D6CF}" type="datetimeFigureOut">
              <a:rPr lang="cs-CZ" smtClean="0"/>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4274058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69400BE-670E-403A-922A-1204C189D6CF}" type="datetimeFigureOut">
              <a:rPr lang="cs-CZ" smtClean="0"/>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203401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69400BE-670E-403A-922A-1204C189D6CF}" type="datetimeFigureOut">
              <a:rPr lang="cs-CZ" smtClean="0"/>
              <a:t>24.11.2012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1806122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69400BE-670E-403A-922A-1204C189D6CF}" type="datetimeFigureOut">
              <a:rPr lang="cs-CZ" smtClean="0"/>
              <a:t>24.11.2012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3655817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69400BE-670E-403A-922A-1204C189D6CF}" type="datetimeFigureOut">
              <a:rPr lang="cs-CZ" smtClean="0"/>
              <a:t>24.11.2012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3036083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69400BE-670E-403A-922A-1204C189D6CF}" type="datetimeFigureOut">
              <a:rPr lang="cs-CZ" smtClean="0"/>
              <a:t>24.11.2012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4174924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69400BE-670E-403A-922A-1204C189D6CF}" type="datetimeFigureOut">
              <a:rPr lang="cs-CZ" smtClean="0"/>
              <a:t>24.11.2012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2497746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69400BE-670E-403A-922A-1204C189D6CF}" type="datetimeFigureOut">
              <a:rPr lang="cs-CZ" smtClean="0"/>
              <a:t>24.11.2012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3321186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69400BE-670E-403A-922A-1204C189D6CF}" type="datetimeFigureOut">
              <a:rPr lang="cs-CZ" smtClean="0"/>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2101929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69400BE-670E-403A-922A-1204C189D6CF}" type="datetimeFigureOut">
              <a:rPr lang="cs-CZ" smtClean="0"/>
              <a:t>24.11.2012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E91EA57-B3DE-4639-8D62-09BD661191C4}" type="slidenum">
              <a:rPr lang="cs-CZ" smtClean="0"/>
              <a:t>‹#›</a:t>
            </a:fld>
            <a:endParaRPr lang="cs-CZ"/>
          </a:p>
        </p:txBody>
      </p:sp>
    </p:spTree>
    <p:extLst>
      <p:ext uri="{BB962C8B-B14F-4D97-AF65-F5344CB8AC3E}">
        <p14:creationId xmlns:p14="http://schemas.microsoft.com/office/powerpoint/2010/main" val="3682307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9400BE-670E-403A-922A-1204C189D6CF}" type="datetimeFigureOut">
              <a:rPr lang="cs-CZ" smtClean="0"/>
              <a:t>24.11.2012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91EA57-B3DE-4639-8D62-09BD661191C4}" type="slidenum">
              <a:rPr lang="cs-CZ" smtClean="0"/>
              <a:t>‹#›</a:t>
            </a:fld>
            <a:endParaRPr lang="cs-CZ"/>
          </a:p>
        </p:txBody>
      </p:sp>
    </p:spTree>
    <p:extLst>
      <p:ext uri="{BB962C8B-B14F-4D97-AF65-F5344CB8AC3E}">
        <p14:creationId xmlns:p14="http://schemas.microsoft.com/office/powerpoint/2010/main" val="4269092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www.google.cz/"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Nadpis 1"/>
          <p:cNvSpPr>
            <a:spLocks noGrp="1"/>
          </p:cNvSpPr>
          <p:nvPr>
            <p:ph type="ctrTitle"/>
          </p:nvPr>
        </p:nvSpPr>
        <p:spPr>
          <a:xfrm>
            <a:off x="1155700" y="7938"/>
            <a:ext cx="6832600" cy="2340942"/>
          </a:xfrm>
        </p:spPr>
        <p:txBody>
          <a:bodyPr>
            <a:normAutofit fontScale="90000"/>
          </a:bodyPr>
          <a:lstStyle/>
          <a:p>
            <a:pPr>
              <a:defRPr/>
            </a:pPr>
            <a:r>
              <a:rPr lang="cs-CZ" sz="2800" b="1" dirty="0">
                <a:solidFill>
                  <a:srgbClr val="C00000"/>
                </a:solidFill>
                <a:latin typeface="Times New Roman" pitchFamily="18" charset="0"/>
                <a:cs typeface="Times New Roman" pitchFamily="18" charset="0"/>
              </a:rPr>
              <a:t>Název školy: </a:t>
            </a:r>
            <a:r>
              <a:rPr lang="cs-CZ" sz="2800" i="1" dirty="0">
                <a:solidFill>
                  <a:srgbClr val="C00000"/>
                </a:solidFill>
                <a:latin typeface="Times New Roman" pitchFamily="18" charset="0"/>
                <a:cs typeface="Times New Roman" pitchFamily="18" charset="0"/>
              </a:rPr>
              <a:t>ZŠ Klášterec nad Ohří, Krátká 676</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Autor: </a:t>
            </a:r>
            <a:r>
              <a:rPr lang="cs-CZ" sz="2800" i="1" dirty="0" smtClean="0">
                <a:solidFill>
                  <a:srgbClr val="C00000"/>
                </a:solidFill>
                <a:latin typeface="Times New Roman" pitchFamily="18" charset="0"/>
                <a:cs typeface="Times New Roman" pitchFamily="18" charset="0"/>
              </a:rPr>
              <a:t>Bc. Michael RADIMERSKÝ</a:t>
            </a:r>
            <a:r>
              <a:rPr lang="cs-CZ" sz="2800" i="1" dirty="0">
                <a:solidFill>
                  <a:srgbClr val="C00000"/>
                </a:solidFill>
                <a:latin typeface="Times New Roman" pitchFamily="18" charset="0"/>
                <a:cs typeface="Times New Roman" pitchFamily="18" charset="0"/>
              </a:rPr>
              <a:t/>
            </a:r>
            <a:br>
              <a:rPr lang="cs-CZ" sz="2800" i="1"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Název materiálu: </a:t>
            </a:r>
            <a:r>
              <a:rPr lang="cs-CZ" sz="2800" i="1" dirty="0" smtClean="0">
                <a:solidFill>
                  <a:srgbClr val="C00000"/>
                </a:solidFill>
                <a:latin typeface="Times New Roman" pitchFamily="18" charset="0"/>
                <a:cs typeface="Times New Roman" pitchFamily="18" charset="0"/>
              </a:rPr>
              <a:t>VY_32_INOVACE_12_8_ </a:t>
            </a:r>
            <a:r>
              <a:rPr lang="cs-CZ" sz="2800" i="1" dirty="0">
                <a:solidFill>
                  <a:srgbClr val="C00000"/>
                </a:solidFill>
                <a:latin typeface="Times New Roman" pitchFamily="18" charset="0"/>
                <a:cs typeface="Times New Roman" pitchFamily="18" charset="0"/>
              </a:rPr>
              <a:t>PROTEKTORÁT ČECHY A </a:t>
            </a:r>
            <a:r>
              <a:rPr lang="cs-CZ" sz="2800" i="1" dirty="0" smtClean="0">
                <a:solidFill>
                  <a:srgbClr val="C00000"/>
                </a:solidFill>
                <a:latin typeface="Times New Roman" pitchFamily="18" charset="0"/>
                <a:cs typeface="Times New Roman" pitchFamily="18" charset="0"/>
              </a:rPr>
              <a:t>MORAVA – ZÁKLADNÍ CHARAKTERISTIKA</a:t>
            </a:r>
            <a:r>
              <a:rPr lang="cs-CZ" sz="2800" dirty="0">
                <a:solidFill>
                  <a:srgbClr val="C00000"/>
                </a:solidFill>
                <a:latin typeface="Times New Roman" pitchFamily="18" charset="0"/>
                <a:cs typeface="Times New Roman" pitchFamily="18" charset="0"/>
              </a:rPr>
              <a:t/>
            </a:r>
            <a:br>
              <a:rPr lang="cs-CZ" sz="2800" dirty="0">
                <a:solidFill>
                  <a:srgbClr val="C00000"/>
                </a:solidFill>
                <a:latin typeface="Times New Roman" pitchFamily="18" charset="0"/>
                <a:cs typeface="Times New Roman" pitchFamily="18" charset="0"/>
              </a:rPr>
            </a:br>
            <a:r>
              <a:rPr lang="cs-CZ" sz="2800" b="1" dirty="0">
                <a:solidFill>
                  <a:srgbClr val="C00000"/>
                </a:solidFill>
                <a:latin typeface="Times New Roman" pitchFamily="18" charset="0"/>
                <a:cs typeface="Times New Roman" pitchFamily="18" charset="0"/>
              </a:rPr>
              <a:t>Číslo projektu: </a:t>
            </a:r>
            <a:r>
              <a:rPr lang="cs-CZ" sz="2800" dirty="0">
                <a:solidFill>
                  <a:srgbClr val="C00000"/>
                </a:solidFill>
                <a:latin typeface="Times New Roman" pitchFamily="18" charset="0"/>
                <a:cs typeface="Times New Roman" pitchFamily="18" charset="0"/>
              </a:rPr>
              <a:t>CZ.1.07/1.4.00/21.1115</a:t>
            </a:r>
            <a:endParaRPr lang="cs-CZ" dirty="0">
              <a:solidFill>
                <a:srgbClr val="C00000"/>
              </a:solidFill>
            </a:endParaRPr>
          </a:p>
        </p:txBody>
      </p:sp>
      <p:sp>
        <p:nvSpPr>
          <p:cNvPr id="3" name="Podnadpis 2"/>
          <p:cNvSpPr>
            <a:spLocks noGrp="1"/>
          </p:cNvSpPr>
          <p:nvPr>
            <p:ph type="subTitle" idx="1"/>
          </p:nvPr>
        </p:nvSpPr>
        <p:spPr/>
        <p:txBody>
          <a:bodyPr/>
          <a:lstStyle/>
          <a:p>
            <a:pPr algn="ctr" eaLnBrk="1" hangingPunct="1">
              <a:defRPr/>
            </a:pPr>
            <a:r>
              <a:rPr lang="cs-CZ" b="1" dirty="0">
                <a:solidFill>
                  <a:srgbClr val="FFFF00"/>
                </a:solidFill>
                <a:effectLst>
                  <a:outerShdw blurRad="38100" dist="38100" dir="2700000" algn="tl">
                    <a:srgbClr val="000000">
                      <a:alpha val="43137"/>
                    </a:srgbClr>
                  </a:outerShdw>
                </a:effectLst>
              </a:rPr>
              <a:t>Anotace: Prezentace pro  </a:t>
            </a:r>
            <a:r>
              <a:rPr lang="cs-CZ" b="1" dirty="0" smtClean="0">
                <a:solidFill>
                  <a:srgbClr val="FFFF00"/>
                </a:solidFill>
                <a:effectLst>
                  <a:outerShdw blurRad="38100" dist="38100" dir="2700000" algn="tl">
                    <a:srgbClr val="000000">
                      <a:alpha val="43137"/>
                    </a:srgbClr>
                  </a:outerShdw>
                </a:effectLst>
              </a:rPr>
              <a:t>9. </a:t>
            </a:r>
            <a:r>
              <a:rPr lang="cs-CZ" b="1" dirty="0">
                <a:solidFill>
                  <a:srgbClr val="FFFF00"/>
                </a:solidFill>
                <a:effectLst>
                  <a:outerShdw blurRad="38100" dist="38100" dir="2700000" algn="tl">
                    <a:srgbClr val="000000">
                      <a:alpha val="43137"/>
                    </a:srgbClr>
                  </a:outerShdw>
                </a:effectLst>
              </a:rPr>
              <a:t>ročník. K výkladu</a:t>
            </a:r>
          </a:p>
        </p:txBody>
      </p:sp>
      <p:pic>
        <p:nvPicPr>
          <p:cNvPr id="3077" name="obrázek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3" y="5394325"/>
            <a:ext cx="4687887" cy="14636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07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158875" cy="1512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Obrázek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91475" y="-14288"/>
            <a:ext cx="1152525" cy="14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78140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ubor:Bohemia Moravia Greater Arms 1939-1945.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8622" y="-3812"/>
            <a:ext cx="5889722" cy="6861812"/>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ctrTitle"/>
          </p:nvPr>
        </p:nvSpPr>
        <p:spPr/>
        <p:txBody>
          <a:bodyPr/>
          <a:lstStyle/>
          <a:p>
            <a:r>
              <a:rPr lang="cs-CZ" b="1" u="sng" dirty="0" smtClean="0">
                <a:solidFill>
                  <a:srgbClr val="FFFF00"/>
                </a:solidFill>
                <a:effectLst>
                  <a:outerShdw blurRad="38100" dist="38100" dir="2700000" algn="tl">
                    <a:srgbClr val="000000">
                      <a:alpha val="43137"/>
                    </a:srgbClr>
                  </a:outerShdw>
                </a:effectLst>
              </a:rPr>
              <a:t>PROTEKTORÁT ČECHY A </a:t>
            </a:r>
            <a:r>
              <a:rPr lang="cs-CZ" b="1" u="sng" dirty="0" smtClean="0">
                <a:solidFill>
                  <a:srgbClr val="FFFF00"/>
                </a:solidFill>
                <a:effectLst>
                  <a:outerShdw blurRad="38100" dist="38100" dir="2700000" algn="tl">
                    <a:srgbClr val="000000">
                      <a:alpha val="43137"/>
                    </a:srgbClr>
                  </a:outerShdw>
                </a:effectLst>
              </a:rPr>
              <a:t>MORAVA - ÚVOD</a:t>
            </a:r>
            <a:endParaRPr lang="cs-CZ" b="1" u="sng" dirty="0">
              <a:solidFill>
                <a:srgbClr val="FFFF00"/>
              </a:solidFill>
              <a:effectLst>
                <a:outerShdw blurRad="38100" dist="38100" dir="2700000" algn="tl">
                  <a:srgbClr val="000000">
                    <a:alpha val="43137"/>
                  </a:srgbClr>
                </a:outerShdw>
              </a:effectLst>
            </a:endParaRPr>
          </a:p>
        </p:txBody>
      </p:sp>
      <p:sp>
        <p:nvSpPr>
          <p:cNvPr id="3" name="Podnadpis 2"/>
          <p:cNvSpPr>
            <a:spLocks noGrp="1"/>
          </p:cNvSpPr>
          <p:nvPr>
            <p:ph type="subTitle" idx="1"/>
          </p:nvPr>
        </p:nvSpPr>
        <p:spPr>
          <a:xfrm>
            <a:off x="1523083" y="5105400"/>
            <a:ext cx="6400800" cy="1752600"/>
          </a:xfrm>
        </p:spPr>
        <p:txBody>
          <a:bodyPr/>
          <a:lstStyle/>
          <a:p>
            <a:r>
              <a:rPr lang="cs-CZ" b="1" u="sng" dirty="0" smtClean="0">
                <a:solidFill>
                  <a:srgbClr val="FFFF00"/>
                </a:solidFill>
                <a:effectLst>
                  <a:outerShdw blurRad="38100" dist="38100" dir="2700000" algn="tl">
                    <a:srgbClr val="000000">
                      <a:alpha val="43137"/>
                    </a:srgbClr>
                  </a:outerShdw>
                </a:effectLst>
              </a:rPr>
              <a:t>VZNIK A DOPADY NA ŽIVOTY LIDÍ</a:t>
            </a:r>
            <a:endParaRPr lang="cs-CZ" b="1" u="sng"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857163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Anotace: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lstStyle/>
          <a:p>
            <a:r>
              <a:rPr lang="cs-CZ" dirty="0" smtClean="0"/>
              <a:t>Prezentace charakterizuje základní znaky nového státního útvaru.</a:t>
            </a:r>
          </a:p>
          <a:p>
            <a:r>
              <a:rPr lang="cs-CZ" dirty="0" smtClean="0"/>
              <a:t>Seznamuje se základními oblastmi organizace a života Protektorátu Čechy a Morava.</a:t>
            </a:r>
            <a:endParaRPr lang="cs-CZ" dirty="0"/>
          </a:p>
        </p:txBody>
      </p:sp>
    </p:spTree>
    <p:extLst>
      <p:ext uri="{BB962C8B-B14F-4D97-AF65-F5344CB8AC3E}">
        <p14:creationId xmlns:p14="http://schemas.microsoft.com/office/powerpoint/2010/main" val="1247755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048672"/>
          </a:xfrm>
        </p:spPr>
        <p:txBody>
          <a:bodyPr/>
          <a:lstStyle/>
          <a:p>
            <a:r>
              <a:rPr lang="cs-CZ" dirty="0" smtClean="0"/>
              <a:t>Protektorát Čechy a Morava byla část československého území, </a:t>
            </a:r>
            <a:r>
              <a:rPr lang="cs-CZ" b="1" dirty="0" smtClean="0">
                <a:effectLst>
                  <a:outerShdw blurRad="38100" dist="38100" dir="2700000" algn="tl">
                    <a:srgbClr val="000000">
                      <a:alpha val="43137"/>
                    </a:srgbClr>
                  </a:outerShdw>
                </a:effectLst>
              </a:rPr>
              <a:t>od 15. března 1939 do 8.–9. května 1945 ilegálně okupovaná nacistickým Německem.</a:t>
            </a:r>
          </a:p>
          <a:p>
            <a:r>
              <a:rPr lang="cs-CZ" dirty="0" smtClean="0"/>
              <a:t>Z německého pohledu šlo o autonomní součást Velkoněmecké říše, obsazenou na základě společného prohlášení československé a německé vlády a v důsledku toho, že Československo byl uměle vytvořený stát, vnitřně neschopný existovat a představující ohnisko nestability, ohrožující evropský mír.</a:t>
            </a:r>
            <a:endParaRPr lang="cs-CZ" dirty="0"/>
          </a:p>
        </p:txBody>
      </p:sp>
    </p:spTree>
    <p:extLst>
      <p:ext uri="{BB962C8B-B14F-4D97-AF65-F5344CB8AC3E}">
        <p14:creationId xmlns:p14="http://schemas.microsoft.com/office/powerpoint/2010/main" val="4376137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92500" lnSpcReduction="20000"/>
          </a:bodyPr>
          <a:lstStyle/>
          <a:p>
            <a:r>
              <a:rPr lang="cs-CZ" b="1" dirty="0" smtClean="0">
                <a:effectLst>
                  <a:outerShdw blurRad="38100" dist="38100" dir="2700000" algn="tl">
                    <a:srgbClr val="000000">
                      <a:alpha val="43137"/>
                    </a:srgbClr>
                  </a:outerShdw>
                </a:effectLst>
              </a:rPr>
              <a:t>Protektorát byl vytvořen 16. března na území českých zemí</a:t>
            </a:r>
            <a:r>
              <a:rPr lang="cs-CZ" dirty="0" smtClean="0"/>
              <a:t>, zbylém po vynuceném odstoupení Sudet Německu 29. září 1938 a části Těšínska Polsku 30. září 1938 v důsledku Mnichovské dohody. Německé okupační úřady vytvořením názvu „Protektorát Čechy a Morava“ nerespektovaly skutečnost, že kromě zbytku Čech a Moravy byla součástí protektorátu i malá část Slezska (území po pravém břehu Ostravice na Frýdecku a Ostravsku), kde se nacházela i nejvyšší hora protektorátu (Lysá hora v Beskydech). V tomto zbytku pomnichovského Česko-Slovenska žilo okolo 6,5 milionu obyvatel. 16. září 1940 bylo území protektorátu připojeno k říšskému celnímu území.</a:t>
            </a:r>
            <a:endParaRPr lang="cs-CZ" dirty="0"/>
          </a:p>
        </p:txBody>
      </p:sp>
    </p:spTree>
    <p:extLst>
      <p:ext uri="{BB962C8B-B14F-4D97-AF65-F5344CB8AC3E}">
        <p14:creationId xmlns:p14="http://schemas.microsoft.com/office/powerpoint/2010/main" val="35213289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66" y="692697"/>
            <a:ext cx="9174266" cy="5454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866091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804" y="0"/>
            <a:ext cx="9184804"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45154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u="sng" dirty="0" smtClean="0">
                <a:solidFill>
                  <a:srgbClr val="00B050"/>
                </a:solidFill>
                <a:effectLst>
                  <a:outerShdw blurRad="38100" dist="38100" dir="2700000" algn="tl">
                    <a:srgbClr val="000000">
                      <a:alpha val="43137"/>
                    </a:srgbClr>
                  </a:outerShdw>
                </a:effectLst>
              </a:rPr>
              <a:t>Hospodářské důsledky německé okupace</a:t>
            </a:r>
            <a:endParaRPr lang="cs-CZ" b="1" u="sng" dirty="0">
              <a:solidFill>
                <a:srgbClr val="00B050"/>
              </a:solidFill>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85000" lnSpcReduction="20000"/>
          </a:bodyPr>
          <a:lstStyle/>
          <a:p>
            <a:r>
              <a:rPr lang="cs-CZ" b="1" u="sng" dirty="0" smtClean="0">
                <a:solidFill>
                  <a:srgbClr val="00B050"/>
                </a:solidFill>
                <a:effectLst>
                  <a:outerShdw blurRad="38100" dist="38100" dir="2700000" algn="tl">
                    <a:srgbClr val="000000">
                      <a:alpha val="43137"/>
                    </a:srgbClr>
                  </a:outerShdw>
                </a:effectLst>
              </a:rPr>
              <a:t>Podniky</a:t>
            </a:r>
            <a:r>
              <a:rPr lang="cs-CZ" dirty="0" smtClean="0"/>
              <a:t> – již v březnu 1939 byla zavedena „nucená správa“ hospodářských podniků, nařízeními se nuceně slučovaly některé podniky. Byly ustanoveny ústřední svazy průmyslu, obchodu, řemesel a dopravy, které de facto určovaly objem produkce, sortimentu, rozdělování surovin a prostředků. V průběhu roku 1939 již nacisté díky „nestandardním opatřením“ plně kontrolovali výrobu nejdůležitějších zbrojních podniků (Škodovka, brněnská Zbrojovka, </a:t>
            </a:r>
            <a:r>
              <a:rPr lang="cs-CZ" dirty="0" err="1" smtClean="0"/>
              <a:t>Poldovka</a:t>
            </a:r>
            <a:r>
              <a:rPr lang="cs-CZ" dirty="0" smtClean="0"/>
              <a:t>, Vítkovické železárny apod.) Říšskoněmecká kapitálová účast v Protektorátě se během okupace zvětšila více než desetkrát a německý kapitál postupně ovládal české podniky.</a:t>
            </a:r>
            <a:endParaRPr lang="cs-CZ" dirty="0"/>
          </a:p>
        </p:txBody>
      </p:sp>
    </p:spTree>
    <p:extLst>
      <p:ext uri="{BB962C8B-B14F-4D97-AF65-F5344CB8AC3E}">
        <p14:creationId xmlns:p14="http://schemas.microsoft.com/office/powerpoint/2010/main" val="25728600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Autofit/>
          </a:bodyPr>
          <a:lstStyle/>
          <a:p>
            <a:r>
              <a:rPr lang="cs-CZ" sz="2400" b="1" u="sng" dirty="0" smtClean="0">
                <a:solidFill>
                  <a:srgbClr val="00B050"/>
                </a:solidFill>
                <a:effectLst>
                  <a:outerShdw blurRad="38100" dist="38100" dir="2700000" algn="tl">
                    <a:srgbClr val="000000">
                      <a:alpha val="43137"/>
                    </a:srgbClr>
                  </a:outerShdw>
                </a:effectLst>
              </a:rPr>
              <a:t>Zemědělství</a:t>
            </a:r>
            <a:r>
              <a:rPr lang="cs-CZ" sz="2400" dirty="0" smtClean="0"/>
              <a:t> – byly zřízeny jednotné stavovské korporace, byly stanoveny výměry ploch povinných osevů, povinné dodávky živočišné a rostlinné produkce za pevné výkupní ceny. Jednotliví výrobci si směli ponechávat pouze povolené množství těchto výrobků, na což dohlížely zvláštní kontrolní orgány. Ponechání si nějaké produkce načerno (porážky prasat, prodej obilí apod.) znamenalo přísné tresty. Z hlediska dlouhodobých cílů se Němci postupně hodlali zmocnit české půdy a kolonizovat okupovaný prostor, aby se stal trvalou součástí německého území. Germanizace „prostoru a lidí“, se začala rozbíhat již roku 1941. Její počáteční strategií bylo rozšíření německých „jazykových ostrovů“ kolem Jihlavy, Brna, Olomouce, Ostravy a dalších měst. Násilně byli vystěhováváni obyvatelé např. na </a:t>
            </a:r>
            <a:r>
              <a:rPr lang="cs-CZ" sz="2400" dirty="0" err="1" smtClean="0"/>
              <a:t>Neveklovsku</a:t>
            </a:r>
            <a:r>
              <a:rPr lang="cs-CZ" sz="2400" dirty="0" smtClean="0"/>
              <a:t>, </a:t>
            </a:r>
            <a:r>
              <a:rPr lang="cs-CZ" sz="2400" dirty="0" err="1" smtClean="0"/>
              <a:t>Milovicku</a:t>
            </a:r>
            <a:r>
              <a:rPr lang="cs-CZ" sz="2400" dirty="0" smtClean="0"/>
              <a:t> nebo na Drahanské vrchovině. Celkem si tak okupanti přisvojili do roku 1945 přes půl milionu hektarů zemědělské půdy.</a:t>
            </a:r>
            <a:endParaRPr lang="cs-CZ" sz="2400" dirty="0"/>
          </a:p>
        </p:txBody>
      </p:sp>
    </p:spTree>
    <p:extLst>
      <p:ext uri="{BB962C8B-B14F-4D97-AF65-F5344CB8AC3E}">
        <p14:creationId xmlns:p14="http://schemas.microsoft.com/office/powerpoint/2010/main" val="9410685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lstStyle/>
          <a:p>
            <a:r>
              <a:rPr lang="cs-CZ" b="1" u="sng" dirty="0" smtClean="0">
                <a:solidFill>
                  <a:srgbClr val="00B050"/>
                </a:solidFill>
                <a:effectLst>
                  <a:outerShdw blurRad="38100" dist="38100" dir="2700000" algn="tl">
                    <a:srgbClr val="000000">
                      <a:alpha val="43137"/>
                    </a:srgbClr>
                  </a:outerShdw>
                </a:effectLst>
              </a:rPr>
              <a:t>Obchod a bankovnictví</a:t>
            </a:r>
            <a:r>
              <a:rPr lang="cs-CZ" dirty="0" smtClean="0"/>
              <a:t> – po okupaci byl oficiálně vyhlášen kurs marky a koruny 1:10, ačkoliv skutečný poměr byl 1:6-7. Ihned po okupaci příslušníci německé armády skupovali ve velkém české zboží. Obchod se zahraničím byl usměrňován dle potřeb Německa. Pod přímý vliv se dostaly i banky a pojišťovny, přičemž během okupace docházelo k jejich soustavnému drancování.</a:t>
            </a:r>
            <a:endParaRPr lang="cs-CZ" dirty="0"/>
          </a:p>
        </p:txBody>
      </p:sp>
    </p:spTree>
    <p:extLst>
      <p:ext uri="{BB962C8B-B14F-4D97-AF65-F5344CB8AC3E}">
        <p14:creationId xmlns:p14="http://schemas.microsoft.com/office/powerpoint/2010/main" val="1480774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28" y="1529408"/>
            <a:ext cx="9187228"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2699792" y="781263"/>
            <a:ext cx="3477812" cy="369332"/>
          </a:xfrm>
          <a:prstGeom prst="rect">
            <a:avLst/>
          </a:prstGeom>
          <a:noFill/>
        </p:spPr>
        <p:txBody>
          <a:bodyPr wrap="none" rtlCol="0">
            <a:spAutoFit/>
          </a:bodyPr>
          <a:lstStyle/>
          <a:p>
            <a:r>
              <a:rPr lang="cs-CZ" dirty="0" smtClean="0"/>
              <a:t>Protektorátní koruna - lícová strana</a:t>
            </a:r>
            <a:endParaRPr lang="cs-CZ" dirty="0"/>
          </a:p>
        </p:txBody>
      </p:sp>
    </p:spTree>
    <p:extLst>
      <p:ext uri="{BB962C8B-B14F-4D97-AF65-F5344CB8AC3E}">
        <p14:creationId xmlns:p14="http://schemas.microsoft.com/office/powerpoint/2010/main" val="19397177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6192688"/>
          </a:xfrm>
        </p:spPr>
        <p:txBody>
          <a:bodyPr>
            <a:normAutofit fontScale="85000" lnSpcReduction="20000"/>
          </a:bodyPr>
          <a:lstStyle/>
          <a:p>
            <a:r>
              <a:rPr lang="cs-CZ" b="1" u="sng" dirty="0" smtClean="0">
                <a:solidFill>
                  <a:srgbClr val="00B050"/>
                </a:solidFill>
                <a:effectLst>
                  <a:outerShdw blurRad="38100" dist="38100" dir="2700000" algn="tl">
                    <a:srgbClr val="000000">
                      <a:alpha val="43137"/>
                    </a:srgbClr>
                  </a:outerShdw>
                </a:effectLst>
              </a:rPr>
              <a:t>Finance</a:t>
            </a:r>
            <a:r>
              <a:rPr lang="cs-CZ" dirty="0" smtClean="0"/>
              <a:t> – finanční toky se dostaly plně pod kontrolu Německa. Protektorát byl nucen platit tzv. „válečnou daň“, která v roce 1940 činila 3 miliardy korun, roku 1944 již 12 miliard korun. Německo finančními machinacemi připravilo český stát během okupace o 43 tun ryzího měnového zlata.</a:t>
            </a:r>
          </a:p>
          <a:p>
            <a:r>
              <a:rPr lang="cs-CZ" b="1" u="sng" dirty="0" smtClean="0">
                <a:solidFill>
                  <a:srgbClr val="00B050"/>
                </a:solidFill>
                <a:effectLst>
                  <a:outerShdw blurRad="38100" dist="38100" dir="2700000" algn="tl">
                    <a:srgbClr val="000000">
                      <a:alpha val="43137"/>
                    </a:srgbClr>
                  </a:outerShdw>
                </a:effectLst>
              </a:rPr>
              <a:t>Život na lístky</a:t>
            </a:r>
            <a:r>
              <a:rPr lang="cs-CZ" dirty="0" smtClean="0"/>
              <a:t> – v září 1939 byly zavedeny potravinové lístky pro tři kategorie českého obyvatelstva – </a:t>
            </a:r>
            <a:r>
              <a:rPr lang="cs-CZ" b="1" u="sng" dirty="0" smtClean="0">
                <a:effectLst>
                  <a:outerShdw blurRad="38100" dist="38100" dir="2700000" algn="tl">
                    <a:srgbClr val="000000">
                      <a:alpha val="43137"/>
                    </a:srgbClr>
                  </a:outerShdw>
                </a:effectLst>
              </a:rPr>
              <a:t>obyčejné spotřebitele</a:t>
            </a:r>
            <a:r>
              <a:rPr lang="cs-CZ" dirty="0" smtClean="0"/>
              <a:t>, </a:t>
            </a:r>
            <a:r>
              <a:rPr lang="cs-CZ" b="1" u="sng" dirty="0" smtClean="0">
                <a:effectLst>
                  <a:outerShdw blurRad="38100" dist="38100" dir="2700000" algn="tl">
                    <a:srgbClr val="000000">
                      <a:alpha val="43137"/>
                    </a:srgbClr>
                  </a:outerShdw>
                </a:effectLst>
              </a:rPr>
              <a:t>těžce pracující</a:t>
            </a:r>
            <a:r>
              <a:rPr lang="cs-CZ" dirty="0" smtClean="0"/>
              <a:t> a </a:t>
            </a:r>
            <a:r>
              <a:rPr lang="cs-CZ" b="1" u="sng" dirty="0" smtClean="0">
                <a:effectLst>
                  <a:outerShdw blurRad="38100" dist="38100" dir="2700000" algn="tl">
                    <a:srgbClr val="000000">
                      <a:alpha val="43137"/>
                    </a:srgbClr>
                  </a:outerShdw>
                </a:effectLst>
              </a:rPr>
              <a:t>velmi těžce pracující</a:t>
            </a:r>
            <a:r>
              <a:rPr lang="cs-CZ" dirty="0" smtClean="0"/>
              <a:t>. V kategorii běžného spotřebitele bylo možno odebrat za týden následující množství potravin: 2900 g chleba, příp. 1200 g chleba a 900 g mouky, 500 g masa nebo masných výrobků, 210 g jedlých tuků, 2 litry mléka. Zemědělcům byly příděly úměrně kráceny. V prosinci 1939 byly zavedeny šatenky na textil a poukazy na obuv. Postupem času byly příděly potravin snižovány, a ceny na černém trhu se vyšplhaly závratným tempem nahoru (během 6 let i o 2000 %).</a:t>
            </a:r>
            <a:endParaRPr lang="cs-CZ" dirty="0"/>
          </a:p>
        </p:txBody>
      </p:sp>
    </p:spTree>
    <p:extLst>
      <p:ext uri="{BB962C8B-B14F-4D97-AF65-F5344CB8AC3E}">
        <p14:creationId xmlns:p14="http://schemas.microsoft.com/office/powerpoint/2010/main" val="20631191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148715"/>
            <a:ext cx="9144001" cy="4584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3563888" y="404664"/>
            <a:ext cx="1827936" cy="369332"/>
          </a:xfrm>
          <a:prstGeom prst="rect">
            <a:avLst/>
          </a:prstGeom>
          <a:noFill/>
        </p:spPr>
        <p:txBody>
          <a:bodyPr wrap="none" rtlCol="0">
            <a:spAutoFit/>
          </a:bodyPr>
          <a:lstStyle/>
          <a:p>
            <a:r>
              <a:rPr lang="cs-CZ" dirty="0" smtClean="0"/>
              <a:t>Potravinové lístky</a:t>
            </a:r>
            <a:endParaRPr lang="cs-CZ" dirty="0"/>
          </a:p>
        </p:txBody>
      </p:sp>
    </p:spTree>
    <p:extLst>
      <p:ext uri="{BB962C8B-B14F-4D97-AF65-F5344CB8AC3E}">
        <p14:creationId xmlns:p14="http://schemas.microsoft.com/office/powerpoint/2010/main" val="371897942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Použité zdroje:</a:t>
            </a:r>
          </a:p>
        </p:txBody>
      </p:sp>
      <p:sp>
        <p:nvSpPr>
          <p:cNvPr id="10243" name="Zástupný symbol pro obsah 2"/>
          <p:cNvSpPr>
            <a:spLocks noGrp="1"/>
          </p:cNvSpPr>
          <p:nvPr>
            <p:ph idx="1"/>
          </p:nvPr>
        </p:nvSpPr>
        <p:spPr/>
        <p:txBody>
          <a:bodyPr>
            <a:normAutofit fontScale="92500"/>
          </a:bodyPr>
          <a:lstStyle/>
          <a:p>
            <a:pPr>
              <a:defRPr/>
            </a:pPr>
            <a:r>
              <a:rPr lang="cs-CZ" sz="2400" dirty="0" smtClean="0"/>
              <a:t>Obrázky jsou z </a:t>
            </a:r>
            <a:r>
              <a:rPr lang="cs-CZ" sz="2400" dirty="0" smtClean="0">
                <a:hlinkClick r:id="rId2"/>
              </a:rPr>
              <a:t>www.google.cz</a:t>
            </a:r>
            <a:r>
              <a:rPr lang="cs-CZ" sz="2400" dirty="0" smtClean="0"/>
              <a:t> a nepodléhají žádným autorským právům.</a:t>
            </a:r>
          </a:p>
          <a:p>
            <a:pPr>
              <a:defRPr/>
            </a:pPr>
            <a:r>
              <a:rPr lang="cs-CZ" sz="2400" dirty="0"/>
              <a:t>Není-li uvedeno jinak je materiál dílem autorky podle učebních osnov odpovídajících ŠVP vyučovaných podle učebnic</a:t>
            </a:r>
            <a:r>
              <a:rPr lang="cs-CZ" sz="2400" dirty="0" smtClean="0"/>
              <a:t>:</a:t>
            </a:r>
          </a:p>
          <a:p>
            <a:pPr marL="0" indent="0">
              <a:buFont typeface="Wingdings" pitchFamily="2" charset="2"/>
              <a:buNone/>
              <a:defRPr/>
            </a:pPr>
            <a:r>
              <a:rPr lang="cs-CZ" sz="2400" b="1" dirty="0" smtClean="0"/>
              <a:t>CSC. ČAPKA, František doc. PhDr</a:t>
            </a:r>
            <a:r>
              <a:rPr lang="cs-CZ" sz="2400" dirty="0" smtClean="0"/>
              <a:t>. </a:t>
            </a:r>
            <a:r>
              <a:rPr lang="cs-CZ" sz="2400" b="1" i="1" dirty="0" smtClean="0"/>
              <a:t>Dějepis pro 9. ročník. Novověk, moderní dějiny</a:t>
            </a:r>
            <a:r>
              <a:rPr lang="cs-CZ" sz="2400" i="1" dirty="0" smtClean="0"/>
              <a:t>.</a:t>
            </a:r>
            <a:r>
              <a:rPr lang="cs-CZ" sz="2400" dirty="0" smtClean="0"/>
              <a:t> 1</a:t>
            </a:r>
            <a:r>
              <a:rPr lang="cs-CZ" sz="2400" dirty="0"/>
              <a:t>. vydání. </a:t>
            </a:r>
            <a:r>
              <a:rPr lang="cs-CZ" sz="2400" dirty="0" smtClean="0"/>
              <a:t>Nový Malín: Nová škola, s. </a:t>
            </a:r>
            <a:r>
              <a:rPr lang="cs-CZ" sz="2400" dirty="0"/>
              <a:t>r. o</a:t>
            </a:r>
            <a:r>
              <a:rPr lang="cs-CZ" sz="2400"/>
              <a:t>., </a:t>
            </a:r>
            <a:r>
              <a:rPr lang="cs-CZ" sz="2400" smtClean="0"/>
              <a:t>2010. </a:t>
            </a:r>
            <a:r>
              <a:rPr lang="cs-CZ" sz="2400" dirty="0"/>
              <a:t>učebnice </a:t>
            </a:r>
            <a:r>
              <a:rPr lang="cs-CZ" sz="2400" dirty="0" smtClean="0"/>
              <a:t>vytvořená v souladu s RVP ZV. </a:t>
            </a:r>
            <a:r>
              <a:rPr lang="cs-CZ" sz="2400" dirty="0"/>
              <a:t>ISBN </a:t>
            </a:r>
            <a:r>
              <a:rPr lang="cs-CZ" sz="2400" dirty="0" smtClean="0"/>
              <a:t>978-80-7289-185-6. </a:t>
            </a:r>
          </a:p>
          <a:p>
            <a:pPr marL="0" indent="0">
              <a:buFont typeface="Wingdings" pitchFamily="2" charset="2"/>
              <a:buNone/>
              <a:defRPr/>
            </a:pPr>
            <a:r>
              <a:rPr lang="cs-CZ" sz="2400" dirty="0" smtClean="0"/>
              <a:t>Učebnice je vybavena doložkou: „Schválilo MŠMT čj. 11336/2010-22 dne 24. června 2010 k zařazení do seznamu učebnic pro základní školy jako součást ucelené řady učebnic pro vzdělávací obor Dějepis s dobou platnosti šest let.</a:t>
            </a:r>
            <a:endParaRPr lang="cs-CZ" sz="2400" dirty="0"/>
          </a:p>
          <a:p>
            <a:pPr marL="0" indent="0">
              <a:buFont typeface="Wingdings" pitchFamily="2" charset="2"/>
              <a:buNone/>
              <a:defRPr/>
            </a:pPr>
            <a:endParaRPr lang="cs-CZ" sz="2400" dirty="0"/>
          </a:p>
        </p:txBody>
      </p:sp>
    </p:spTree>
    <p:extLst>
      <p:ext uri="{BB962C8B-B14F-4D97-AF65-F5344CB8AC3E}">
        <p14:creationId xmlns:p14="http://schemas.microsoft.com/office/powerpoint/2010/main" val="189720223"/>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 PRO OBRÁZKY:</a:t>
            </a:r>
            <a:endParaRPr lang="cs-CZ" b="1" u="sng" dirty="0">
              <a:effectLst>
                <a:outerShdw blurRad="38100" dist="38100" dir="2700000" algn="tl">
                  <a:srgbClr val="000000">
                    <a:alpha val="43137"/>
                  </a:srgbClr>
                </a:outerShdw>
              </a:effectLst>
            </a:endParaRPr>
          </a:p>
        </p:txBody>
      </p:sp>
      <p:sp>
        <p:nvSpPr>
          <p:cNvPr id="5" name="Zástupný symbol pro obsah 4"/>
          <p:cNvSpPr>
            <a:spLocks noGrp="1"/>
          </p:cNvSpPr>
          <p:nvPr>
            <p:ph idx="1"/>
          </p:nvPr>
        </p:nvSpPr>
        <p:spPr>
          <a:xfrm>
            <a:off x="457200" y="1600200"/>
            <a:ext cx="8229600" cy="4853136"/>
          </a:xfrm>
        </p:spPr>
        <p:txBody>
          <a:bodyPr>
            <a:normAutofit fontScale="92500" lnSpcReduction="20000"/>
          </a:bodyPr>
          <a:lstStyle/>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vexilologie.kvalitne.cz/SYMBOLY/vznakcm.jpg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upload.wikimedia.org/wikipedia/commons/thumb/8/83/ProtectoradoBohemiaMoravia.PNG/290px-ProtectoradoBohemiaMoravia.PNG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nd04.jxs.cz/493/282/6e5ac72e77_73162262_o2.png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nd04.jxs.cz/550/907/0e1470e5dd_73163036_o2.jpg</a:t>
            </a:r>
          </a:p>
          <a:p>
            <a:r>
              <a:rPr lang="cs-CZ" b="1" dirty="0">
                <a:effectLst>
                  <a:outerShdw blurRad="38100" dist="38100" dir="2700000" algn="tl">
                    <a:srgbClr val="000000">
                      <a:alpha val="43137"/>
                    </a:srgbClr>
                  </a:outerShdw>
                </a:effectLst>
              </a:rPr>
              <a:t>http://</a:t>
            </a:r>
            <a:r>
              <a:rPr lang="cs-CZ" b="1" dirty="0" smtClean="0">
                <a:effectLst>
                  <a:outerShdw blurRad="38100" dist="38100" dir="2700000" algn="tl">
                    <a:srgbClr val="000000">
                      <a:alpha val="43137"/>
                    </a:srgbClr>
                  </a:outerShdw>
                </a:effectLst>
              </a:rPr>
              <a:t>simonak.eu/images/obrazky_ostatni_strany/h_k/3_16_3.jpg</a:t>
            </a:r>
          </a:p>
          <a:p>
            <a:endParaRPr lang="cs-CZ" b="1" dirty="0" smtClean="0">
              <a:effectLst>
                <a:outerShdw blurRad="38100" dist="38100" dir="2700000" algn="tl">
                  <a:srgbClr val="000000">
                    <a:alpha val="43137"/>
                  </a:srgbClr>
                </a:outerShdw>
              </a:effectLst>
            </a:endParaRPr>
          </a:p>
          <a:p>
            <a:endParaRPr lang="cs-CZ"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1136426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853</Words>
  <Application>Microsoft Office PowerPoint</Application>
  <PresentationFormat>Předvádění na obrazovce (4:3)</PresentationFormat>
  <Paragraphs>29</Paragraphs>
  <Slides>15</Slides>
  <Notes>1</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systému Office</vt:lpstr>
      <vt:lpstr>Název školy: ZŠ Klášterec nad Ohří, Krátká 676 Autor: Bc. Michael RADIMERSKÝ Název materiálu: VY_32_INOVACE_12_8_ PROTEKTORÁT ČECHY A MORAVA – ZÁKLADNÍ CHARAKTERISTIKA Číslo projektu: CZ.1.07/1.4.00/21.1115</vt:lpstr>
      <vt:lpstr>PROTEKTORÁT ČECHY A MORAVA - ÚVOD</vt:lpstr>
      <vt:lpstr>Anotace:</vt:lpstr>
      <vt:lpstr>Prezentace aplikace PowerPoint</vt:lpstr>
      <vt:lpstr>Prezentace aplikace PowerPoint</vt:lpstr>
      <vt:lpstr>Prezentace aplikace PowerPoint</vt:lpstr>
      <vt:lpstr>Prezentace aplikace PowerPoint</vt:lpstr>
      <vt:lpstr>Hospodářské důsledky německé okupace</vt:lpstr>
      <vt:lpstr>Prezentace aplikace PowerPoint</vt:lpstr>
      <vt:lpstr>Prezentace aplikace PowerPoint</vt:lpstr>
      <vt:lpstr>Prezentace aplikace PowerPoint</vt:lpstr>
      <vt:lpstr>Prezentace aplikace PowerPoint</vt:lpstr>
      <vt:lpstr>Prezentace aplikace PowerPoint</vt:lpstr>
      <vt:lpstr>Použité zdroje:</vt:lpstr>
      <vt:lpstr>ZDROJE PRO OBRÁZKY:</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PROTEKTORÁT ČECHY A MORAVA</dc:title>
  <dc:creator>Bc. Michael RADIMERSKÝ</dc:creator>
  <cp:lastModifiedBy>Bc. Michael RADIMERSKÝ</cp:lastModifiedBy>
  <cp:revision>15</cp:revision>
  <dcterms:created xsi:type="dcterms:W3CDTF">2012-01-05T17:56:53Z</dcterms:created>
  <dcterms:modified xsi:type="dcterms:W3CDTF">2012-11-24T12:19:16Z</dcterms:modified>
</cp:coreProperties>
</file>