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5" r:id="rId2"/>
    <p:sldId id="266" r:id="rId3"/>
    <p:sldId id="261" r:id="rId4"/>
    <p:sldId id="262" r:id="rId5"/>
    <p:sldId id="263" r:id="rId6"/>
    <p:sldId id="267" r:id="rId7"/>
    <p:sldId id="26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B176AD1-3FD9-46D7-B7E2-042C4FC319AD}">
          <p14:sldIdLst>
            <p14:sldId id="265"/>
            <p14:sldId id="266"/>
            <p14:sldId id="261"/>
            <p14:sldId id="262"/>
            <p14:sldId id="263"/>
            <p14:sldId id="267"/>
            <p14:sldId id="268"/>
          </p14:sldIdLst>
        </p14:section>
        <p14:section name="Oddíl bez názvu" id="{FE8FA1E8-D398-4772-AC82-6CFB3E06A453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9876" autoAdjust="0"/>
  </p:normalViewPr>
  <p:slideViewPr>
    <p:cSldViewPr>
      <p:cViewPr varScale="1">
        <p:scale>
          <a:sx n="77" d="100"/>
          <a:sy n="77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Klikni.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se přivolají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jednotlivá 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se přivolají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jednotlivá 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se přivol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á 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343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audio" Target="../media/audio1.wav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Slovní zásoba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VY_22_INOVACE_20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99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469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5. (vyšší ročníky – opakování)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procvičení obou významů slovesa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(moci, umět)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 poznámky </a:t>
            </a:r>
            <a:endParaRPr lang="cs-CZ" sz="15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77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8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  <a:prstGeom prst="rect">
            <a:avLst/>
          </a:prstGeom>
        </p:spPr>
        <p:style>
          <a:lnRef idx="2">
            <a:schemeClr val="accent3"/>
          </a:lnRef>
          <a:fillRef idx="1002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 znamená v našem jazyce slovo </a:t>
            </a:r>
            <a:r>
              <a:rPr lang="cs-CZ" sz="1500" b="1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 Má dva významy.</a:t>
            </a:r>
            <a:endParaRPr lang="cs-CZ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Zástupný symbol pro obsah 2"/>
          <p:cNvSpPr txBox="1">
            <a:spLocks/>
          </p:cNvSpPr>
          <p:nvPr/>
        </p:nvSpPr>
        <p:spPr>
          <a:xfrm>
            <a:off x="346911" y="1604454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Zástupný symbol pro obsah 2"/>
          <p:cNvSpPr txBox="1">
            <a:spLocks/>
          </p:cNvSpPr>
          <p:nvPr/>
        </p:nvSpPr>
        <p:spPr>
          <a:xfrm>
            <a:off x="475929" y="1739948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Zástupný symbol pro obsah 2"/>
          <p:cNvSpPr txBox="1">
            <a:spLocks/>
          </p:cNvSpPr>
          <p:nvPr/>
        </p:nvSpPr>
        <p:spPr>
          <a:xfrm>
            <a:off x="588641" y="1698250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64959" y="1469385"/>
            <a:ext cx="8214083" cy="420516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numCol="2" rtlCol="0"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cs-CZ" sz="1600" b="1" dirty="0" smtClean="0"/>
          </a:p>
          <a:p>
            <a:pPr marL="0" indent="0">
              <a:buNone/>
            </a:pPr>
            <a:r>
              <a:rPr lang="cs-CZ" sz="1500" b="1" i="1" u="sng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Moci (mohu, může)</a:t>
            </a:r>
          </a:p>
          <a:p>
            <a:pPr marL="0" indent="0">
              <a:buNone/>
            </a:pPr>
            <a:r>
              <a:rPr lang="cs-CZ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Mohu</a:t>
            </a:r>
            <a:r>
              <a:rPr lang="cs-CZ" sz="1500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jít dnes večer ven.</a:t>
            </a: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 </a:t>
            </a:r>
            <a:r>
              <a:rPr lang="en-GB" sz="1500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 out tonight.</a:t>
            </a:r>
          </a:p>
          <a:p>
            <a:pPr marL="0" indent="0">
              <a:buNone/>
            </a:pPr>
            <a:endParaRPr lang="cs-CZ" sz="1500" b="1" dirty="0" smtClean="0">
              <a:ln w="50800"/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cs-CZ" sz="1500" b="1" dirty="0" smtClean="0">
              <a:ln w="50800"/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cs-CZ" sz="1500" b="1" dirty="0" smtClean="0">
              <a:ln w="50800"/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b="1" i="1" u="sng" dirty="0" smtClean="0">
                <a:ln w="50800"/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Umět (umím, umí)</a:t>
            </a:r>
          </a:p>
          <a:p>
            <a:pPr marL="0" indent="0">
              <a:buNone/>
            </a:pPr>
            <a:r>
              <a:rPr lang="cs-CZ" sz="1500" b="1" dirty="0" smtClean="0">
                <a:ln w="50800"/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Umím</a:t>
            </a:r>
            <a:r>
              <a:rPr lang="cs-CZ" sz="1500" dirty="0" smtClean="0">
                <a:ln w="50800"/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hrát na klavír. </a:t>
            </a:r>
            <a:endParaRPr lang="en-GB" sz="1500" dirty="0" smtClean="0">
              <a:ln w="50800"/>
              <a:solidFill>
                <a:schemeClr val="tx1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 </a:t>
            </a:r>
            <a:r>
              <a:rPr lang="en-GB" sz="1500" dirty="0" smtClean="0">
                <a:ln w="50800"/>
                <a:solidFill>
                  <a:schemeClr val="tx1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the piano.</a:t>
            </a:r>
          </a:p>
          <a:p>
            <a:pPr marL="0" indent="0">
              <a:buNone/>
            </a:pPr>
            <a:endParaRPr lang="cs-CZ" sz="1500" dirty="0" smtClean="0">
              <a:ln w="50800"/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C:\Users\oem\AppData\Local\Microsoft\Windows\Temporary Internet Files\Content.IE5\O4TQCB6E\MC9002810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02454"/>
            <a:ext cx="1120319" cy="1047700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28" name="Picture 4" descr="C:\Users\oem\AppData\Local\Microsoft\Windows\Temporary Internet Files\Content.IE5\OAGI6XV4\MC9003116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891" y="1844824"/>
            <a:ext cx="786072" cy="1101678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57" y="343682"/>
            <a:ext cx="8254686" cy="1111048"/>
          </a:xfrm>
        </p:spPr>
        <p:style>
          <a:lnRef idx="2">
            <a:schemeClr val="accent3"/>
          </a:lnRef>
          <a:fillRef idx="1002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Zkuste si sami přeložit následující věty.</a:t>
            </a:r>
            <a:endParaRPr lang="en-GB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464067" y="1652853"/>
            <a:ext cx="8215866" cy="433071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numCol="2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Umím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cizí jazyky.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 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speak foreign language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just">
              <a:buFont typeface="Arial" pitchFamily="34" charset="0"/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Mohu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ti půjčit můj domácí úkol.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 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lend you my homework.</a:t>
            </a:r>
          </a:p>
          <a:p>
            <a:pPr algn="just">
              <a:buFont typeface="Arial" pitchFamily="34" charset="0"/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Mohu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ti pomoci?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I 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 you?</a:t>
            </a:r>
          </a:p>
          <a:p>
            <a:pPr algn="just">
              <a:buFont typeface="Arial" pitchFamily="34" charset="0"/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Umí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Jan hrát fotbal?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John play football?</a:t>
            </a:r>
          </a:p>
          <a:p>
            <a:pPr algn="just">
              <a:buFont typeface="Arial" pitchFamily="34" charset="0"/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Můžeme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jít?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we 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go?</a:t>
            </a:r>
          </a:p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Umíte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hrát na bubny?</a:t>
            </a: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you 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the drums?</a:t>
            </a:r>
            <a:endParaRPr lang="cs-CZ" sz="1500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Nemohu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tomu uvěřit.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can’t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believe it.</a:t>
            </a:r>
            <a:endParaRPr lang="cs-CZ" sz="1500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Fiona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neumí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vařit.</a:t>
            </a: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Fiona </a:t>
            </a: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can’t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cook.</a:t>
            </a:r>
          </a:p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Nemohu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najít klíče.</a:t>
            </a:r>
          </a:p>
          <a:p>
            <a:pPr algn="just"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can’t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find my keys.</a:t>
            </a:r>
            <a:endParaRPr lang="cs-CZ" sz="1500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Naši kamarádi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umí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zpívat.</a:t>
            </a:r>
            <a:endParaRPr lang="cs-CZ" sz="1500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friends can</a:t>
            </a: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sing.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4542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5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23529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475929" y="16843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 descr="C:\Users\oem\AppData\Local\Microsoft\Windows\Temporary Internet Files\Content.IE5\OAGI6XV4\MC900434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988" y="3068960"/>
            <a:ext cx="940991" cy="105861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Teď přeložte věty opačným směrem.</a:t>
            </a:r>
            <a:endParaRPr lang="en-GB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algn="just">
              <a:buNone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 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speak </a:t>
            </a:r>
            <a:r>
              <a:rPr lang="en-GB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foreign language</a:t>
            </a:r>
            <a:r>
              <a:rPr lang="cs-CZ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r>
              <a:rPr lang="en-GB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Umím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cizí jazyky.</a:t>
            </a:r>
          </a:p>
          <a:p>
            <a:pPr algn="just">
              <a:buNone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can 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lend you my homework.</a:t>
            </a: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Mohu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 půjčit můj domácí úkol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just">
              <a:buNone/>
            </a:pP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I 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help you?</a:t>
            </a: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Mohu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 pomoci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</a:p>
          <a:p>
            <a:pPr algn="just">
              <a:buNone/>
            </a:pP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John play football?</a:t>
            </a: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Umí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Jan hrát fotbal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</a:p>
          <a:p>
            <a:pPr algn="just">
              <a:buNone/>
            </a:pP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we 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go?</a:t>
            </a: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Můžeme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jít?</a:t>
            </a:r>
          </a:p>
          <a:p>
            <a:pPr algn="just">
              <a:buNone/>
            </a:pP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endParaRPr lang="cs-CZ" sz="1500" b="1" dirty="0" smtClean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</a:t>
            </a: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 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the drums?</a:t>
            </a: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Umíte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hrát na bubny?</a:t>
            </a:r>
            <a:endParaRPr lang="cs-CZ" sz="1500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endParaRPr lang="cs-CZ" sz="1500" b="1" dirty="0" smtClean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</a:t>
            </a: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can’t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believe it.</a:t>
            </a: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Nemohu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tomu uvěřit.</a:t>
            </a:r>
          </a:p>
          <a:p>
            <a:pPr algn="just">
              <a:buNone/>
            </a:pPr>
            <a:endParaRPr lang="cs-CZ" sz="1500" dirty="0" smtClean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Fiona </a:t>
            </a: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can’t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cook.</a:t>
            </a:r>
          </a:p>
          <a:p>
            <a:pPr algn="just">
              <a:buNone/>
            </a:pPr>
            <a:r>
              <a:rPr lang="en-GB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Fiona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neumí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vařit.</a:t>
            </a:r>
            <a:endParaRPr lang="en-GB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endParaRPr lang="cs-CZ" sz="1500" b="1" dirty="0" smtClean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</a:t>
            </a: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can’t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find my keys.</a:t>
            </a:r>
            <a:endParaRPr lang="cs-CZ" sz="15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cs-CZ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Nemohu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najít klíče.</a:t>
            </a:r>
          </a:p>
          <a:p>
            <a:pPr algn="just">
              <a:buNone/>
            </a:pPr>
            <a:endParaRPr lang="cs-CZ" sz="1500" dirty="0" smtClean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Our </a:t>
            </a:r>
            <a:r>
              <a:rPr lang="en-GB" sz="15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friends can </a:t>
            </a:r>
            <a:r>
              <a:rPr lang="en-GB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sing.</a:t>
            </a:r>
          </a:p>
          <a:p>
            <a:pPr algn="just">
              <a:buNone/>
            </a:pP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Naši 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kamarádi </a:t>
            </a:r>
            <a:r>
              <a:rPr lang="cs-CZ" sz="15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umí</a:t>
            </a:r>
            <a:r>
              <a:rPr lang="cs-CZ" sz="150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zpívat</a:t>
            </a:r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cs-CZ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 descr="C:\Users\oem\AppData\Local\Microsoft\Windows\Temporary Internet Files\Content.IE5\O4TQCB6E\MC9004344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370" y="3169681"/>
            <a:ext cx="1138024" cy="1067247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ln>
            <a:solidFill>
              <a:srgbClr val="92D050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Všimli jste si, že sloveso 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má ve všech osobách stejný tvar? Je to proto, že se řadí mezi </a:t>
            </a:r>
            <a:r>
              <a:rPr lang="cs-CZ" sz="1500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slovesa způsobová (modální)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 Zkuste si ho tedy vyčasovat: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marL="0" indent="0"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endParaRPr lang="cs-CZ" sz="15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endParaRPr lang="cs-CZ" sz="15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she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</a:p>
          <a:p>
            <a:pPr marL="0" indent="0" algn="ctr"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5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endParaRPr lang="cs-CZ" sz="15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</a:t>
            </a:r>
            <a:endParaRPr lang="cs-CZ" sz="15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they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 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GB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457461" y="4028871"/>
            <a:ext cx="6229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Vidíš, bylo to snadné!</a:t>
            </a:r>
            <a:endParaRPr lang="cs-CZ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1" name="Picture 3" descr="C:\Users\oem\AppData\Local\Microsoft\Windows\Temporary Internet Files\Content.IE5\6EZVUUNV\MC90043382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4926002"/>
            <a:ext cx="914400" cy="914400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7672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481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1538</TotalTime>
  <Words>481</Words>
  <Application>Microsoft Office PowerPoint</Application>
  <PresentationFormat>Předvádění na obrazovce (4:3)</PresentationFormat>
  <Paragraphs>163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Co znamená v našem jazyce slovo CAN? Má dva významy.</vt:lpstr>
      <vt:lpstr>Zkuste si sami přeložit následující věty.</vt:lpstr>
      <vt:lpstr>Teď přeložte věty opačným směrem.</vt:lpstr>
      <vt:lpstr>Všimli jste si, že sloveso CAN má ve všech osobách stejný tvar? Je to proto, že se řadí mezi slovesa způsobová (modální). Zkuste si ho tedy vyčasovat: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Dlouhá Eva</cp:lastModifiedBy>
  <cp:revision>194</cp:revision>
  <dcterms:created xsi:type="dcterms:W3CDTF">2011-05-26T14:17:08Z</dcterms:created>
  <dcterms:modified xsi:type="dcterms:W3CDTF">2011-12-12T12:10:22Z</dcterms:modified>
</cp:coreProperties>
</file>