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5"/>
  </p:notesMasterIdLst>
  <p:sldIdLst>
    <p:sldId id="293" r:id="rId2"/>
    <p:sldId id="256" r:id="rId3"/>
    <p:sldId id="294" r:id="rId4"/>
    <p:sldId id="257" r:id="rId5"/>
    <p:sldId id="270" r:id="rId6"/>
    <p:sldId id="271" r:id="rId7"/>
    <p:sldId id="258" r:id="rId8"/>
    <p:sldId id="272" r:id="rId9"/>
    <p:sldId id="273" r:id="rId10"/>
    <p:sldId id="259" r:id="rId11"/>
    <p:sldId id="274" r:id="rId12"/>
    <p:sldId id="275" r:id="rId13"/>
    <p:sldId id="277" r:id="rId14"/>
    <p:sldId id="260" r:id="rId15"/>
    <p:sldId id="261" r:id="rId16"/>
    <p:sldId id="278" r:id="rId17"/>
    <p:sldId id="279" r:id="rId18"/>
    <p:sldId id="280" r:id="rId19"/>
    <p:sldId id="282" r:id="rId20"/>
    <p:sldId id="283" r:id="rId21"/>
    <p:sldId id="262" r:id="rId22"/>
    <p:sldId id="284" r:id="rId23"/>
    <p:sldId id="285" r:id="rId24"/>
    <p:sldId id="263" r:id="rId25"/>
    <p:sldId id="286" r:id="rId26"/>
    <p:sldId id="287" r:id="rId27"/>
    <p:sldId id="264" r:id="rId28"/>
    <p:sldId id="288" r:id="rId29"/>
    <p:sldId id="265" r:id="rId30"/>
    <p:sldId id="276" r:id="rId31"/>
    <p:sldId id="289" r:id="rId32"/>
    <p:sldId id="266" r:id="rId33"/>
    <p:sldId id="267" r:id="rId34"/>
    <p:sldId id="268" r:id="rId35"/>
    <p:sldId id="290" r:id="rId36"/>
    <p:sldId id="269" r:id="rId37"/>
    <p:sldId id="291" r:id="rId38"/>
    <p:sldId id="292" r:id="rId39"/>
    <p:sldId id="295" r:id="rId40"/>
    <p:sldId id="296" r:id="rId41"/>
    <p:sldId id="297" r:id="rId42"/>
    <p:sldId id="298" r:id="rId43"/>
    <p:sldId id="299" r:id="rId4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187C87-6D73-4748-AC92-7711D4B0E402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2262C3-AD34-4362-BB48-65BA8643E1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69263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5F629-60A8-46DE-9FEF-32A0AC5E2041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34AFD-3DE8-4F34-80BB-6017B45F56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97569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5F629-60A8-46DE-9FEF-32A0AC5E2041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34AFD-3DE8-4F34-80BB-6017B45F56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341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5F629-60A8-46DE-9FEF-32A0AC5E2041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34AFD-3DE8-4F34-80BB-6017B45F56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6656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5F629-60A8-46DE-9FEF-32A0AC5E2041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34AFD-3DE8-4F34-80BB-6017B45F56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3306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5F629-60A8-46DE-9FEF-32A0AC5E2041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34AFD-3DE8-4F34-80BB-6017B45F56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2363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5F629-60A8-46DE-9FEF-32A0AC5E2041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34AFD-3DE8-4F34-80BB-6017B45F56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0249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5F629-60A8-46DE-9FEF-32A0AC5E2041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34AFD-3DE8-4F34-80BB-6017B45F56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868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5F629-60A8-46DE-9FEF-32A0AC5E2041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34AFD-3DE8-4F34-80BB-6017B45F56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9864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5F629-60A8-46DE-9FEF-32A0AC5E2041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34AFD-3DE8-4F34-80BB-6017B45F56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21624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5F629-60A8-46DE-9FEF-32A0AC5E2041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34AFD-3DE8-4F34-80BB-6017B45F56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2211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5F629-60A8-46DE-9FEF-32A0AC5E2041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34AFD-3DE8-4F34-80BB-6017B45F56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2574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45F629-60A8-46DE-9FEF-32A0AC5E2041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134AFD-3DE8-4F34-80BB-6017B45F56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6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gif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262897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VY_32_INOVACE_13_8_ DRUHÁ SVĚTOVÁ VÁLKA – VÁLKA ZAČÍNÁ V EVROPĚ</a:t>
            </a:r>
            <a:b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Prezentace 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výkladu</a:t>
            </a: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3907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http://upload.wikimedia.org/wikipedia/commons/thumb/e/e7/Ebensee_concentration_camp_prisoners_1945.jpg/220px-Ebensee_concentration_camp_prisoners_194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4696" y="3878384"/>
            <a:ext cx="4098130" cy="29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ucebnice-dejepisu.ic.cz/img/p/WW2Montag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4696" y="0"/>
            <a:ext cx="4098130" cy="3861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orld.war.szm.com/images/bomb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501469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SVĚTOVÁ VÁLKA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VÁLKA ZAČÍNÁ V EVROPĚ</a:t>
            </a:r>
            <a:endParaRPr lang="cs-CZ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65663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se základními fakty o počátku druhé světové války.</a:t>
            </a:r>
          </a:p>
          <a:p>
            <a:r>
              <a:rPr lang="cs-CZ" dirty="0" smtClean="0"/>
              <a:t>Charakterizuje boje v Evropě.</a:t>
            </a:r>
          </a:p>
          <a:p>
            <a:r>
              <a:rPr lang="cs-CZ" dirty="0" smtClean="0"/>
              <a:t>Popisuje jednotlivé válečné události a ty systematizuje.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36712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„PŘEDVEČER“ VÁLKY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A</a:t>
            </a:r>
            <a:r>
              <a:rPr lang="cs-CZ" dirty="0" smtClean="0"/>
              <a:t>dolf Hitler má připravený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plán na bleskové obsazení Evropy</a:t>
            </a:r>
            <a:r>
              <a:rPr lang="cs-CZ" dirty="0" smtClean="0"/>
              <a:t> a k tomu potřebuje nasadit všechny své vojenské síly.</a:t>
            </a: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Dalším cílem</a:t>
            </a:r>
            <a:r>
              <a:rPr lang="cs-CZ" dirty="0" smtClean="0"/>
              <a:t> po ovládnutí Evropy se má stát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Sovětský svaz</a:t>
            </a:r>
            <a:r>
              <a:rPr lang="cs-CZ" dirty="0" smtClean="0"/>
              <a:t>.</a:t>
            </a:r>
          </a:p>
          <a:p>
            <a:r>
              <a:rPr lang="cs-CZ" dirty="0" smtClean="0"/>
              <a:t>Hitler potřebuje, aby Sovětský svaz nevstoupil do války při plánovaném útoku na Evropu, proto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uzavřel se Sovětským svazem v srpnu 1939 pakt o neútočení = MOLOTOV-RIBBENTROP PAKT</a:t>
            </a:r>
            <a:r>
              <a:rPr lang="cs-CZ" dirty="0" smtClean="0"/>
              <a:t>. Pojmenován po ministrech zahraničí obou států, kteří tuto smlouvu podepsali v Moskvě.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5223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1.bp.blogspot.com/_FOcK_1q6LBg/S-uwT1GgYAI/AAAAAAAAAIY/-eivQBTxxBE/s1600/conquistas+alemanas+en+europa+1939-194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0"/>
            <a:ext cx="7812360" cy="6884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4772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thumb/4/4c/MolotovRibbentropStalin.jpg/250px-MolotovRibbentropStali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256" y="0"/>
            <a:ext cx="3088777" cy="386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blisty.cz/files/2009/08/23/molotov-ribbentrop-russian2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368301"/>
            <a:ext cx="3096344" cy="4489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1.bp.blogspot.com/_zoBTKiA4xhM/SpKNUrdyXuI/AAAAAAAAC84/LJALu3cC5X4/s400/Molotov_Ribbentrop+02.bmp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9361" y="0"/>
            <a:ext cx="3413710" cy="357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9156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ZAČÁTEK VÁLKY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světová válka začala NAPADENÍM ZÁPADNÍ ČÁSTI POLSKA Německem dne 1. září 1939.</a:t>
            </a:r>
          </a:p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Záminkou k napadení Polska bylo fingované přepadení rozhlasové vysílačky v německém městě GLEIWITZ (GLIWICE) na tehdejší německo-polské hranici.</a:t>
            </a:r>
            <a:r>
              <a:rPr lang="cs-CZ" i="1" dirty="0" smtClean="0"/>
              <a:t> Polsky mluvící vojáci speciální německé jednotky, převlečeni do polských uniforem, provedli tento přepad stanice. Za doprovodu falešných výstřelů, vzrušených hlasů a hluku se ozvalo vysílání v němčině a polštině: „Mluví polská vzbouřenecká fronta! Říšský vysílač Gleiwitz je v našich rukou. Hodina svobody udeřila!“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989854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368" y="0"/>
            <a:ext cx="7057264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335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http://www.upper-silesia.com/oldpics/gliwice/gliwice0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1800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http://t2.gstatic.com/images?q=tbn:ANd9GcRBUkhW1Q0mGye037igF6V0HD5Gy2mRXO69q1rnJGZ642uxusy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403686"/>
            <a:ext cx="1838366" cy="2454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94793" y="297623"/>
            <a:ext cx="21996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GLEITWITZ - GLIWICE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38" y="4346870"/>
            <a:ext cx="3111801" cy="27172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7181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Autofit/>
          </a:bodyPr>
          <a:lstStyle/>
          <a:p>
            <a:r>
              <a:rPr lang="cs-CZ" sz="2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Zhruba po dvou týdnech zaútočil na východní část Polska Sovětský svaz.</a:t>
            </a:r>
          </a:p>
          <a:p>
            <a:r>
              <a:rPr lang="cs-CZ" sz="2200" dirty="0" smtClean="0"/>
              <a:t>Zastaralá a špatně vyzbrojená armáda Polska byla během 4 týdnů poražena.</a:t>
            </a:r>
          </a:p>
          <a:p>
            <a:r>
              <a:rPr lang="cs-CZ" sz="2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Díky tajnému dodatku MOLOTOV-RIBBENTROP PAKTU si Německo a Sovětský svaz mezi sebe území Polska rozdělily.</a:t>
            </a:r>
          </a:p>
          <a:p>
            <a:r>
              <a:rPr lang="cs-CZ" sz="2200" i="1" dirty="0" smtClean="0"/>
              <a:t>Po útoku na Polsko v záři 1939 zajala sovětská armáda tisíce polských vojáků a důstojníků. V březnu 1940 v oblasti zvané KATYNSKÝ LES (poblíž města Smolensk) jich bylo skoro 22 000 zavražděno. V dubnu 1943 Němci odhalili masový hrob 4 500 polských důstojníků. Po válce se dlouhá desetiletí tvrdilo, že tento zločin mají na svědomí Němci. Až v roce 1990 přiznal Sovětský svaz vinu za tento masakr.</a:t>
            </a:r>
          </a:p>
          <a:p>
            <a:r>
              <a:rPr lang="cs-CZ" sz="2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září 1939 vyhlásily Německu válku VELKÁ BRITÁNIE a FRANCIE</a:t>
            </a:r>
            <a:r>
              <a:rPr lang="cs-CZ" sz="2200" dirty="0" smtClean="0"/>
              <a:t>.</a:t>
            </a:r>
          </a:p>
          <a:p>
            <a:r>
              <a:rPr lang="cs-CZ" sz="2200" dirty="0" smtClean="0"/>
              <a:t>V roce </a:t>
            </a:r>
            <a:r>
              <a:rPr lang="cs-CZ" sz="2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1940</a:t>
            </a:r>
            <a:r>
              <a:rPr lang="cs-CZ" sz="2200" dirty="0" smtClean="0"/>
              <a:t> </a:t>
            </a:r>
            <a:r>
              <a:rPr lang="cs-CZ" sz="2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Sovětský svaz okupoval a připojil ke svému území </a:t>
            </a:r>
            <a:r>
              <a:rPr lang="cs-CZ" sz="2200" dirty="0" smtClean="0"/>
              <a:t>dosud samostatné pobaltské republiky </a:t>
            </a:r>
            <a:r>
              <a:rPr lang="cs-CZ" sz="2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LITVU, LOTYŠSKO a ESTONSKO</a:t>
            </a:r>
            <a:r>
              <a:rPr lang="cs-CZ" sz="2200" dirty="0" smtClean="0"/>
              <a:t>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2801578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info-poland.buffalo.edu/classroom/maps/8/RbMo3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846"/>
            <a:ext cx="9144000" cy="6826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4036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img.aktuality.sk/stories/NAJNOVSIE_FOTKY/KATASTROFY/vojna/masaker_katyn_10_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" y="7996"/>
            <a:ext cx="4762500" cy="3571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www.jetotak.sk/uploads/tx_tmarticle/katyn5_opt_smal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3567" y="0"/>
            <a:ext cx="4380431" cy="3356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http://i.sme.sk/cdata/7/53/5312937/ctk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3579871"/>
            <a:ext cx="4763569" cy="3294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63827" y="188640"/>
            <a:ext cx="15937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KATYŇ</a:t>
            </a:r>
            <a:endParaRPr lang="cs-CZ" sz="40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0680" y="3356993"/>
            <a:ext cx="4383318" cy="3552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7018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www.ushmm.org/lcmedia/map/lc/image/eeu7102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94" y="0"/>
            <a:ext cx="9123606" cy="6843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9997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BLESKOVÁ VÁLKA V EVROPĚ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Přestože Velká Británie a Francie Německu vyhlásili válku, k přímému útoku nedošlo – nedostatečně silná armáda – začaly však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NÁMOŘNÍ BLOKÁDU NĚMECKA</a:t>
            </a:r>
            <a:r>
              <a:rPr lang="cs-CZ" dirty="0" smtClean="0"/>
              <a:t> – bránily dovozu a vývozu zboží. Vojska vyčkávají v pevnostech na hranicích.</a:t>
            </a:r>
          </a:p>
          <a:p>
            <a:r>
              <a:rPr lang="cs-CZ" dirty="0" smtClean="0"/>
              <a:t>Období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PODZIM 1939 –DUBEN 1940</a:t>
            </a:r>
            <a:r>
              <a:rPr lang="cs-CZ" dirty="0" smtClean="0"/>
              <a:t> je proto označován jako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„PODIVNÁ VÁLKA“</a:t>
            </a:r>
            <a:r>
              <a:rPr lang="cs-CZ" dirty="0" smtClean="0"/>
              <a:t> nebo také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„VÁLKA V SEDĚ“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420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</p:spPr>
        <p:txBody>
          <a:bodyPr>
            <a:normAutofit fontScale="92500" lnSpcReduction="20000"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 1940</a:t>
            </a:r>
            <a:r>
              <a:rPr lang="cs-CZ" dirty="0" smtClean="0"/>
              <a:t> – Německo zahájilo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„BLESKOVÉ TAŽENÍ“ EVROPOU</a:t>
            </a:r>
            <a:r>
              <a:rPr lang="cs-CZ" dirty="0" smtClean="0"/>
              <a:t> – během 3 měsíců obsadilo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DÁNSKO</a:t>
            </a:r>
            <a:r>
              <a:rPr lang="cs-CZ" dirty="0" smtClean="0"/>
              <a:t> a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NORSKO</a:t>
            </a:r>
            <a:r>
              <a:rPr lang="cs-CZ" dirty="0" smtClean="0"/>
              <a:t>, poté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LUCEMBURSKO, BELGIE a NIZOZEMÍ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červnu 1940 byla obsazena FRANCIE</a:t>
            </a:r>
            <a:r>
              <a:rPr lang="cs-CZ" dirty="0" smtClean="0"/>
              <a:t> – při tomto útoku se na stranu Německa připojila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ITÁLIE a tak fakticky vstoupila do války</a:t>
            </a:r>
            <a:r>
              <a:rPr lang="cs-CZ" dirty="0" smtClean="0"/>
              <a:t>.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 cca ½ okupována Německem, na druhé půlce vzniká tzv. VICHYSTICKÁ FRANCIE pod vedením maršála PÉTAINA –spolupracují s Německem</a:t>
            </a:r>
            <a:r>
              <a:rPr lang="cs-CZ" dirty="0" smtClean="0"/>
              <a:t>. Díky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brigádnímu generálu CHARLESOVI DE GAULLE</a:t>
            </a:r>
            <a:r>
              <a:rPr lang="cs-CZ" dirty="0" smtClean="0"/>
              <a:t>, který po okupaci uprchl do Londýna, je vytvářena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organizace Svobodní Francouzi</a:t>
            </a:r>
            <a:r>
              <a:rPr lang="cs-CZ" dirty="0" smtClean="0"/>
              <a:t>, která bojuje na okupovaném i Vichystickém území proti nacistům.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2243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://www.ushmm.org/lcmedia/map/lc/image/sca8603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24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5142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valka.host.sk/obrazky/clanky/mapa_blitzkrie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-9306"/>
            <a:ext cx="47686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2315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ttp://valka.host.sk/obrazky/clanky/mapa_francie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833"/>
            <a:ext cx="9144000" cy="6803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7866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ttp://www.annefrankguide.net/cs-cz/content/5_11_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-11476"/>
            <a:ext cx="5292080" cy="6829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4187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16632"/>
            <a:ext cx="4040188" cy="639762"/>
          </a:xfrm>
        </p:spPr>
        <p:txBody>
          <a:bodyPr/>
          <a:lstStyle/>
          <a:p>
            <a:pPr algn="ctr"/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HENRI PHILIPPE PETAIN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5536" y="764704"/>
            <a:ext cx="4040188" cy="58326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572000" y="116632"/>
            <a:ext cx="4041775" cy="639762"/>
          </a:xfrm>
        </p:spPr>
        <p:txBody>
          <a:bodyPr/>
          <a:lstStyle/>
          <a:p>
            <a:pPr algn="ctr"/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CHARLES DE GAULLE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572000" y="764704"/>
            <a:ext cx="4041775" cy="583264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764704"/>
            <a:ext cx="3790789" cy="5904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9795" y="1205272"/>
            <a:ext cx="3956022" cy="5023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9214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LETECKÁ BITVA O ANGLII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Dalším cílem útoku Německa byla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VELKÁ BRITÁNIE</a:t>
            </a:r>
            <a:r>
              <a:rPr lang="cs-CZ" dirty="0" smtClean="0"/>
              <a:t>.</a:t>
            </a: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Květen 1940</a:t>
            </a:r>
            <a:r>
              <a:rPr lang="cs-CZ" dirty="0" smtClean="0"/>
              <a:t> – Velká Británie –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změna premiéra</a:t>
            </a:r>
            <a:r>
              <a:rPr lang="cs-CZ" dirty="0" smtClean="0"/>
              <a:t> – nový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WINSTON CHURCHILL</a:t>
            </a:r>
            <a:r>
              <a:rPr lang="cs-CZ" dirty="0" smtClean="0"/>
              <a:t> – rozhodný politik, který nehodlal Německu ustupovat.</a:t>
            </a:r>
          </a:p>
          <a:p>
            <a:r>
              <a:rPr lang="cs-CZ" dirty="0" smtClean="0"/>
              <a:t>Německo potřebuje před vlastním vyloděním do Británie ovládnout vzdušný prostor –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srpna 1940 začala LETECKÁ BITVA O ANGLII mezi německou Luftwaffe a britskou RAF.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56462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4.bp.blogspot.com/_zp0h1YAc0Co/SQwRUkZb_jI/AAAAAAAADQQ/Hnxlrps3YgM/s400/winston_churchil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57550"/>
            <a:ext cx="4207306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http://t2.gstatic.com/images?q=tbn:ANd9GcQSm7vGWB31wzP8SaIQ4ZNtN4slDYMyXDos2ze9oxXwzIGsaYEaKQ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918"/>
            <a:ext cx="4207306" cy="3285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7306" y="-1"/>
            <a:ext cx="4936694" cy="68808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896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://www.lexikon-der-wehrmacht.de/Uniformen/Helme/ALW-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12" y="4005064"/>
            <a:ext cx="4416687" cy="158169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4" name="Picture 6" descr="http://upload.wikimedia.org/wikipedia/en/8/8a/Royal_Airforce_Badg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434" y="2636911"/>
            <a:ext cx="4316860" cy="4072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1154361"/>
            <a:ext cx="320222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ANGLICKÉ KRÁLOVSKÉ</a:t>
            </a:r>
          </a:p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LETECTVO = ROYAL AIR FORCE =</a:t>
            </a:r>
          </a:p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R.A.F.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76056" y="1431360"/>
            <a:ext cx="3476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NĚMECKÉ LETECTVO = LUFTWAFFE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4141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Německé stíhačky a bombardéry denně útočily na britská letiště, továrny i města.</a:t>
            </a:r>
          </a:p>
          <a:p>
            <a:r>
              <a:rPr lang="cs-CZ" dirty="0" smtClean="0"/>
              <a:t>Až do října 1940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britské královské letectvo R.A.F. (</a:t>
            </a:r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Royal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Air </a:t>
            </a:r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Force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r>
              <a:rPr lang="cs-CZ" dirty="0" smtClean="0"/>
              <a:t>, posíleno piloty z jiných zemí, nepřetržitě chránilo vzdušný prostor nad Británií. </a:t>
            </a:r>
          </a:p>
          <a:p>
            <a:r>
              <a:rPr lang="cs-CZ" dirty="0" smtClean="0"/>
              <a:t>V bojích se významně vyznamenali i českoslovenští letci.</a:t>
            </a: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konci října 1940 již bylo jasné, že britské letectvo svou zemi ubrání a Hitler se musel vzdát myšlenky na vylodění na britských ostrovech. </a:t>
            </a:r>
            <a:r>
              <a:rPr lang="cs-CZ" dirty="0" smtClean="0"/>
              <a:t>Noční nálety však pokračují až do května 1941.</a:t>
            </a:r>
          </a:p>
          <a:p>
            <a:r>
              <a:rPr lang="cs-CZ" dirty="0" smtClean="0"/>
              <a:t>Německo pak proti Velké Británii zahájilo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PONORKOVOU VÁLKU</a:t>
            </a:r>
            <a:r>
              <a:rPr lang="cs-CZ" dirty="0" smtClean="0"/>
              <a:t>, aby zabránilo dodávkám zboží a válečného materiálu z USA.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8821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4811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://rafklan.tym.cz/images/_spitfire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7612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OBSAZENÍ BALKÁNU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 1941</a:t>
            </a:r>
            <a:r>
              <a:rPr lang="cs-CZ" dirty="0" smtClean="0"/>
              <a:t> – Německo zaútočilo na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BALKÁN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Postupně obsazuje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JUGOSLÁVII a ŘECKO včetně ostrova KRÉTA = zázemí pro útok na SSSR</a:t>
            </a:r>
            <a:r>
              <a:rPr lang="cs-CZ" dirty="0" smtClean="0"/>
              <a:t>.</a:t>
            </a: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polovině roku 1941 OVLÁDALO NĚMECKO TÉMĚŘ CELOU EVROPU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konci 1940</a:t>
            </a:r>
            <a:r>
              <a:rPr lang="cs-CZ" dirty="0" smtClean="0"/>
              <a:t> bylo uzavřeno spojenectví tři totalitních států –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NĚMECKA, ITÁLIE a JAPONSKA</a:t>
            </a:r>
            <a:r>
              <a:rPr lang="cs-CZ" dirty="0" smtClean="0"/>
              <a:t>. Vznikl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„pakt tří“</a:t>
            </a:r>
            <a:r>
              <a:rPr lang="cs-CZ" dirty="0" smtClean="0"/>
              <a:t>, zvaný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OSA BERLÍN-ŘÍM-TOKIO</a:t>
            </a:r>
            <a:r>
              <a:rPr lang="cs-CZ" dirty="0" smtClean="0"/>
              <a:t>. Obsahoval dohodu o rozdělení sfér vlivu ve světě mezi tyto 3 země po skončení války.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7368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1.bp.blogspot.com/-yH96bsUyJ7w/TZzSztsQvKI/AAAAAAAAAGs/fsr433A-EKo/s1600/23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-9406"/>
            <a:ext cx="5868144" cy="6867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354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PŘEPADENÍ SOVĚTSKÉHO SVAZU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22. června 1941</a:t>
            </a:r>
            <a:r>
              <a:rPr lang="cs-CZ" dirty="0" smtClean="0"/>
              <a:t> vtrhla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německá vojska BEZ VYHLÁŠENÍ VÁLKY na ÚZEMÍ SOVĚTSKÉHO SVAZU</a:t>
            </a:r>
            <a:r>
              <a:rPr lang="cs-CZ" dirty="0"/>
              <a:t> </a:t>
            </a:r>
            <a:r>
              <a:rPr lang="cs-CZ" dirty="0" smtClean="0"/>
              <a:t>–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operace BARBAROSSA</a:t>
            </a:r>
          </a:p>
          <a:p>
            <a:r>
              <a:rPr lang="cs-CZ" dirty="0" smtClean="0"/>
              <a:t>Německo tím fakticky porušilo pakt o neútočení ze srpna roku 1939.</a:t>
            </a:r>
          </a:p>
          <a:p>
            <a:r>
              <a:rPr lang="cs-CZ" dirty="0" smtClean="0"/>
              <a:t>Sovětská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RUDÁ ARMÁDA</a:t>
            </a:r>
            <a:r>
              <a:rPr lang="cs-CZ" dirty="0" smtClean="0"/>
              <a:t> nebyla na válku dostatečně připravena – špatné velení, zastaralá technika, nedostatek vojáků, podcenění německé armády.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038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www.ushmm.org/lcmedia/map/lc/image/eeu8671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4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1746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druhavalkavychod.euweb.cz/images/bar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6" y="0"/>
            <a:ext cx="9142754" cy="6838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2360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/>
          <a:lstStyle/>
          <a:p>
            <a:r>
              <a:rPr lang="cs-CZ" dirty="0" smtClean="0"/>
              <a:t>V  krátké době nacisté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obsadili značnou část POBALTÍ, UKRAJINY a BĚLORUSKA</a:t>
            </a:r>
            <a:r>
              <a:rPr lang="cs-CZ" dirty="0" smtClean="0"/>
              <a:t>. </a:t>
            </a:r>
            <a:r>
              <a:rPr lang="cs-CZ" i="1" dirty="0" smtClean="0"/>
              <a:t>Paradoxem je, že německá vojska tady byla vítána jako osvoboditelé, kteří je zachraňují před Stalinem a socialismem (netuše, jaký osud je čeká).</a:t>
            </a:r>
          </a:p>
          <a:p>
            <a:r>
              <a:rPr lang="cs-CZ" dirty="0" smtClean="0"/>
              <a:t>Hitler chtěl ze Sovětského svazu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VYTVOŘIT KOLONII, která by Německo ZÁSOBOVALA NEROSTNÝMI SUROVINAMI a LEVNÝMI PRACOVNÍMI SILAMI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866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Rychlý německý postup byl zastaven až u MOSKY a LENINGRADU</a:t>
            </a:r>
            <a:r>
              <a:rPr lang="cs-CZ" dirty="0" smtClean="0"/>
              <a:t> (dnešní PETROHRAD). Plán bleskové války na východě tak ztroskotal. Stalin vyhlásil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„VELKOU VLASTENECKOU VÁLKU“</a:t>
            </a:r>
            <a:r>
              <a:rPr lang="cs-CZ" dirty="0" smtClean="0"/>
              <a:t>.</a:t>
            </a: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Začátek roku 1942</a:t>
            </a:r>
            <a:r>
              <a:rPr lang="cs-CZ" dirty="0" smtClean="0"/>
              <a:t> – vytvořena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PROTIHITLEROVSKÁ KOALICE</a:t>
            </a:r>
            <a:r>
              <a:rPr lang="cs-CZ" dirty="0" smtClean="0"/>
              <a:t> –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VELKÁ BRITÁNIE, USA a SOVĚTSKÁ SVAZ</a:t>
            </a:r>
            <a:r>
              <a:rPr lang="cs-CZ" dirty="0" smtClean="0"/>
              <a:t> – jsou také označování jako SPOJENCI. Postupem času se k nim přidávaly i další státy (i československá exilová vláda v Londýně).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1055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rmAutofit lnSpcReduction="10000"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Léto 1942</a:t>
            </a:r>
            <a:r>
              <a:rPr lang="cs-CZ" dirty="0" smtClean="0"/>
              <a:t> – Němci se soustředí na jih SSSR – chtějí získat naftová ložiska u Kaspického moře a na Kavkaze.</a:t>
            </a: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Podzim 1942</a:t>
            </a:r>
            <a:r>
              <a:rPr lang="cs-CZ" dirty="0" smtClean="0"/>
              <a:t> – začíná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bitva o STALINGRAD</a:t>
            </a:r>
            <a:r>
              <a:rPr lang="cs-CZ" dirty="0" smtClean="0"/>
              <a:t> (dnešní VOLGOGRAD) na řece Volha. Boje trvají na 70 dní, německá armáda obklíčena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Rudou armádou, ta nakonec v této důležité bitvě vítězí</a:t>
            </a:r>
            <a:r>
              <a:rPr lang="cs-CZ" dirty="0" smtClean="0"/>
              <a:t>. </a:t>
            </a:r>
          </a:p>
          <a:p>
            <a:r>
              <a:rPr lang="cs-CZ" dirty="0" smtClean="0"/>
              <a:t>Čtvrtmiliónová německá armáda vedená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generálem PAULUSEM se začátkem února 1943 vzdala</a:t>
            </a:r>
            <a:r>
              <a:rPr lang="cs-CZ" dirty="0" smtClean="0"/>
              <a:t> (mráz) =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OBRAT VE VÁLCE</a:t>
            </a:r>
            <a:r>
              <a:rPr lang="cs-CZ" dirty="0" smtClean="0"/>
              <a:t> = Rusové začali postupovat směrem na západ a osvobozovali svá území.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0211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www.ostfront.wz.cz/stal%20mapa%20bitv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055" y="0"/>
            <a:ext cx="4011991" cy="6840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2" name="Picture 4" descr="http://upload.wikimedia.org/wikipedia/commons/thumb/5/52/Bundesarchiv_Bild_183-P0613-308,_Russland,_Kesselschlacht_Stalingrad.jpg/300px-Bundesarchiv_Bild_183-P0613-308,_Russland,_Kesselschlacht_Stalingra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5121"/>
            <a:ext cx="5148064" cy="3843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420332"/>
            <a:ext cx="5148064" cy="3142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1109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976664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Léto 1943</a:t>
            </a:r>
            <a:r>
              <a:rPr lang="cs-CZ" dirty="0" smtClean="0"/>
              <a:t> – Němci provedou poslední pokus zastavit postup Rudé armády směrem na západ –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bitvy na KURSKÉM OBLOUKU, součásti i největší tanková bitva v historii lidstva u vesničky PROCHOROVKA</a:t>
            </a:r>
            <a:r>
              <a:rPr lang="cs-CZ" dirty="0" smtClean="0"/>
              <a:t> (na obou stranách cca 3000 tanků). Německá vojska poražena.</a:t>
            </a: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TÉTO PORÁŽCE BYLA NĚMECKÁ ARMÁDA NUCENA USTUPOVAT.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20956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://upload.wikimedia.org/wikipedia/commons/thumb/6/62/Eastern_Front_1943-02_to_1943-08.png/783px-Eastern_Front_1943-02_to_1943-08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905" y="0"/>
            <a:ext cx="9167905" cy="6872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2160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6552" y="-26392"/>
            <a:ext cx="4743317" cy="3557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580" name="Picture 4" descr="http://blisty.cz/files/2008/09/01/bitva-u-kurska_obr_tiger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84984"/>
            <a:ext cx="9144000" cy="3573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6030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</a:t>
            </a:r>
            <a:r>
              <a:rPr lang="cs-CZ" sz="2400"/>
              <a:t>., </a:t>
            </a:r>
            <a:r>
              <a:rPr lang="cs-CZ" sz="240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8577921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world.war.szm.com/images/bomba.jpg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www.ucebnice-dejepisu.ic.cz/img/p/WW2Montage.PNG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upload.wikimedia.org/wikipedia/commons/thumb/e/e7/Ebensee_concentration_camp_prisoners_1945.jpg/220px-Ebensee_concentration_camp_prisoners_1945.jpg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www.ushmm.org/lcmedia/map/lc/image/eur86810.gif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blisty.cz/files/2009/08/23/molotov-ribbentrop-russian2.gif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http://www.mult-kor.hu/image/article/main/.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460x310/21676.jpg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simonak.eu/images/obrazky_ostatni_strany/h_k/9_17_2.jpg</a:t>
            </a: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68593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hartmann.valka.cz/panzergeneral/introduc/correct/polsko.gif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www.upper-silesia.com/oldpics/gliwice/gliwice05.jpg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http://www.zgapa.pl/zgapedia/data_pictures/_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uploads_wiki/s/Sender_gliwice.jpg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img189.imageshack.us/img189/5731/99353745.jpg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www.palba.cz/forumfoto/albums/userpics/10348/normal_Polsko_deleni.jpg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bigbloger.lidovky.cz/blog/2034/99344/544-katyn.jpg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i.lidovky.cz/10/043/lngal/MPR32bf02_kat1.jpg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i.sme.sk/cdata/7/53/5312937/ctk.jpg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i.pravda.sk/09/013/skcl/P2328c664_katyn.jpg</a:t>
            </a: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77346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www.ushmm.org/lcmedia/map/lc/image/eeu71020.gif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www.ushmm.org/lcmedia/map/lc/image/sca86030.gif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www.valka.host.sk/obrazky/clanky/mapa_blitzkrieg.jpg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www.valka.host.sk/obrazky/clanky/mapa_francie.jpg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www.annefrankguide.net/cs-cz/content/5_11_1.jpg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www.awesomestories.com/images/user/98340391f1.jpg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membres.multimania.fr/colfontainement/citations/degaulle.jpg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www.speechbuddy.com/blog/wp-content/uploads/2012/08/Winston-Churchill-Flashing-Victory-Sign.jpg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www.information-facts.com/wp-content/uploads/winston-churchill-colour-portrait.jpg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images3.makefive.com/images/debate/other/top-5-people-i-want-to-smoke-up-with/winston-churchill-7.jpg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upload.wikimedia.org/wikipedia/en/8/8a/Royal_Airforce_Badge.png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www.urocnice.eu/img/picture/526/image052.png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www.cptfarrels.com/Photo/Bf109E-4_Schramm_JG53.jpg</a:t>
            </a: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656658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</p:spPr>
        <p:txBody>
          <a:bodyPr>
            <a:normAutofit fontScale="625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wallpaperstock.net/supermarine-spitfire-mk-vb_wallpapers_17330_1024x768.jpg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warandgame.files.wordpress.com/2009/01/fgtyu.jpg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http://2.bp.blogspot.com/-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j7U61zgE-vU/TgOIfRijDbI/AAAAAAAADwk/9uDaSKLxPcY/s1600/Barbarossa.jpg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druhavalkavychod.euweb.cz/images/barb.jpg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content.answcdn.com/main/content/img/oxford/Oxford_Military/thumbnails/0198662092.stalingrad-battle-of.2.jpg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http://upload.wikimedia.org/wikipedia/commons/thumb/5/52/Bundesarchiv_Bild_183-P0613-308,_Russland,_Kesselschlacht_Stalingrad.jpg/300px-Bundesarchiv_Bild_183-P0613-308,_Russland,_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Kesselschlacht_Stalingrad.jpg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content.artofmanliness.com/uploads/2009/12/stalin.jpg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upload.wikimedia.org/wikipedia/commons/thumb/6/62/Eastern_Front_1943-02_to_1943-08.png/300px-Eastern_Front_1943-02_to_1943-08.png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blisty.cz/files/2008/09/01/bitva-u-kurska_obr_tiger.gif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i.lidovky.cz/10/033/lngal/NEV3215f5_tnk.jpg</a:t>
            </a: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3092510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662</TotalTime>
  <Words>1369</Words>
  <Application>Microsoft Office PowerPoint</Application>
  <PresentationFormat>Předvádění na obrazovce (4:3)</PresentationFormat>
  <Paragraphs>106</Paragraphs>
  <Slides>43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43</vt:i4>
      </vt:variant>
    </vt:vector>
  </HeadingPairs>
  <TitlesOfParts>
    <vt:vector size="44" baseType="lpstr">
      <vt:lpstr>Motiv systému Office</vt:lpstr>
      <vt:lpstr>Název školy: ZŠ Klášterec nad Ohří, Krátká 676 Autor: Bc. Michael RADIMERSKÝ Název materiálu: VY_32_INOVACE_13_8_ DRUHÁ SVĚTOVÁ VÁLKA – VÁLKA ZAČÍNÁ V EVROPĚ Číslo projektu: CZ.1.07/1.4.00/21.1115</vt:lpstr>
      <vt:lpstr>DRUHÁ SVĚTOVÁ VÁLKA </vt:lpstr>
      <vt:lpstr>ANOTACE:</vt:lpstr>
      <vt:lpstr>V „PŘEDVEČER“ VÁLKY</vt:lpstr>
      <vt:lpstr>Prezentace aplikace PowerPoint</vt:lpstr>
      <vt:lpstr>Prezentace aplikace PowerPoint</vt:lpstr>
      <vt:lpstr>ZAČÁTEK VÁLKY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BLESKOVÁ VÁLKA V EVROPĚ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LETECKÁ BITVA O ANGLII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OBSAZENÍ BALKÁNU</vt:lpstr>
      <vt:lpstr>Prezentace aplikace PowerPoint</vt:lpstr>
      <vt:lpstr>PŘEPADENÍ SOVĚTSKÉHO SVAZU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ZDROJE PRO OBRÁZKY: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DRUHÁ SVĚTOVÁ VÁLKA</dc:title>
  <dc:creator>Bc. Michael RADIMERSKÝ</dc:creator>
  <cp:lastModifiedBy>Bc. Michael RADIMERSKÝ</cp:lastModifiedBy>
  <cp:revision>82</cp:revision>
  <dcterms:created xsi:type="dcterms:W3CDTF">2012-01-12T05:00:38Z</dcterms:created>
  <dcterms:modified xsi:type="dcterms:W3CDTF">2012-11-24T14:08:51Z</dcterms:modified>
</cp:coreProperties>
</file>