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94" r:id="rId2"/>
    <p:sldId id="296" r:id="rId3"/>
    <p:sldId id="272" r:id="rId4"/>
    <p:sldId id="295" r:id="rId5"/>
    <p:sldId id="268" r:id="rId6"/>
    <p:sldId id="262" r:id="rId7"/>
    <p:sldId id="265" r:id="rId8"/>
    <p:sldId id="267" r:id="rId9"/>
    <p:sldId id="266" r:id="rId10"/>
    <p:sldId id="263" r:id="rId11"/>
    <p:sldId id="261" r:id="rId12"/>
    <p:sldId id="264" r:id="rId13"/>
    <p:sldId id="260" r:id="rId14"/>
    <p:sldId id="269" r:id="rId15"/>
    <p:sldId id="275" r:id="rId16"/>
    <p:sldId id="282" r:id="rId17"/>
    <p:sldId id="277" r:id="rId18"/>
    <p:sldId id="285" r:id="rId19"/>
    <p:sldId id="284" r:id="rId20"/>
    <p:sldId id="283" r:id="rId21"/>
    <p:sldId id="281" r:id="rId22"/>
    <p:sldId id="290" r:id="rId23"/>
    <p:sldId id="280" r:id="rId24"/>
    <p:sldId id="279" r:id="rId25"/>
    <p:sldId id="292" r:id="rId26"/>
    <p:sldId id="291" r:id="rId27"/>
    <p:sldId id="288" r:id="rId28"/>
    <p:sldId id="287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577"/>
    <a:srgbClr val="DAF2B0"/>
    <a:srgbClr val="FCFC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Styl s motivem 2 – zvýraznění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F733E-E9AD-4EEC-9E56-F82619FBED4E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11692-FDE8-4A2B-BF47-DCDA5D7EF6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6499818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F733E-E9AD-4EEC-9E56-F82619FBED4E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11692-FDE8-4A2B-BF47-DCDA5D7EF6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800271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F733E-E9AD-4EEC-9E56-F82619FBED4E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11692-FDE8-4A2B-BF47-DCDA5D7EF6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2224790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F733E-E9AD-4EEC-9E56-F82619FBED4E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11692-FDE8-4A2B-BF47-DCDA5D7EF6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8889483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F733E-E9AD-4EEC-9E56-F82619FBED4E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11692-FDE8-4A2B-BF47-DCDA5D7EF6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2648333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F733E-E9AD-4EEC-9E56-F82619FBED4E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11692-FDE8-4A2B-BF47-DCDA5D7EF6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6034127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F733E-E9AD-4EEC-9E56-F82619FBED4E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11692-FDE8-4A2B-BF47-DCDA5D7EF6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6104492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F733E-E9AD-4EEC-9E56-F82619FBED4E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11692-FDE8-4A2B-BF47-DCDA5D7EF6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8769229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F733E-E9AD-4EEC-9E56-F82619FBED4E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11692-FDE8-4A2B-BF47-DCDA5D7EF6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3482929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F733E-E9AD-4EEC-9E56-F82619FBED4E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11692-FDE8-4A2B-BF47-DCDA5D7EF6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2397468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F733E-E9AD-4EEC-9E56-F82619FBED4E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711692-FDE8-4A2B-BF47-DCDA5D7EF6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1853120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F733E-E9AD-4EEC-9E56-F82619FBED4E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711692-FDE8-4A2B-BF47-DCDA5D7EF6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241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cov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414" y="4869160"/>
            <a:ext cx="6096000" cy="1495425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6138680"/>
              </p:ext>
            </p:extLst>
          </p:nvPr>
        </p:nvGraphicFramePr>
        <p:xfrm>
          <a:off x="1524000" y="1397000"/>
          <a:ext cx="6720408" cy="35955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7024"/>
                <a:gridCol w="5083384"/>
              </a:tblGrid>
              <a:tr h="42649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Název školy:</a:t>
                      </a: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800" b="1" kern="1200" dirty="0" smtClean="0"/>
                        <a:t>ZÁKLADNÍ ŠKOLA SADSKÁ</a:t>
                      </a:r>
                      <a:endParaRPr lang="cs-CZ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200" kern="1200" dirty="0" smtClean="0"/>
                        <a:t>Autor: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Bc. Naďa Prejzová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Název DUM: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VY_32_Inovace_4.3.5 Násobení</a:t>
                      </a:r>
                      <a:r>
                        <a:rPr lang="cs-CZ" baseline="0" dirty="0" smtClean="0"/>
                        <a:t> a dělení 5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Název sady:</a:t>
                      </a:r>
                      <a:endParaRPr lang="cs-CZ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Matematika  3. ročník</a:t>
                      </a:r>
                      <a:endParaRPr lang="cs-CZ" dirty="0"/>
                    </a:p>
                  </a:txBody>
                  <a:tcPr anchor="ctr"/>
                </a:tc>
              </a:tr>
              <a:tr h="426498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Číslo projektu: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600" dirty="0" smtClean="0">
                          <a:effectLst/>
                        </a:rPr>
                        <a:t>CZ.1.07/1.4.00/21.3577</a:t>
                      </a:r>
                      <a:endParaRPr lang="cs-CZ" sz="1600" dirty="0"/>
                    </a:p>
                  </a:txBody>
                  <a:tcPr anchor="ctr"/>
                </a:tc>
              </a:tr>
              <a:tr h="1051639">
                <a:tc>
                  <a:txBody>
                    <a:bodyPr/>
                    <a:lstStyle/>
                    <a:p>
                      <a:r>
                        <a:rPr lang="cs-CZ" sz="1200" kern="1200" dirty="0" smtClean="0"/>
                        <a:t>Anotace:</a:t>
                      </a:r>
                      <a:endParaRPr lang="cs-CZ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Materiál je určen k procvičení násobení a dělení číslem 5. </a:t>
                      </a:r>
                      <a:r>
                        <a:rPr lang="cs-CZ" baseline="0" dirty="0" smtClean="0"/>
                        <a:t>Prezentace byla vytvořena pro práci s interaktivní tabulí nebo dataprojektorem a obsahuje animace.</a:t>
                      </a:r>
                      <a:endParaRPr lang="cs-CZ" dirty="0" smtClean="0"/>
                    </a:p>
                    <a:p>
                      <a:pPr algn="l"/>
                      <a:endParaRPr lang="cs-CZ" dirty="0" smtClean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610" y="764704"/>
            <a:ext cx="1043608" cy="1440327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108947065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0036113"/>
              </p:ext>
            </p:extLst>
          </p:nvPr>
        </p:nvGraphicFramePr>
        <p:xfrm>
          <a:off x="457200" y="1600200"/>
          <a:ext cx="8229600" cy="442109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  <a:gridCol w="822960"/>
              </a:tblGrid>
              <a:tr h="884218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2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3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4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5</a:t>
                      </a:r>
                      <a:endParaRPr lang="cs-CZ" sz="36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6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7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8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9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10</a:t>
                      </a:r>
                      <a:endParaRPr lang="cs-CZ" sz="36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884218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11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12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13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14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15</a:t>
                      </a:r>
                      <a:endParaRPr lang="cs-CZ" sz="36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16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17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18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19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20</a:t>
                      </a:r>
                      <a:endParaRPr lang="cs-CZ" sz="36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884218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21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22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23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24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25</a:t>
                      </a:r>
                      <a:endParaRPr lang="cs-CZ" sz="36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26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27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28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29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30</a:t>
                      </a:r>
                      <a:endParaRPr lang="cs-CZ" sz="36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884218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31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32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33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34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35</a:t>
                      </a:r>
                      <a:endParaRPr lang="cs-CZ" sz="36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36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37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38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39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40</a:t>
                      </a:r>
                      <a:endParaRPr lang="cs-CZ" sz="36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884218"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41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42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43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44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45</a:t>
                      </a:r>
                      <a:endParaRPr lang="cs-CZ" sz="36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46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47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48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49</a:t>
                      </a:r>
                      <a:endParaRPr lang="cs-CZ" sz="36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1" dirty="0" smtClean="0"/>
                        <a:t>50</a:t>
                      </a:r>
                      <a:endParaRPr lang="cs-CZ" sz="3600" b="1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296144"/>
          </a:xfrm>
          <a:solidFill>
            <a:srgbClr val="FFFF00"/>
          </a:solidFill>
          <a:ln w="57150">
            <a:solidFill>
              <a:srgbClr val="00B050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Násobky čísla </a:t>
            </a:r>
            <a:r>
              <a:rPr lang="cs-CZ" sz="6000" b="1" dirty="0" smtClean="0"/>
              <a:t>5</a:t>
            </a:r>
            <a:br>
              <a:rPr lang="cs-CZ" sz="6000" b="1" dirty="0" smtClean="0"/>
            </a:br>
            <a:r>
              <a:rPr lang="cs-CZ" sz="3200" dirty="0" smtClean="0"/>
              <a:t>Čti nahlas vyznačená čísla.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49337864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144016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Zkus se mnou vyjmenovat násobky čísla 5. Možná to zvládneš rychleji než já.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323528" y="4153248"/>
            <a:ext cx="817240" cy="745232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/>
          </a:p>
        </p:txBody>
      </p:sp>
      <p:sp>
        <p:nvSpPr>
          <p:cNvPr id="9" name="Ovál 8"/>
          <p:cNvSpPr/>
          <p:nvPr/>
        </p:nvSpPr>
        <p:spPr>
          <a:xfrm>
            <a:off x="7988248" y="5016006"/>
            <a:ext cx="817240" cy="745232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50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7002270" y="5497894"/>
            <a:ext cx="817240" cy="745232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/>
          </a:p>
        </p:txBody>
      </p:sp>
      <p:sp>
        <p:nvSpPr>
          <p:cNvPr id="15" name="Ovál 14"/>
          <p:cNvSpPr/>
          <p:nvPr/>
        </p:nvSpPr>
        <p:spPr>
          <a:xfrm>
            <a:off x="5920866" y="5403137"/>
            <a:ext cx="817240" cy="745232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/>
          </a:p>
        </p:txBody>
      </p:sp>
      <p:sp>
        <p:nvSpPr>
          <p:cNvPr id="17" name="Ovál 16"/>
          <p:cNvSpPr/>
          <p:nvPr/>
        </p:nvSpPr>
        <p:spPr>
          <a:xfrm>
            <a:off x="462250" y="3204865"/>
            <a:ext cx="817240" cy="745232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10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555904" y="2192288"/>
            <a:ext cx="817240" cy="745232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5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3" name="Ovál 22"/>
          <p:cNvSpPr/>
          <p:nvPr/>
        </p:nvSpPr>
        <p:spPr>
          <a:xfrm>
            <a:off x="4609340" y="5404028"/>
            <a:ext cx="817240" cy="745232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/>
          </a:p>
        </p:txBody>
      </p:sp>
      <p:sp>
        <p:nvSpPr>
          <p:cNvPr id="24" name="Ovál 23"/>
          <p:cNvSpPr/>
          <p:nvPr/>
        </p:nvSpPr>
        <p:spPr>
          <a:xfrm>
            <a:off x="3548014" y="5416992"/>
            <a:ext cx="817240" cy="745232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/>
          </a:p>
        </p:txBody>
      </p:sp>
      <p:sp>
        <p:nvSpPr>
          <p:cNvPr id="25" name="Ovál 24"/>
          <p:cNvSpPr/>
          <p:nvPr/>
        </p:nvSpPr>
        <p:spPr>
          <a:xfrm>
            <a:off x="1140768" y="5098135"/>
            <a:ext cx="817240" cy="745232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/>
          </a:p>
        </p:txBody>
      </p:sp>
      <p:sp>
        <p:nvSpPr>
          <p:cNvPr id="26" name="Ovál 25"/>
          <p:cNvSpPr/>
          <p:nvPr/>
        </p:nvSpPr>
        <p:spPr>
          <a:xfrm>
            <a:off x="2322154" y="5388622"/>
            <a:ext cx="817240" cy="745232"/>
          </a:xfrm>
          <a:prstGeom prst="ellipse">
            <a:avLst/>
          </a:prstGeom>
          <a:solidFill>
            <a:srgbClr val="FFFF00"/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800" b="1"/>
          </a:p>
        </p:txBody>
      </p:sp>
      <p:sp>
        <p:nvSpPr>
          <p:cNvPr id="16" name="TextovéPole 15"/>
          <p:cNvSpPr txBox="1"/>
          <p:nvPr/>
        </p:nvSpPr>
        <p:spPr>
          <a:xfrm>
            <a:off x="462250" y="4293096"/>
            <a:ext cx="607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15</a:t>
            </a:r>
            <a:endParaRPr lang="cs-CZ" sz="2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140768" y="5229200"/>
            <a:ext cx="746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20</a:t>
            </a:r>
            <a:endParaRPr lang="cs-CZ" sz="28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483768" y="5497894"/>
            <a:ext cx="797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25</a:t>
            </a:r>
            <a:endParaRPr lang="cs-CZ" sz="28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635896" y="5497894"/>
            <a:ext cx="870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30</a:t>
            </a:r>
            <a:endParaRPr lang="cs-CZ" sz="28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7135814" y="559520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45</a:t>
            </a:r>
            <a:endParaRPr lang="cs-CZ" sz="2800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680138" y="5490810"/>
            <a:ext cx="746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35</a:t>
            </a:r>
            <a:endParaRPr lang="cs-CZ" sz="2800" b="1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012160" y="5497894"/>
            <a:ext cx="634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40</a:t>
            </a:r>
            <a:endParaRPr lang="cs-CZ" sz="2800" b="1" dirty="0"/>
          </a:p>
        </p:txBody>
      </p:sp>
      <p:pic>
        <p:nvPicPr>
          <p:cNvPr id="1030" name="Picture 6" descr="C:\Users\prejzova\AppData\Local\Microsoft\Windows\Temporary Internet Files\Content.IE5\5TF55U86\MC9002330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346" y="2192288"/>
            <a:ext cx="4253468" cy="2823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54351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59" cy="1224136"/>
          </a:xfrm>
          <a:ln w="57150">
            <a:solidFill>
              <a:srgbClr val="00B050"/>
            </a:solidFill>
          </a:ln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Babička si pro koledníky připravila krásná vajíčka. Dala je do košíčků po </a:t>
            </a:r>
            <a:r>
              <a:rPr lang="cs-CZ" sz="2800" b="1" dirty="0" smtClean="0"/>
              <a:t>5 </a:t>
            </a:r>
            <a:r>
              <a:rPr lang="cs-CZ" sz="2800" dirty="0" smtClean="0"/>
              <a:t>kusech.</a:t>
            </a:r>
            <a:endParaRPr lang="cs-CZ" sz="2800" dirty="0"/>
          </a:p>
        </p:txBody>
      </p:sp>
      <p:sp>
        <p:nvSpPr>
          <p:cNvPr id="16" name="Zástupný symbol pro obsah 15"/>
          <p:cNvSpPr>
            <a:spLocks noGrp="1"/>
          </p:cNvSpPr>
          <p:nvPr>
            <p:ph idx="1"/>
          </p:nvPr>
        </p:nvSpPr>
        <p:spPr>
          <a:xfrm>
            <a:off x="160008" y="1985034"/>
            <a:ext cx="8773031" cy="442535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83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51" y="2200280"/>
            <a:ext cx="1693409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132856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927" y="2181524"/>
            <a:ext cx="1676222" cy="1847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263" y="2132856"/>
            <a:ext cx="1663258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2521" y="2200280"/>
            <a:ext cx="1663258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2521" y="4289847"/>
            <a:ext cx="1535006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291" y="4332489"/>
            <a:ext cx="1538393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559" y="4332490"/>
            <a:ext cx="167622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344" y="4365103"/>
            <a:ext cx="1628831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51" y="4365104"/>
            <a:ext cx="1747696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6399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sz="8000" dirty="0" smtClean="0">
                <a:solidFill>
                  <a:schemeClr val="bg1"/>
                </a:solidFill>
              </a:rPr>
              <a:t>1 </a:t>
            </a:r>
            <a:r>
              <a:rPr lang="cs-CZ" sz="8000" dirty="0">
                <a:solidFill>
                  <a:schemeClr val="bg1"/>
                </a:solidFill>
              </a:rPr>
              <a:t>X </a:t>
            </a:r>
            <a:r>
              <a:rPr lang="cs-CZ" sz="8000" dirty="0" smtClean="0">
                <a:solidFill>
                  <a:schemeClr val="bg1"/>
                </a:solidFill>
              </a:rPr>
              <a:t>5 </a:t>
            </a:r>
            <a:r>
              <a:rPr lang="cs-CZ" sz="8000" dirty="0">
                <a:solidFill>
                  <a:schemeClr val="bg1"/>
                </a:solidFill>
              </a:rPr>
              <a:t>= 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467544" y="5517232"/>
            <a:ext cx="8229600" cy="769441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lvl="0" indent="0">
              <a:buNone/>
            </a:pP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5</a:t>
            </a:r>
            <a:endParaRPr lang="cs-CZ" sz="4400" b="1" dirty="0">
              <a:ln w="18000">
                <a:solidFill>
                  <a:srgbClr val="C0504D">
                    <a:satMod val="140000"/>
                  </a:srgb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Ovál 5"/>
          <p:cNvSpPr/>
          <p:nvPr/>
        </p:nvSpPr>
        <p:spPr>
          <a:xfrm>
            <a:off x="6363701" y="333887"/>
            <a:ext cx="1989468" cy="1176892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solidFill>
                  <a:schemeClr val="tx1"/>
                </a:solidFill>
              </a:rPr>
              <a:t>5</a:t>
            </a:r>
            <a:endParaRPr lang="cs-CZ" sz="7200" b="1" dirty="0">
              <a:solidFill>
                <a:schemeClr val="tx1"/>
              </a:solidFill>
            </a:endParaRPr>
          </a:p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pic>
        <p:nvPicPr>
          <p:cNvPr id="7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132856"/>
            <a:ext cx="3312368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87775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     </a:t>
            </a:r>
            <a:r>
              <a:rPr lang="cs-CZ" sz="8900" dirty="0" smtClean="0"/>
              <a:t>2 x 5 =</a:t>
            </a:r>
            <a:r>
              <a:rPr lang="cs-CZ" dirty="0" smtClean="0"/>
              <a:t>		</a:t>
            </a:r>
            <a:endParaRPr lang="cs-CZ" sz="8900" dirty="0"/>
          </a:p>
        </p:txBody>
      </p:sp>
      <p:sp>
        <p:nvSpPr>
          <p:cNvPr id="12" name="Ovál 11"/>
          <p:cNvSpPr/>
          <p:nvPr/>
        </p:nvSpPr>
        <p:spPr>
          <a:xfrm>
            <a:off x="6390278" y="260648"/>
            <a:ext cx="1989468" cy="1176892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7200" b="1" dirty="0" smtClean="0">
              <a:solidFill>
                <a:schemeClr val="tx1"/>
              </a:solidFill>
            </a:endParaRPr>
          </a:p>
          <a:p>
            <a:pPr algn="ctr"/>
            <a:r>
              <a:rPr lang="cs-CZ" sz="7200" b="1" dirty="0" smtClean="0">
                <a:solidFill>
                  <a:schemeClr val="tx1"/>
                </a:solidFill>
              </a:rPr>
              <a:t>10</a:t>
            </a:r>
            <a:endParaRPr lang="cs-CZ" sz="7200" b="1" dirty="0"/>
          </a:p>
          <a:p>
            <a:pPr algn="ctr"/>
            <a:endParaRPr lang="cs-CZ" sz="7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1560" y="5157192"/>
            <a:ext cx="8035974" cy="769441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 = </a:t>
            </a:r>
            <a:endParaRPr lang="cs-CZ" sz="4400" b="1" dirty="0">
              <a:ln w="18000">
                <a:solidFill>
                  <a:srgbClr val="C0504D">
                    <a:satMod val="140000"/>
                  </a:srgb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9" name="Picture 35" descr="C:\Users\prejzova\AppData\Local\Microsoft\Windows\Temporary Internet Files\Content.IE5\8KG0O2PD\MC900354060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04863"/>
            <a:ext cx="2592288" cy="237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132856"/>
            <a:ext cx="2592288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452704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                </a:t>
            </a:r>
            <a:r>
              <a:rPr lang="cs-CZ" sz="8900" dirty="0" smtClean="0"/>
              <a:t>3 x 5 =	</a:t>
            </a:r>
            <a:r>
              <a:rPr lang="cs-CZ" dirty="0" smtClean="0"/>
              <a:t>			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6408356" y="278469"/>
            <a:ext cx="1989468" cy="1176892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solidFill>
                  <a:schemeClr val="tx1"/>
                </a:solidFill>
              </a:rPr>
              <a:t>15</a:t>
            </a:r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11560" y="5157192"/>
            <a:ext cx="8035974" cy="769441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5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= </a:t>
            </a:r>
            <a:endParaRPr lang="cs-CZ" sz="4400" b="1" dirty="0">
              <a:ln w="18000">
                <a:solidFill>
                  <a:srgbClr val="C0504D">
                    <a:satMod val="140000"/>
                  </a:srgb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endParaRPr lang="cs-CZ" dirty="0"/>
          </a:p>
        </p:txBody>
      </p:sp>
      <p:pic>
        <p:nvPicPr>
          <p:cNvPr id="9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85256"/>
            <a:ext cx="2016224" cy="2151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285255"/>
            <a:ext cx="2016224" cy="2151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466" y="2285256"/>
            <a:ext cx="1950934" cy="2151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30452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8000" dirty="0"/>
              <a:t>4 x </a:t>
            </a:r>
            <a:r>
              <a:rPr lang="cs-CZ" sz="8000" dirty="0" smtClean="0"/>
              <a:t>5 </a:t>
            </a:r>
            <a:r>
              <a:rPr lang="cs-CZ" sz="8000" dirty="0"/>
              <a:t>=</a:t>
            </a:r>
          </a:p>
        </p:txBody>
      </p:sp>
      <p:sp>
        <p:nvSpPr>
          <p:cNvPr id="8" name="Ovál 7"/>
          <p:cNvSpPr/>
          <p:nvPr/>
        </p:nvSpPr>
        <p:spPr>
          <a:xfrm>
            <a:off x="6390278" y="332656"/>
            <a:ext cx="1989468" cy="110488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solidFill>
                  <a:schemeClr val="tx1"/>
                </a:solidFill>
              </a:rPr>
              <a:t>20</a:t>
            </a:r>
            <a:endParaRPr lang="cs-CZ" sz="7200" b="1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5157192"/>
            <a:ext cx="8035974" cy="769441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5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 = </a:t>
            </a:r>
            <a:endParaRPr lang="cs-CZ" sz="4400" b="1" dirty="0">
              <a:ln w="18000">
                <a:solidFill>
                  <a:srgbClr val="C0504D">
                    <a:satMod val="140000"/>
                  </a:srgb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34096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                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2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78151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32573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547" y="2250620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554" y="2276872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23945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62902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8000" dirty="0"/>
              <a:t>5 x </a:t>
            </a:r>
            <a:r>
              <a:rPr lang="cs-CZ" sz="8000" dirty="0" smtClean="0"/>
              <a:t>5 </a:t>
            </a:r>
            <a:r>
              <a:rPr lang="cs-CZ" sz="8000" dirty="0"/>
              <a:t>=</a:t>
            </a:r>
          </a:p>
        </p:txBody>
      </p:sp>
      <p:sp>
        <p:nvSpPr>
          <p:cNvPr id="9" name="Ovál 8"/>
          <p:cNvSpPr/>
          <p:nvPr/>
        </p:nvSpPr>
        <p:spPr>
          <a:xfrm>
            <a:off x="6390278" y="332656"/>
            <a:ext cx="1989468" cy="110488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solidFill>
                  <a:schemeClr val="tx1"/>
                </a:solidFill>
              </a:rPr>
              <a:t>25</a:t>
            </a:r>
            <a:endParaRPr lang="cs-CZ" sz="7200" b="1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560" y="5157192"/>
            <a:ext cx="8035974" cy="769441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5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 = </a:t>
            </a:r>
            <a:endParaRPr lang="cs-CZ" sz="4400" b="1" dirty="0">
              <a:ln w="18000">
                <a:solidFill>
                  <a:srgbClr val="C0504D">
                    <a:satMod val="140000"/>
                  </a:srgb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196952"/>
          </a:xfrm>
        </p:spPr>
        <p:txBody>
          <a:bodyPr/>
          <a:lstStyle/>
          <a:p>
            <a:endParaRPr lang="cs-CZ" dirty="0"/>
          </a:p>
          <a:p>
            <a:endParaRPr lang="cs-CZ" dirty="0"/>
          </a:p>
        </p:txBody>
      </p:sp>
      <p:pic>
        <p:nvPicPr>
          <p:cNvPr id="13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097590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94131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864" y="3106718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915" y="1806352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6492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8000" dirty="0" smtClean="0"/>
              <a:t>6 x 5 </a:t>
            </a:r>
            <a:r>
              <a:rPr lang="cs-CZ" sz="8000" dirty="0"/>
              <a:t>=</a:t>
            </a:r>
            <a:r>
              <a:rPr lang="cs-CZ" sz="8000" dirty="0" smtClean="0"/>
              <a:t> </a:t>
            </a:r>
            <a:endParaRPr lang="cs-CZ" sz="8000" dirty="0"/>
          </a:p>
        </p:txBody>
      </p:sp>
      <p:sp>
        <p:nvSpPr>
          <p:cNvPr id="10" name="Ovál 9"/>
          <p:cNvSpPr/>
          <p:nvPr/>
        </p:nvSpPr>
        <p:spPr>
          <a:xfrm>
            <a:off x="6443125" y="332656"/>
            <a:ext cx="1989468" cy="1224136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solidFill>
                  <a:schemeClr val="tx1"/>
                </a:solidFill>
              </a:rPr>
              <a:t>30</a:t>
            </a:r>
            <a:endParaRPr lang="cs-CZ" sz="7200" b="1" dirty="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5157192"/>
            <a:ext cx="8035974" cy="769441"/>
          </a:xfrm>
          <a:prstGeom prst="rect">
            <a:avLst/>
          </a:prstGeom>
          <a:noFill/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5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 </a:t>
            </a:r>
            <a:r>
              <a:rPr lang="cs-CZ" sz="44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</a:t>
            </a:r>
            <a:r>
              <a:rPr lang="cs-CZ" sz="4400" b="1" dirty="0" smtClean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 = </a:t>
            </a:r>
            <a:endParaRPr lang="cs-CZ" sz="4400" b="1" dirty="0">
              <a:ln w="18000">
                <a:solidFill>
                  <a:srgbClr val="C0504D">
                    <a:satMod val="140000"/>
                  </a:srgb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435280" cy="3466611"/>
          </a:xfrm>
        </p:spPr>
        <p:txBody>
          <a:bodyPr/>
          <a:lstStyle/>
          <a:p>
            <a:endParaRPr lang="cs-CZ" dirty="0"/>
          </a:p>
          <a:p>
            <a:endParaRPr lang="cs-CZ" dirty="0"/>
          </a:p>
        </p:txBody>
      </p:sp>
      <p:pic>
        <p:nvPicPr>
          <p:cNvPr id="13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920" y="1674910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212976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61394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74910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482" y="3227575"/>
            <a:ext cx="1584176" cy="1838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8951" y="1772816"/>
            <a:ext cx="1555254" cy="17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734961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8000" dirty="0" smtClean="0"/>
              <a:t>7 x 5 = </a:t>
            </a:r>
            <a:endParaRPr lang="cs-CZ" sz="8000" dirty="0"/>
          </a:p>
        </p:txBody>
      </p:sp>
      <p:sp>
        <p:nvSpPr>
          <p:cNvPr id="11" name="Ovál 10"/>
          <p:cNvSpPr/>
          <p:nvPr/>
        </p:nvSpPr>
        <p:spPr>
          <a:xfrm>
            <a:off x="6390278" y="404664"/>
            <a:ext cx="1989468" cy="936104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solidFill>
                  <a:schemeClr val="tx1"/>
                </a:solidFill>
              </a:rPr>
              <a:t>35</a:t>
            </a:r>
            <a:endParaRPr lang="cs-CZ" sz="7200" b="1" dirty="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7544" y="5301208"/>
            <a:ext cx="8280920" cy="104644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5 + 5 + 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+ 5 + 5 + 5 + 5 = </a:t>
            </a:r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640960" cy="3438014"/>
          </a:xfrm>
        </p:spPr>
        <p:txBody>
          <a:bodyPr/>
          <a:lstStyle/>
          <a:p>
            <a:endParaRPr lang="cs-CZ" dirty="0"/>
          </a:p>
          <a:p>
            <a:endParaRPr lang="cs-CZ" dirty="0"/>
          </a:p>
        </p:txBody>
      </p:sp>
      <p:pic>
        <p:nvPicPr>
          <p:cNvPr id="15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590147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908" y="3284984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159" y="3284984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284984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785" y="1613487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577927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551853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2142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90894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8000" dirty="0" smtClean="0"/>
              <a:t>8 x 5 = </a:t>
            </a:r>
            <a:endParaRPr lang="cs-CZ" sz="8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8040687" cy="943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611560" y="5301208"/>
            <a:ext cx="8136904" cy="104644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5 + 5 + 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+ 5 + 5 + 5 + 5 + 5 = </a:t>
            </a:r>
          </a:p>
          <a:p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6373798" y="332656"/>
            <a:ext cx="1989468" cy="1032876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solidFill>
                  <a:schemeClr val="tx1"/>
                </a:solidFill>
              </a:rPr>
              <a:t>40</a:t>
            </a:r>
            <a:endParaRPr lang="cs-CZ" sz="72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479175"/>
          </a:xfrm>
        </p:spPr>
        <p:txBody>
          <a:bodyPr/>
          <a:lstStyle/>
          <a:p>
            <a:endParaRPr lang="cs-CZ" dirty="0"/>
          </a:p>
          <a:p>
            <a:endParaRPr lang="cs-CZ" dirty="0"/>
          </a:p>
        </p:txBody>
      </p:sp>
      <p:pic>
        <p:nvPicPr>
          <p:cNvPr id="17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014" y="1516330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014" y="3388536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88537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33" y="1487196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479" y="3361572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16330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388537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501552"/>
            <a:ext cx="1728192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294778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4747" y="188640"/>
            <a:ext cx="8229600" cy="1143000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8000" dirty="0" smtClean="0"/>
              <a:t>9 X 5 = </a:t>
            </a:r>
            <a:endParaRPr lang="cs-CZ" sz="8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4262" y="5301208"/>
            <a:ext cx="8151729" cy="104644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5 + 5 + 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+ 5 + 5 + 5 + 5 + 5 + 5 = </a:t>
            </a:r>
          </a:p>
          <a:p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6372200" y="260648"/>
            <a:ext cx="1989468" cy="1032876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solidFill>
                  <a:schemeClr val="tx1"/>
                </a:solidFill>
              </a:rPr>
              <a:t>45</a:t>
            </a:r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7" name="Zástupný symbol pro obsah 16"/>
          <p:cNvSpPr>
            <a:spLocks noGrp="1"/>
          </p:cNvSpPr>
          <p:nvPr>
            <p:ph idx="1"/>
          </p:nvPr>
        </p:nvSpPr>
        <p:spPr>
          <a:xfrm>
            <a:off x="395536" y="1568480"/>
            <a:ext cx="8352928" cy="3602596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9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879" y="1481127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27" y="1501552"/>
            <a:ext cx="1566161" cy="177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07253"/>
            <a:ext cx="1656183" cy="1863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325833"/>
            <a:ext cx="1601950" cy="1759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7070" y="1405670"/>
            <a:ext cx="1610994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3" y="3298869"/>
            <a:ext cx="1608437" cy="1786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262" y="1474942"/>
            <a:ext cx="1538986" cy="1802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332227"/>
            <a:ext cx="1570798" cy="1752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479850"/>
            <a:ext cx="1605719" cy="1798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36249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4262" y="188640"/>
            <a:ext cx="8325672" cy="1145868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l"/>
            <a:r>
              <a:rPr lang="cs-CZ" sz="8000" dirty="0" smtClean="0">
                <a:solidFill>
                  <a:schemeClr val="bg1"/>
                </a:solidFill>
              </a:rPr>
              <a:t>		10</a:t>
            </a:r>
            <a:r>
              <a:rPr lang="cs-CZ" sz="8000" dirty="0" smtClean="0">
                <a:solidFill>
                  <a:prstClr val="black"/>
                </a:solidFill>
              </a:rPr>
              <a:t> </a:t>
            </a:r>
            <a:r>
              <a:rPr lang="cs-CZ" sz="8000" dirty="0">
                <a:solidFill>
                  <a:schemeClr val="bg1"/>
                </a:solidFill>
              </a:rPr>
              <a:t>X</a:t>
            </a:r>
            <a:r>
              <a:rPr lang="cs-CZ" sz="8000" dirty="0">
                <a:solidFill>
                  <a:prstClr val="black"/>
                </a:solidFill>
              </a:rPr>
              <a:t> </a:t>
            </a:r>
            <a:r>
              <a:rPr lang="cs-CZ" sz="8000" dirty="0" smtClean="0">
                <a:solidFill>
                  <a:schemeClr val="bg1"/>
                </a:solidFill>
              </a:rPr>
              <a:t>5</a:t>
            </a:r>
            <a:r>
              <a:rPr lang="cs-CZ" sz="8000" dirty="0" smtClean="0">
                <a:solidFill>
                  <a:prstClr val="black"/>
                </a:solidFill>
              </a:rPr>
              <a:t>  </a:t>
            </a:r>
            <a:r>
              <a:rPr lang="cs-CZ" sz="8000" dirty="0" smtClean="0">
                <a:solidFill>
                  <a:schemeClr val="bg1"/>
                </a:solidFill>
              </a:rPr>
              <a:t>=</a:t>
            </a:r>
            <a:r>
              <a:rPr lang="cs-CZ" sz="8000" dirty="0" smtClean="0">
                <a:solidFill>
                  <a:prstClr val="black"/>
                </a:solidFill>
              </a:rPr>
              <a:t> 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74262" y="5301208"/>
            <a:ext cx="8274202" cy="1046440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 + 5 + 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+ 5 + 5 + 5 + 5 + 5 + 5 + 5 = </a:t>
            </a:r>
          </a:p>
          <a:p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5978428" y="260648"/>
            <a:ext cx="1989468" cy="1013397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solidFill>
                  <a:schemeClr val="tx1"/>
                </a:solidFill>
              </a:rPr>
              <a:t>50</a:t>
            </a:r>
            <a:endParaRPr lang="cs-CZ" sz="72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59090" y="1494497"/>
            <a:ext cx="8507288" cy="3558530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18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927" y="1474942"/>
            <a:ext cx="1640369" cy="1777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454" y="3347149"/>
            <a:ext cx="1537872" cy="1666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288" y="1496080"/>
            <a:ext cx="1606433" cy="174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986" y="3381965"/>
            <a:ext cx="1505735" cy="1631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15" y="3373758"/>
            <a:ext cx="1513311" cy="1639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" y="1474942"/>
            <a:ext cx="1640369" cy="177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095" y="3373759"/>
            <a:ext cx="1513309" cy="1639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3892" y="1496080"/>
            <a:ext cx="1604513" cy="1738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7802" y="3325447"/>
            <a:ext cx="1557904" cy="1687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148" y="1441761"/>
            <a:ext cx="1560924" cy="16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6920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1"/>
            <a:ext cx="8496944" cy="936104"/>
          </a:xfrm>
          <a:ln w="57150">
            <a:solidFill>
              <a:schemeClr val="accent3">
                <a:lumMod val="75000"/>
              </a:schemeClr>
            </a:solidFill>
          </a:ln>
        </p:spPr>
        <p:txBody>
          <a:bodyPr/>
          <a:lstStyle/>
          <a:p>
            <a:pPr algn="l"/>
            <a:r>
              <a:rPr lang="cs-CZ" dirty="0" smtClean="0"/>
              <a:t>Troufneš si na příklady?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568952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5400" dirty="0" smtClean="0"/>
              <a:t>  4 . 5 = 20			6 . 5 = 30</a:t>
            </a:r>
          </a:p>
          <a:p>
            <a:pPr marL="0" indent="0">
              <a:buNone/>
            </a:pPr>
            <a:r>
              <a:rPr lang="cs-CZ" sz="5400" dirty="0" smtClean="0"/>
              <a:t>  2 . 5 = 10			9 . 5 = 45</a:t>
            </a:r>
          </a:p>
          <a:p>
            <a:pPr marL="0" indent="0">
              <a:buNone/>
            </a:pPr>
            <a:r>
              <a:rPr lang="cs-CZ" sz="5400" dirty="0" smtClean="0"/>
              <a:t>  5 . 5 = 25			7 . 5 = 35</a:t>
            </a:r>
          </a:p>
          <a:p>
            <a:pPr marL="0" indent="0">
              <a:buNone/>
            </a:pPr>
            <a:r>
              <a:rPr lang="cs-CZ" sz="5400" dirty="0" smtClean="0"/>
              <a:t>  8 . 5 = 40			1 . 5 =  5</a:t>
            </a:r>
          </a:p>
          <a:p>
            <a:pPr marL="0" indent="0">
              <a:buNone/>
            </a:pPr>
            <a:r>
              <a:rPr lang="cs-CZ" sz="5400" dirty="0" smtClean="0"/>
              <a:t>10 . 5 = 50			3 . 5 =  15</a:t>
            </a:r>
            <a:endParaRPr lang="cs-CZ" sz="5400" dirty="0"/>
          </a:p>
        </p:txBody>
      </p:sp>
      <p:sp>
        <p:nvSpPr>
          <p:cNvPr id="4" name="Ovál 3"/>
          <p:cNvSpPr/>
          <p:nvPr/>
        </p:nvSpPr>
        <p:spPr>
          <a:xfrm>
            <a:off x="2425311" y="1334830"/>
            <a:ext cx="1058416" cy="84569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425311" y="5320743"/>
            <a:ext cx="1058416" cy="84569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7524328" y="4293096"/>
            <a:ext cx="1058416" cy="84569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430488" y="4317744"/>
            <a:ext cx="1058416" cy="84569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7524328" y="3356992"/>
            <a:ext cx="1058416" cy="84569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430488" y="3302608"/>
            <a:ext cx="1058416" cy="84569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7524328" y="2292596"/>
            <a:ext cx="1058416" cy="84569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7650553" y="1313234"/>
            <a:ext cx="1058416" cy="84569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425311" y="2320256"/>
            <a:ext cx="1058416" cy="84569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7578475" y="5301208"/>
            <a:ext cx="1058416" cy="84569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5054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268760"/>
            <a:ext cx="8736728" cy="1008112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sz="3600" dirty="0" smtClean="0"/>
              <a:t>Babička nabarvila 20 vajíček. Do košíčku se jich </a:t>
            </a:r>
            <a:br>
              <a:rPr lang="cs-CZ" sz="3600" dirty="0" smtClean="0"/>
            </a:br>
            <a:r>
              <a:rPr lang="cs-CZ" sz="3600" dirty="0" smtClean="0"/>
              <a:t>vejde 5. Kolik košíčků bude babička potřebovat?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284984"/>
            <a:ext cx="8964488" cy="3195647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58702" y="5157192"/>
            <a:ext cx="6624736" cy="132343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20 : 5 = </a:t>
            </a:r>
            <a:endParaRPr lang="cs-CZ" sz="8000" dirty="0"/>
          </a:p>
        </p:txBody>
      </p:sp>
      <p:sp>
        <p:nvSpPr>
          <p:cNvPr id="10" name="Ovál 9"/>
          <p:cNvSpPr/>
          <p:nvPr/>
        </p:nvSpPr>
        <p:spPr>
          <a:xfrm>
            <a:off x="4471070" y="5259451"/>
            <a:ext cx="1037034" cy="111892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>
                <a:solidFill>
                  <a:schemeClr val="tx1"/>
                </a:solidFill>
              </a:rPr>
              <a:t>4</a:t>
            </a:r>
            <a:endParaRPr lang="cs-CZ" sz="8000" dirty="0"/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179512" y="274638"/>
            <a:ext cx="8736728" cy="778098"/>
          </a:xfrm>
          <a:prstGeom prst="rect">
            <a:avLst/>
          </a:prstGeom>
          <a:solidFill>
            <a:schemeClr val="accent3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Dělení číslem 5</a:t>
            </a:r>
            <a:endParaRPr lang="cs-CZ" dirty="0"/>
          </a:p>
        </p:txBody>
      </p:sp>
      <p:pic>
        <p:nvPicPr>
          <p:cNvPr id="18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70715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670715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387" y="2670715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670715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4341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129614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sz="3600" dirty="0"/>
              <a:t>Babička nabarvila </a:t>
            </a:r>
            <a:r>
              <a:rPr lang="cs-CZ" sz="3600" dirty="0" smtClean="0"/>
              <a:t>35 </a:t>
            </a:r>
            <a:r>
              <a:rPr lang="cs-CZ" sz="3600" dirty="0"/>
              <a:t>vajíček. Do košíčku se jich 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vejde </a:t>
            </a:r>
            <a:r>
              <a:rPr lang="cs-CZ" sz="3600" dirty="0"/>
              <a:t>5. Kolik košíčků bude babička potřebovat?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5779" y="1694464"/>
            <a:ext cx="8229600" cy="3224422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58702" y="5157192"/>
            <a:ext cx="6624736" cy="132343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35 : 5 = </a:t>
            </a:r>
            <a:endParaRPr lang="cs-CZ" sz="8000" dirty="0"/>
          </a:p>
        </p:txBody>
      </p:sp>
      <p:sp>
        <p:nvSpPr>
          <p:cNvPr id="10" name="Ovál 9"/>
          <p:cNvSpPr/>
          <p:nvPr/>
        </p:nvSpPr>
        <p:spPr>
          <a:xfrm>
            <a:off x="4471070" y="5259451"/>
            <a:ext cx="1037034" cy="111892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>
                <a:solidFill>
                  <a:schemeClr val="tx1"/>
                </a:solidFill>
              </a:rPr>
              <a:t>7</a:t>
            </a:r>
            <a:endParaRPr lang="cs-CZ" sz="8000" dirty="0"/>
          </a:p>
        </p:txBody>
      </p:sp>
      <p:pic>
        <p:nvPicPr>
          <p:cNvPr id="20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59302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333563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2900" y="3341382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377" y="1687546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535" y="3350866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35162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623209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809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129614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sz="3600" dirty="0"/>
              <a:t>Babička nabarvila </a:t>
            </a:r>
            <a:r>
              <a:rPr lang="cs-CZ" sz="3600" dirty="0" smtClean="0"/>
              <a:t>30 </a:t>
            </a:r>
            <a:r>
              <a:rPr lang="cs-CZ" sz="3600" dirty="0"/>
              <a:t>vajíček. Do košíčku se jich 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vejde </a:t>
            </a:r>
            <a:r>
              <a:rPr lang="cs-CZ" sz="3600" dirty="0"/>
              <a:t>5. Kolik košíčků bude babička potřebovat?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00200"/>
            <a:ext cx="8229600" cy="4880431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58702" y="5157192"/>
            <a:ext cx="6624736" cy="132343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30 : 5 = </a:t>
            </a:r>
            <a:endParaRPr lang="cs-CZ" sz="8000" dirty="0"/>
          </a:p>
        </p:txBody>
      </p:sp>
      <p:sp>
        <p:nvSpPr>
          <p:cNvPr id="10" name="Ovál 9"/>
          <p:cNvSpPr/>
          <p:nvPr/>
        </p:nvSpPr>
        <p:spPr>
          <a:xfrm>
            <a:off x="4471070" y="5259451"/>
            <a:ext cx="1037034" cy="111892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>
                <a:solidFill>
                  <a:schemeClr val="tx1"/>
                </a:solidFill>
              </a:rPr>
              <a:t>6</a:t>
            </a:r>
            <a:endParaRPr lang="cs-CZ" sz="8000" dirty="0"/>
          </a:p>
        </p:txBody>
      </p:sp>
      <p:pic>
        <p:nvPicPr>
          <p:cNvPr id="22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879" y="1481127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05" y="3208784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696" y="3326726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2900" y="1633527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361184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481127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4341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352928" cy="129614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sz="3600" dirty="0"/>
              <a:t>Babička nabarvila </a:t>
            </a:r>
            <a:r>
              <a:rPr lang="cs-CZ" sz="3600" dirty="0" smtClean="0"/>
              <a:t>10 </a:t>
            </a:r>
            <a:r>
              <a:rPr lang="cs-CZ" sz="3600" dirty="0"/>
              <a:t>vajíček. Do košíčku se jich 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vejde </a:t>
            </a:r>
            <a:r>
              <a:rPr lang="cs-CZ" sz="3600" dirty="0"/>
              <a:t>5. Kolik košíčků bude babička potřebovat?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80431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58702" y="5157192"/>
            <a:ext cx="6624736" cy="132343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10 : 5 = </a:t>
            </a:r>
            <a:endParaRPr lang="cs-CZ" sz="8000" dirty="0"/>
          </a:p>
        </p:txBody>
      </p:sp>
      <p:sp>
        <p:nvSpPr>
          <p:cNvPr id="10" name="Ovál 9"/>
          <p:cNvSpPr/>
          <p:nvPr/>
        </p:nvSpPr>
        <p:spPr>
          <a:xfrm>
            <a:off x="4471070" y="5259451"/>
            <a:ext cx="1037034" cy="111892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>
                <a:solidFill>
                  <a:schemeClr val="tx1"/>
                </a:solidFill>
              </a:rPr>
              <a:t>2</a:t>
            </a:r>
            <a:endParaRPr lang="cs-CZ" sz="8000" dirty="0"/>
          </a:p>
        </p:txBody>
      </p:sp>
      <p:pic>
        <p:nvPicPr>
          <p:cNvPr id="14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88840"/>
            <a:ext cx="2088232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200" y="1988840"/>
            <a:ext cx="2079135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4341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352928" cy="129614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sz="3600" dirty="0"/>
              <a:t>Babička nabarvila </a:t>
            </a:r>
            <a:r>
              <a:rPr lang="cs-CZ" sz="3600" dirty="0" smtClean="0"/>
              <a:t>25 </a:t>
            </a:r>
            <a:r>
              <a:rPr lang="cs-CZ" sz="3600" dirty="0"/>
              <a:t>vajíček. Do košíčku se jich 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vejde </a:t>
            </a:r>
            <a:r>
              <a:rPr lang="cs-CZ" sz="3600" dirty="0"/>
              <a:t>5. Kolik košíčků bude babička potřebovat?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80431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58702" y="5157192"/>
            <a:ext cx="6624736" cy="132343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25 : 5 = </a:t>
            </a:r>
            <a:endParaRPr lang="cs-CZ" sz="8000" dirty="0"/>
          </a:p>
        </p:txBody>
      </p:sp>
      <p:sp>
        <p:nvSpPr>
          <p:cNvPr id="10" name="Ovál 9"/>
          <p:cNvSpPr/>
          <p:nvPr/>
        </p:nvSpPr>
        <p:spPr>
          <a:xfrm>
            <a:off x="4471070" y="5259451"/>
            <a:ext cx="1037034" cy="111892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>
                <a:solidFill>
                  <a:schemeClr val="tx1"/>
                </a:solidFill>
              </a:rPr>
              <a:t>5</a:t>
            </a:r>
            <a:endParaRPr lang="cs-CZ" sz="8000" dirty="0"/>
          </a:p>
        </p:txBody>
      </p:sp>
      <p:pic>
        <p:nvPicPr>
          <p:cNvPr id="20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114" y="1637897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216068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725" y="3170757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4730" y="1680115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6751" y="1633527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4341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568952" cy="1224136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sz="3600" dirty="0"/>
              <a:t>Babička nabarvila </a:t>
            </a:r>
            <a:r>
              <a:rPr lang="cs-CZ" sz="3600" dirty="0" smtClean="0"/>
              <a:t>40 </a:t>
            </a:r>
            <a:r>
              <a:rPr lang="cs-CZ" sz="3600" dirty="0"/>
              <a:t>vajíček. Do košíčku se </a:t>
            </a:r>
            <a:r>
              <a:rPr lang="cs-CZ" sz="3600" dirty="0" smtClean="0"/>
              <a:t>jich</a:t>
            </a:r>
            <a:br>
              <a:rPr lang="cs-CZ" sz="3600" dirty="0" smtClean="0"/>
            </a:br>
            <a:r>
              <a:rPr lang="cs-CZ" sz="3600" dirty="0" smtClean="0"/>
              <a:t>vejde </a:t>
            </a:r>
            <a:r>
              <a:rPr lang="cs-CZ" sz="3600" dirty="0"/>
              <a:t>5. Kolik košíčků bude babička potřebovat?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67856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9005" y="5157191"/>
            <a:ext cx="5313978" cy="132343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40 : 5 = </a:t>
            </a:r>
            <a:endParaRPr lang="cs-CZ" sz="8000" dirty="0"/>
          </a:p>
        </p:txBody>
      </p:sp>
      <p:sp>
        <p:nvSpPr>
          <p:cNvPr id="10" name="Ovál 9"/>
          <p:cNvSpPr/>
          <p:nvPr/>
        </p:nvSpPr>
        <p:spPr>
          <a:xfrm>
            <a:off x="4007590" y="5259451"/>
            <a:ext cx="1723030" cy="111892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>
                <a:solidFill>
                  <a:schemeClr val="tx1"/>
                </a:solidFill>
              </a:rPr>
              <a:t>8</a:t>
            </a:r>
            <a:endParaRPr lang="cs-CZ" sz="8000" dirty="0"/>
          </a:p>
        </p:txBody>
      </p:sp>
      <p:pic>
        <p:nvPicPr>
          <p:cNvPr id="26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49" y="1379298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216" y="3361184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307" y="1463437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307" y="3323156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4198" y="3323157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94357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78" y="3222014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481127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4341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08912" cy="129614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sz="3600" dirty="0"/>
              <a:t>Babička nabarvila </a:t>
            </a:r>
            <a:r>
              <a:rPr lang="cs-CZ" sz="3600" dirty="0" smtClean="0"/>
              <a:t>5 vajíček</a:t>
            </a:r>
            <a:r>
              <a:rPr lang="cs-CZ" sz="3600" dirty="0"/>
              <a:t>. Do košíčku se jich 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vejde </a:t>
            </a:r>
            <a:r>
              <a:rPr lang="cs-CZ" sz="3600" dirty="0"/>
              <a:t>5. Kolik košíčků bude babička potřebovat?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80431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58702" y="5157192"/>
            <a:ext cx="6624736" cy="132343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5 : 5 = </a:t>
            </a:r>
            <a:endParaRPr lang="cs-CZ" sz="8000" dirty="0"/>
          </a:p>
        </p:txBody>
      </p:sp>
      <p:sp>
        <p:nvSpPr>
          <p:cNvPr id="10" name="Ovál 9"/>
          <p:cNvSpPr/>
          <p:nvPr/>
        </p:nvSpPr>
        <p:spPr>
          <a:xfrm>
            <a:off x="4471070" y="5259451"/>
            <a:ext cx="1037034" cy="111892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>
                <a:solidFill>
                  <a:schemeClr val="tx1"/>
                </a:solidFill>
              </a:rPr>
              <a:t>1</a:t>
            </a:r>
            <a:endParaRPr lang="cs-CZ" sz="8000" dirty="0"/>
          </a:p>
        </p:txBody>
      </p:sp>
      <p:pic>
        <p:nvPicPr>
          <p:cNvPr id="8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916832"/>
            <a:ext cx="324036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6219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352928" cy="129614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sz="3600" dirty="0"/>
              <a:t>Babička nabarvila </a:t>
            </a:r>
            <a:r>
              <a:rPr lang="cs-CZ" sz="3600" dirty="0" smtClean="0"/>
              <a:t>15 </a:t>
            </a:r>
            <a:r>
              <a:rPr lang="cs-CZ" sz="3600" dirty="0"/>
              <a:t>vajíček. Do košíčku se jich 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vejde </a:t>
            </a:r>
            <a:r>
              <a:rPr lang="cs-CZ" sz="3600" dirty="0"/>
              <a:t>5. Kolik košíčků bude babička potřebovat?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80431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58702" y="5157192"/>
            <a:ext cx="6624736" cy="132343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15 : 5 = </a:t>
            </a:r>
            <a:endParaRPr lang="cs-CZ" sz="8000" dirty="0"/>
          </a:p>
        </p:txBody>
      </p:sp>
      <p:sp>
        <p:nvSpPr>
          <p:cNvPr id="10" name="Ovál 9"/>
          <p:cNvSpPr/>
          <p:nvPr/>
        </p:nvSpPr>
        <p:spPr>
          <a:xfrm>
            <a:off x="4471070" y="5259451"/>
            <a:ext cx="1037034" cy="111892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>
                <a:solidFill>
                  <a:schemeClr val="tx1"/>
                </a:solidFill>
              </a:rPr>
              <a:t>3</a:t>
            </a:r>
            <a:endParaRPr lang="cs-CZ" sz="8000" dirty="0"/>
          </a:p>
        </p:txBody>
      </p:sp>
      <p:pic>
        <p:nvPicPr>
          <p:cNvPr id="12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04863"/>
            <a:ext cx="2016224" cy="2159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763" y="2214883"/>
            <a:ext cx="2006867" cy="2149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2204864"/>
            <a:ext cx="2016223" cy="2159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4341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424936" cy="129614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sz="3600" dirty="0"/>
              <a:t>Babička nabarvila </a:t>
            </a:r>
            <a:r>
              <a:rPr lang="cs-CZ" sz="3600" dirty="0" smtClean="0"/>
              <a:t>45 </a:t>
            </a:r>
            <a:r>
              <a:rPr lang="cs-CZ" sz="3600" dirty="0"/>
              <a:t>vajíček. Do košíčku se jich 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vejde </a:t>
            </a:r>
            <a:r>
              <a:rPr lang="cs-CZ" sz="3600" dirty="0"/>
              <a:t>5. Kolik košíčků bude babička potřebovat?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80431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58702" y="5157192"/>
            <a:ext cx="6624736" cy="132343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45 : 5 = </a:t>
            </a:r>
            <a:endParaRPr lang="cs-CZ" sz="8000" dirty="0"/>
          </a:p>
        </p:txBody>
      </p:sp>
      <p:sp>
        <p:nvSpPr>
          <p:cNvPr id="10" name="Ovál 9"/>
          <p:cNvSpPr/>
          <p:nvPr/>
        </p:nvSpPr>
        <p:spPr>
          <a:xfrm>
            <a:off x="4471070" y="5259451"/>
            <a:ext cx="1037034" cy="111892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>
                <a:solidFill>
                  <a:schemeClr val="tx1"/>
                </a:solidFill>
              </a:rPr>
              <a:t>9</a:t>
            </a:r>
            <a:endParaRPr lang="cs-CZ" sz="8000" dirty="0"/>
          </a:p>
        </p:txBody>
      </p:sp>
      <p:pic>
        <p:nvPicPr>
          <p:cNvPr id="14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83" y="1608729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352" y="1609354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33525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199" y="3336385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612" y="3336387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917" y="3337011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609" y="3337011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7569" y="1619494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608728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4341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496944" cy="129614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sz="3600" dirty="0"/>
              <a:t>Babička nabarvila </a:t>
            </a:r>
            <a:r>
              <a:rPr lang="cs-CZ" sz="3600" dirty="0" smtClean="0"/>
              <a:t>50 </a:t>
            </a:r>
            <a:r>
              <a:rPr lang="cs-CZ" sz="3600" dirty="0"/>
              <a:t>vajíček. Do košíčku se </a:t>
            </a:r>
            <a:r>
              <a:rPr lang="cs-CZ" sz="3600" dirty="0" smtClean="0"/>
              <a:t>jich</a:t>
            </a:r>
            <a:br>
              <a:rPr lang="cs-CZ" sz="3600" dirty="0" smtClean="0"/>
            </a:br>
            <a:r>
              <a:rPr lang="cs-CZ" sz="3600" dirty="0" smtClean="0"/>
              <a:t> </a:t>
            </a:r>
            <a:r>
              <a:rPr lang="cs-CZ" sz="3600" dirty="0"/>
              <a:t>vejde 5. Kolik košíčků bude babička potřebovat?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80431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58702" y="5157192"/>
            <a:ext cx="6624736" cy="132343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8000" dirty="0" smtClean="0"/>
              <a:t>50 : 5 = </a:t>
            </a:r>
            <a:endParaRPr lang="cs-CZ" sz="8000" dirty="0"/>
          </a:p>
        </p:txBody>
      </p:sp>
      <p:sp>
        <p:nvSpPr>
          <p:cNvPr id="10" name="Ovál 9"/>
          <p:cNvSpPr/>
          <p:nvPr/>
        </p:nvSpPr>
        <p:spPr>
          <a:xfrm>
            <a:off x="4471070" y="5245598"/>
            <a:ext cx="1901130" cy="1118920"/>
          </a:xfrm>
          <a:prstGeom prst="ellipse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dirty="0" smtClean="0">
                <a:solidFill>
                  <a:schemeClr val="tx1"/>
                </a:solidFill>
              </a:rPr>
              <a:t>10</a:t>
            </a:r>
            <a:endParaRPr lang="cs-CZ" sz="8000" dirty="0"/>
          </a:p>
        </p:txBody>
      </p:sp>
      <p:pic>
        <p:nvPicPr>
          <p:cNvPr id="8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279" y="1627133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5" y="1606708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5" y="3382200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279" y="3429535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022" y="3382200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022" y="1634419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539" y="3382200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513" y="1606709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913" y="3337012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5" descr="C:\Users\prejzova\AppData\Local\Microsoft\Windows\Temporary Internet Files\Content.IE5\8KG0O2PD\MC900354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531698"/>
            <a:ext cx="1613374" cy="17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4175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60419"/>
            <a:ext cx="6391510" cy="706090"/>
          </a:xfrm>
          <a:ln w="57150">
            <a:solidFill>
              <a:srgbClr val="92D050"/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cs-CZ" dirty="0" smtClean="0"/>
              <a:t>Troufneš si na příklady?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98220"/>
            <a:ext cx="8229600" cy="557390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b="1" dirty="0" smtClean="0"/>
              <a:t>10 : 5 =  2		     	 15 : 5 =  3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25 : 5 =  5		          35 : 5 =  7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20 : 5 =  4		    	 40 : 5 =  8</a:t>
            </a:r>
          </a:p>
          <a:p>
            <a:pPr marL="0" indent="0">
              <a:buNone/>
            </a:pP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 smtClean="0"/>
              <a:t> 5 : 5 =  1		     	 30 : 5 =  6</a:t>
            </a:r>
          </a:p>
          <a:p>
            <a:pPr marL="0" indent="0">
              <a:buNone/>
            </a:pPr>
            <a:endParaRPr lang="cs-CZ" sz="3600" b="1" dirty="0" smtClean="0"/>
          </a:p>
          <a:p>
            <a:pPr marL="0" indent="0">
              <a:buNone/>
            </a:pPr>
            <a:r>
              <a:rPr lang="cs-CZ" sz="3600" b="1" dirty="0" smtClean="0"/>
              <a:t>45 : 5 = 9	     	          50 : 5 =  10</a:t>
            </a:r>
            <a:endParaRPr lang="cs-CZ" sz="3600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1963860" y="5783592"/>
            <a:ext cx="825331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5763044" y="5841777"/>
            <a:ext cx="821246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1927857" y="4649363"/>
            <a:ext cx="792088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1927857" y="3501008"/>
            <a:ext cx="792088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997104" y="2204864"/>
            <a:ext cx="792088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1997104" y="1096670"/>
            <a:ext cx="792088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5734535" y="1096670"/>
            <a:ext cx="828092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5737958" y="2204864"/>
            <a:ext cx="821246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737958" y="3392907"/>
            <a:ext cx="828092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5731112" y="4649363"/>
            <a:ext cx="828092" cy="72008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677926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cs-CZ" dirty="0" smtClean="0"/>
              <a:t>Tak jak vám to šlo?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9672" y="5229200"/>
            <a:ext cx="8594816" cy="1015663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Určitě dobře. Jste šikulky!!!</a:t>
            </a:r>
            <a:endParaRPr lang="cs-CZ" sz="60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703560"/>
            <a:ext cx="8229600" cy="442260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3076" name="Picture 4" descr="C:\Users\prejzova\AppData\Local\Microsoft\Windows\Temporary Internet Files\Content.IE5\IIZQ5E7Z\MC9004129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573" y="1703560"/>
            <a:ext cx="4896544" cy="345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8845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Použité zdroje a materiály: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Obrázky z galerie </a:t>
            </a:r>
            <a:r>
              <a:rPr lang="cs-CZ" sz="2800" dirty="0" smtClean="0"/>
              <a:t>Klipart Microsoft </a:t>
            </a:r>
            <a:r>
              <a:rPr lang="cs-CZ" sz="2800" dirty="0"/>
              <a:t>Office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http://sirmi.ic.cz/index.html</a:t>
            </a:r>
          </a:p>
          <a:p>
            <a:pPr marL="0" indent="0">
              <a:buNone/>
            </a:pPr>
            <a:r>
              <a:rPr lang="cs-CZ" sz="2800" dirty="0" smtClean="0"/>
              <a:t>Vlastní archiv autora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611561" y="3244334"/>
            <a:ext cx="53699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18845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694</TotalTime>
  <Words>515</Words>
  <Application>Microsoft Office PowerPoint</Application>
  <PresentationFormat>Předvádění na obrazovce (4:3)</PresentationFormat>
  <Paragraphs>177</Paragraphs>
  <Slides>28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29" baseType="lpstr">
      <vt:lpstr>Motiv systému Office</vt:lpstr>
      <vt:lpstr>Prezentace aplikace PowerPoint</vt:lpstr>
      <vt:lpstr>Násobky čísla 5 Čti nahlas vyznačená čísla.</vt:lpstr>
      <vt:lpstr>Zkus se mnou vyjmenovat násobky čísla 5. Možná to zvládneš rychleji než já.</vt:lpstr>
      <vt:lpstr>Babička si pro koledníky připravila krásná vajíčka. Dala je do košíčků po 5 kusech.</vt:lpstr>
      <vt:lpstr>1 X 5 = </vt:lpstr>
      <vt:lpstr>     2 x 5 =  </vt:lpstr>
      <vt:lpstr>                3 x 5 =    </vt:lpstr>
      <vt:lpstr>4 x 5 =</vt:lpstr>
      <vt:lpstr>5 x 5 =</vt:lpstr>
      <vt:lpstr>6 x 5 = </vt:lpstr>
      <vt:lpstr>7 x 5 = </vt:lpstr>
      <vt:lpstr>8 x 5 = </vt:lpstr>
      <vt:lpstr>9 X 5 = </vt:lpstr>
      <vt:lpstr>  10 X 5  = </vt:lpstr>
      <vt:lpstr>Troufneš si na příklady?</vt:lpstr>
      <vt:lpstr>Babička nabarvila 20 vajíček. Do košíčku se jich  vejde 5. Kolik košíčků bude babička potřebovat?</vt:lpstr>
      <vt:lpstr>Babička nabarvila 35 vajíček. Do košíčku se jich  vejde 5. Kolik košíčků bude babička potřebovat?</vt:lpstr>
      <vt:lpstr>Babička nabarvila 30 vajíček. Do košíčku se jich  vejde 5. Kolik košíčků bude babička potřebovat?</vt:lpstr>
      <vt:lpstr>Babička nabarvila 10 vajíček. Do košíčku se jich  vejde 5. Kolik košíčků bude babička potřebovat?</vt:lpstr>
      <vt:lpstr>Babička nabarvila 25 vajíček. Do košíčku se jich  vejde 5. Kolik košíčků bude babička potřebovat?</vt:lpstr>
      <vt:lpstr>Babička nabarvila 40 vajíček. Do košíčku se jich vejde 5. Kolik košíčků bude babička potřebovat?</vt:lpstr>
      <vt:lpstr>Babička nabarvila 5 vajíček. Do košíčku se jich  vejde 5. Kolik košíčků bude babička potřebovat?</vt:lpstr>
      <vt:lpstr>Babička nabarvila 15 vajíček. Do košíčku se jich  vejde 5. Kolik košíčků bude babička potřebovat?</vt:lpstr>
      <vt:lpstr>Babička nabarvila 45 vajíček. Do košíčku se jich  vejde 5. Kolik košíčků bude babička potřebovat?</vt:lpstr>
      <vt:lpstr>Babička nabarvila 50 vajíček. Do košíčku se jich  vejde 5. Kolik košíčků bude babička potřebovat?</vt:lpstr>
      <vt:lpstr>Troufneš si na příklady?</vt:lpstr>
      <vt:lpstr>Tak jak vám to šlo?</vt:lpstr>
      <vt:lpstr>Použité zdroje a materiály: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Naděžda Prejzová</dc:creator>
  <cp:lastModifiedBy>Učitel</cp:lastModifiedBy>
  <cp:revision>74</cp:revision>
  <dcterms:created xsi:type="dcterms:W3CDTF">2012-11-04T15:57:58Z</dcterms:created>
  <dcterms:modified xsi:type="dcterms:W3CDTF">2012-11-24T15:08:11Z</dcterms:modified>
</cp:coreProperties>
</file>