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6" r:id="rId3"/>
    <p:sldId id="270" r:id="rId4"/>
    <p:sldId id="272" r:id="rId5"/>
    <p:sldId id="257" r:id="rId6"/>
    <p:sldId id="271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7" r:id="rId16"/>
    <p:sldId id="268" r:id="rId17"/>
    <p:sldId id="26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D05E"/>
    <a:srgbClr val="FF33CC"/>
    <a:srgbClr val="CCFF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C690-0AD4-45B2-A7A1-1F20A38F1BB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5CCEE-901C-4D6D-81F0-8EA97903DD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1542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C690-0AD4-45B2-A7A1-1F20A38F1BB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5CCEE-901C-4D6D-81F0-8EA97903DD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2363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C690-0AD4-45B2-A7A1-1F20A38F1BB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5CCEE-901C-4D6D-81F0-8EA97903DD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3565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C690-0AD4-45B2-A7A1-1F20A38F1BB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5CCEE-901C-4D6D-81F0-8EA97903DD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2706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C690-0AD4-45B2-A7A1-1F20A38F1BB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5CCEE-901C-4D6D-81F0-8EA97903DD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7064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C690-0AD4-45B2-A7A1-1F20A38F1BB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5CCEE-901C-4D6D-81F0-8EA97903DD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4776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C690-0AD4-45B2-A7A1-1F20A38F1BB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5CCEE-901C-4D6D-81F0-8EA97903DD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0520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C690-0AD4-45B2-A7A1-1F20A38F1BB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5CCEE-901C-4D6D-81F0-8EA97903DD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2922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C690-0AD4-45B2-A7A1-1F20A38F1BB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5CCEE-901C-4D6D-81F0-8EA97903DD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0560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C690-0AD4-45B2-A7A1-1F20A38F1BB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5CCEE-901C-4D6D-81F0-8EA97903DD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9469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3C690-0AD4-45B2-A7A1-1F20A38F1BB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55CCEE-901C-4D6D-81F0-8EA97903DD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0705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23C690-0AD4-45B2-A7A1-1F20A38F1BB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55CCEE-901C-4D6D-81F0-8EA97903DD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750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gi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6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nestle-catalogue.lion.cz/export-web/cukrovinky_cz/products/images/1/big_orion-kocici-jazycky-50g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38745910"/>
              </p:ext>
            </p:extLst>
          </p:nvPr>
        </p:nvGraphicFramePr>
        <p:xfrm>
          <a:off x="1524000" y="1397000"/>
          <a:ext cx="6720408" cy="35955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VY_32_Inovace_4.1.7 Mnohovýznamová slova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a literatura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Materiál je určen k seznámení</a:t>
                      </a:r>
                      <a:r>
                        <a:rPr lang="cs-CZ" baseline="0" dirty="0" smtClean="0"/>
                        <a:t> se slovy mnohovýznamovými. Prezentace byla vytvořena </a:t>
                      </a:r>
                      <a:r>
                        <a:rPr lang="cs-CZ" baseline="0" dirty="0" smtClean="0"/>
                        <a:t>        pro </a:t>
                      </a:r>
                      <a:r>
                        <a:rPr lang="cs-CZ" baseline="0" dirty="0" smtClean="0"/>
                        <a:t>práci s interaktivní tabulí nebo dataprojektorem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/>
                        <a:t>a obsahuje animaci.</a:t>
                      </a:r>
                      <a:endParaRPr lang="cs-CZ" dirty="0" smtClean="0"/>
                    </a:p>
                    <a:p>
                      <a:pPr algn="l"/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8304" y="908720"/>
            <a:ext cx="1043608" cy="1440327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xmlns="" val="1415153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2162671"/>
          </a:xfrm>
          <a:blipFill>
            <a:blip r:embed="rId2" cstate="print"/>
            <a:tile tx="0" ty="0" sx="100000" sy="100000" flip="none" algn="tl"/>
          </a:blip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/>
              <a:t>SLOVA MNOHOVÝZNAMOVÁ</a:t>
            </a:r>
            <a:endParaRPr lang="cs-CZ" sz="6000" dirty="0"/>
          </a:p>
        </p:txBody>
      </p:sp>
      <p:pic>
        <p:nvPicPr>
          <p:cNvPr id="1026" name="Picture 2" descr="C:\Users\prejzova\AppData\Local\Microsoft\Windows\Temporary Internet Files\Content.IE5\I5N0C3XM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0287" y="4149081"/>
            <a:ext cx="1362075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ejzova\AppData\Local\Microsoft\Windows\Temporary Internet Files\Content.IE5\2UABTRXI\MC9003914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293300"/>
            <a:ext cx="1606375" cy="158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ejzova\AppData\Local\Microsoft\Windows\Temporary Internet Files\Content.IE5\5TF55U86\MM900309812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05064"/>
            <a:ext cx="2376264" cy="1964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87825" y="6232608"/>
            <a:ext cx="41515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Tak nevím. Koruna nebo koruna?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639169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424936" cy="1152128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Slovo vyjadřuje určitou skutečnost. </a:t>
            </a:r>
            <a:br>
              <a:rPr lang="cs-CZ" dirty="0" smtClean="0"/>
            </a:br>
            <a:r>
              <a:rPr lang="cs-CZ" dirty="0" smtClean="0"/>
              <a:t>Má ustálený význam.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8"/>
            <a:ext cx="8229600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Když uslyšíme nebo si přečteme </a:t>
            </a:r>
          </a:p>
          <a:p>
            <a:pPr marL="0" indent="0">
              <a:buNone/>
            </a:pPr>
            <a:r>
              <a:rPr lang="cs-CZ" dirty="0" smtClean="0"/>
              <a:t>slovo </a:t>
            </a:r>
            <a:r>
              <a:rPr lang="cs-CZ" b="1" u="sng" dirty="0" smtClean="0"/>
              <a:t>auto</a:t>
            </a:r>
            <a:r>
              <a:rPr lang="cs-CZ" dirty="0" smtClean="0"/>
              <a:t>, představíme si</a:t>
            </a:r>
          </a:p>
          <a:p>
            <a:pPr marL="0" indent="0">
              <a:buNone/>
            </a:pPr>
            <a:r>
              <a:rPr lang="cs-CZ" dirty="0" smtClean="0"/>
              <a:t>nějaký automobil.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Když uslyšíme nebo si přečteme </a:t>
            </a:r>
          </a:p>
          <a:p>
            <a:pPr marL="0" indent="0">
              <a:buNone/>
            </a:pPr>
            <a:r>
              <a:rPr lang="cs-CZ" dirty="0" smtClean="0"/>
              <a:t>slovo </a:t>
            </a:r>
            <a:r>
              <a:rPr lang="cs-CZ" b="1" u="sng" dirty="0" smtClean="0"/>
              <a:t>květina</a:t>
            </a:r>
            <a:r>
              <a:rPr lang="cs-CZ" dirty="0" smtClean="0"/>
              <a:t>, představíme si </a:t>
            </a:r>
          </a:p>
          <a:p>
            <a:pPr marL="0" indent="0">
              <a:buNone/>
            </a:pPr>
            <a:r>
              <a:rPr lang="cs-CZ" dirty="0" smtClean="0"/>
              <a:t>nějakou květinu.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3316" name="Picture 4" descr="C:\Users\prejzova\AppData\Local\Microsoft\Windows\Temporary Internet Files\Content.IE5\I5N0C3XM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1772" y="145028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C:\Users\prejzova\AppData\Local\Microsoft\Windows\Temporary Internet Files\Content.IE5\MV0RWANB\MP9004277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1" y="4221088"/>
            <a:ext cx="2524781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1520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7704856" cy="2448272"/>
          </a:xfrm>
          <a:solidFill>
            <a:srgbClr val="CCFF33"/>
          </a:solidFill>
        </p:spPr>
        <p:txBody>
          <a:bodyPr>
            <a:normAutofit fontScale="90000"/>
          </a:bodyPr>
          <a:lstStyle/>
          <a:p>
            <a:pPr algn="l"/>
            <a:r>
              <a:rPr lang="cs-CZ" sz="4900" dirty="0" smtClean="0"/>
              <a:t/>
            </a:r>
            <a:br>
              <a:rPr lang="cs-CZ" sz="4900" dirty="0" smtClean="0"/>
            </a:br>
            <a:r>
              <a:rPr lang="cs-CZ" sz="4900" dirty="0" smtClean="0"/>
              <a:t>Některá slova ale mohou mít významů více. Těmto slovům </a:t>
            </a:r>
            <a:br>
              <a:rPr lang="cs-CZ" sz="4900" dirty="0" smtClean="0"/>
            </a:br>
            <a:r>
              <a:rPr lang="cs-CZ" sz="4900" dirty="0" smtClean="0"/>
              <a:t>říkáme </a:t>
            </a:r>
            <a:r>
              <a:rPr lang="cs-CZ" b="1" dirty="0" smtClean="0"/>
              <a:t>MNOHOVÝZNAMOVÁ.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140968"/>
            <a:ext cx="8424936" cy="3456384"/>
          </a:xfrm>
          <a:ln w="57150">
            <a:solidFill>
              <a:srgbClr val="92D050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endParaRPr lang="cs-CZ" sz="9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Prohlédněte si následující obrázky, pojmenujte je a tvořte s nimi věty.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Tvořte různé druhy vět. Oznamovací,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tázací, rozkazovací, přací.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Vymýšlejte věty s předem daným počtem slov.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338" name="Picture 2" descr="C:\Users\prejzova\AppData\Local\Microsoft\Windows\Temporary Internet Files\Content.IE5\5TF55U86\MC900280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61070" y="4005064"/>
            <a:ext cx="154378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75318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57150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Kohoutek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prejzova\AppData\Local\Microsoft\Windows\Temporary Internet Files\Content.IE5\O4PZIY3K\MC900441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60848"/>
            <a:ext cx="324036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ejzova\AppData\Local\Microsoft\Windows\Temporary Internet Files\Content.IE5\PSBFHVVI\MP900448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338437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00624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Sluníčko</a:t>
            </a:r>
            <a:endParaRPr lang="cs-CZ" dirty="0"/>
          </a:p>
        </p:txBody>
      </p:sp>
      <p:pic>
        <p:nvPicPr>
          <p:cNvPr id="5" name="Picture 2" descr="C:\Users\prejzova\AppData\Local\Microsoft\Windows\Temporary Internet Files\Content.IE5\2UABTRXI\MC900430005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76872"/>
            <a:ext cx="3168352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rejzova\AppData\Local\Microsoft\Windows\Temporary Internet Files\Content.IE5\MV0RWANB\MC90023218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360040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61299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864096"/>
          </a:xfrm>
          <a:ln w="57150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smtClean="0"/>
              <a:t>Oko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prejzova\AppData\Local\Microsoft\Windows\Temporary Internet Files\Content.IE5\PSBFHVVI\MP900448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3816424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ejzova\AppData\Local\Microsoft\Windows\Temporary Internet Files\Content.IE5\O4PZIY3K\MP9004018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28800"/>
            <a:ext cx="3600400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6444208" y="3212976"/>
            <a:ext cx="126014" cy="971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480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57150"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Koruna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099" name="Picture 3" descr="C:\Users\prejzova\AppData\Local\Microsoft\Windows\Temporary Internet Files\Content.IE5\50RHYVP1\MC9003914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60848"/>
            <a:ext cx="3312368" cy="338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rejzova\AppData\Local\Microsoft\Windows\Temporary Internet Files\Content.IE5\O4PZIY3K\MP9002894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352839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4129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57150">
            <a:solidFill>
              <a:schemeClr val="accent3"/>
            </a:solidFill>
          </a:ln>
        </p:spPr>
        <p:txBody>
          <a:bodyPr/>
          <a:lstStyle/>
          <a:p>
            <a:r>
              <a:rPr lang="cs-CZ" dirty="0" smtClean="0"/>
              <a:t>lístek</a:t>
            </a:r>
            <a:endParaRPr lang="cs-CZ" dirty="0"/>
          </a:p>
        </p:txBody>
      </p:sp>
      <p:pic>
        <p:nvPicPr>
          <p:cNvPr id="5" name="Picture 2" descr="C:\Users\prejzova\AppData\Local\Microsoft\Windows\Temporary Internet Files\Content.IE5\50RHYVP1\MC90044185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22600"/>
            <a:ext cx="2751276" cy="3285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rejzova\AppData\Local\Microsoft\Windows\Temporary Internet Files\Content.IE5\50RHYVP1\MP9004140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7871" y="1628800"/>
            <a:ext cx="2460273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1" name="Picture 1" descr="C:\Users\prejzova\AppData\Local\Microsoft\Windows\Temporary Internet Files\Content.IE5\5TF55U86\MC9002405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573016"/>
            <a:ext cx="2952328" cy="2889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5949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57150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Jazyk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244280" cy="4493096"/>
          </a:xfrm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2" name="Picture 2" descr="C:\Users\prejzova\AppData\Local\Microsoft\Windows\Temporary Internet Files\Content.IE5\9S3725G8\MP9004486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16832"/>
            <a:ext cx="3672408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rejzova\AppData\Local\Microsoft\Windows\Temporary Internet Files\Content.IE5\50RHYVP1\MC9003357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6404" y="1916832"/>
            <a:ext cx="3912060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/>
          <p:cNvSpPr/>
          <p:nvPr/>
        </p:nvSpPr>
        <p:spPr>
          <a:xfrm rot="696170">
            <a:off x="5918083" y="181853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8010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57150">
            <a:solidFill>
              <a:srgbClr val="92D050"/>
            </a:solidFill>
          </a:ln>
        </p:spPr>
        <p:txBody>
          <a:bodyPr/>
          <a:lstStyle/>
          <a:p>
            <a:r>
              <a:rPr lang="cs-CZ" dirty="0" smtClean="0"/>
              <a:t>Houba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46" name="Picture 2" descr="C:\Users\prejzova\AppData\Local\Microsoft\Windows\Temporary Internet Files\Content.IE5\9S3725G8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023" y="1628800"/>
            <a:ext cx="4047889" cy="448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rejzova\AppData\Local\Microsoft\Windows\Temporary Internet Files\Content.IE5\9S3725G8\MC9000168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4664"/>
            <a:ext cx="1536196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prejzova\AppData\Local\Microsoft\Windows\Temporary Internet Files\Content.IE5\PSBFHVVI\MP9004280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28800"/>
            <a:ext cx="3658779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46805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Pero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8106" y="1628800"/>
            <a:ext cx="4038600" cy="4464497"/>
          </a:xfrm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170" name="Picture 2" descr="C:\Users\prejzova\AppData\Local\Microsoft\Windows\Temporary Internet Files\Content.IE5\50RHYVP1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83125"/>
            <a:ext cx="3744416" cy="390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rejzova\AppData\Local\Microsoft\Windows\Temporary Internet Files\Content.IE5\PSBFHVVI\MP9003867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6974" y="2060848"/>
            <a:ext cx="3657600" cy="3113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prejzova\AppData\Local\Microsoft\Windows\Temporary Internet Files\Content.IE5\50RHYVP1\MP9004385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888850"/>
            <a:ext cx="2664296" cy="2278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1610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ln w="57150">
            <a:solidFill>
              <a:schemeClr val="accent5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Hlavička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750272"/>
            <a:ext cx="4038600" cy="4525963"/>
          </a:xfrm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196" name="Picture 4" descr="C:\Users\prejzova\AppData\Local\Microsoft\Windows\Temporary Internet Files\Content.IE5\PSBFHVVI\MP9003828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243" y="1772816"/>
            <a:ext cx="3983741" cy="460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prejzova\AppData\Local\Microsoft\Windows\Temporary Internet Files\Content.IE5\50RHYVP1\MP90044852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72816"/>
            <a:ext cx="3816424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8138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ln w="57150">
            <a:solidFill>
              <a:srgbClr val="FF33CC"/>
            </a:solidFill>
          </a:ln>
        </p:spPr>
        <p:txBody>
          <a:bodyPr/>
          <a:lstStyle/>
          <a:p>
            <a:r>
              <a:rPr lang="cs-CZ" dirty="0" smtClean="0"/>
              <a:t>Jazýček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713387"/>
          </a:xfrm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9219" name="Picture 3" descr="C:\Users\prejzova\AppData\Local\Microsoft\Windows\Temporary Internet Files\Content.IE5\50RHYVP1\MC9002871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61049"/>
            <a:ext cx="345638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http://www.traffic.cz/images/large/R36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24744"/>
            <a:ext cx="302433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prejzova\AppData\Local\Microsoft\Windows\Temporary Internet Files\Content.IE5\O4PZIY3K\MP9004448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3528392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87889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ln w="57150">
            <a:solidFill>
              <a:srgbClr val="00D05E"/>
            </a:solidFill>
          </a:ln>
        </p:spPr>
        <p:txBody>
          <a:bodyPr/>
          <a:lstStyle/>
          <a:p>
            <a:r>
              <a:rPr lang="cs-CZ" dirty="0" smtClean="0"/>
              <a:t>Křídlo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Levé křídlo zámku se nyní </a:t>
            </a:r>
          </a:p>
          <a:p>
            <a:pPr marL="0" indent="0">
              <a:buNone/>
            </a:pPr>
            <a:r>
              <a:rPr lang="cs-CZ" sz="800" dirty="0">
                <a:solidFill>
                  <a:schemeClr val="bg1"/>
                </a:solidFill>
              </a:rPr>
              <a:t> </a:t>
            </a:r>
            <a:r>
              <a:rPr lang="cs-CZ" sz="800" dirty="0" smtClean="0">
                <a:solidFill>
                  <a:schemeClr val="bg1"/>
                </a:solidFill>
              </a:rPr>
              <a:t>       </a:t>
            </a:r>
            <a:r>
              <a:rPr lang="cs-CZ" dirty="0" smtClean="0"/>
              <a:t>opravuje.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1267" name="Picture 3" descr="C:\Users\prejzova\AppData\Local\Microsoft\Windows\Temporary Internet Files\Content.IE5\50RHYVP1\MP9004038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324036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prejzova\AppData\Local\Microsoft\Windows\Temporary Internet Files\Content.IE5\O4PZIY3K\MP9004264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08920"/>
            <a:ext cx="367240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prejzova\AppData\Local\Microsoft\Windows\Temporary Internet Files\Content.IE5\5TF55U86\MC900234149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61048"/>
            <a:ext cx="3240359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27613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 w="57150">
            <a:solidFill>
              <a:srgbClr val="FFC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Zámek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2292" name="Picture 4" descr="C:\Users\prejzova\AppData\Local\Microsoft\Windows\Temporary Internet Files\Content.IE5\9S3725G8\MP9004333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3816424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prejzova\AppData\Local\Microsoft\Windows\Temporary Internet Files\Content.IE5\50RHYVP1\MP9004006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28800"/>
            <a:ext cx="3816424" cy="445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6629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Použité zdroje a materiály: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165618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3800" dirty="0" smtClean="0"/>
              <a:t>Obrázky:</a:t>
            </a:r>
          </a:p>
          <a:p>
            <a:pPr marL="0" indent="0">
              <a:buNone/>
            </a:pPr>
            <a:r>
              <a:rPr lang="cs-CZ" sz="3800" dirty="0" smtClean="0">
                <a:hlinkClick r:id="rId2"/>
              </a:rPr>
              <a:t>www.office.</a:t>
            </a:r>
            <a:r>
              <a:rPr lang="cs-CZ" sz="3800" dirty="0" err="1" smtClean="0">
                <a:hlinkClick r:id="rId2"/>
              </a:rPr>
              <a:t>microsoft.com</a:t>
            </a:r>
            <a:endParaRPr lang="cs-CZ" sz="3800" dirty="0" smtClean="0"/>
          </a:p>
          <a:p>
            <a:pPr marL="0" indent="0">
              <a:buNone/>
            </a:pPr>
            <a:r>
              <a:rPr lang="cs-CZ" sz="3800" smtClean="0">
                <a:hlinkClick r:id="rId3"/>
              </a:rPr>
              <a:t>http</a:t>
            </a:r>
            <a:r>
              <a:rPr lang="cs-CZ" sz="3800" dirty="0" smtClean="0">
                <a:hlinkClick r:id="rId3"/>
              </a:rPr>
              <a:t>://nestle-catalogue.lion.cz/export-web/cukrovinky_cz/products/images/1/big_orion-kocici-jazycky-50g.jpg</a:t>
            </a:r>
            <a:endParaRPr lang="cs-CZ" sz="3800" dirty="0" smtClean="0"/>
          </a:p>
          <a:p>
            <a:pPr marL="0" indent="0">
              <a:buNone/>
            </a:pPr>
            <a:r>
              <a:rPr lang="cs-CZ" sz="3800" dirty="0" smtClean="0"/>
              <a:t>Vlastní archiv autora</a:t>
            </a:r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119570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176</TotalTime>
  <Words>167</Words>
  <Application>Microsoft Office PowerPoint</Application>
  <PresentationFormat>Předvádění na obrazovce (4:3)</PresentationFormat>
  <Paragraphs>49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SLOVA MNOHOVÝZNAMOVÁ</vt:lpstr>
      <vt:lpstr>Slovo vyjadřuje určitou skutečnost.  Má ustálený význam. </vt:lpstr>
      <vt:lpstr> Některá slova ale mohou mít významů více. Těmto slovům  říkáme MNOHOVÝZNAMOVÁ. </vt:lpstr>
      <vt:lpstr>Kohoutek</vt:lpstr>
      <vt:lpstr>Sluníčko</vt:lpstr>
      <vt:lpstr>Oko</vt:lpstr>
      <vt:lpstr>Koruna</vt:lpstr>
      <vt:lpstr>lístek</vt:lpstr>
      <vt:lpstr>Jazyk</vt:lpstr>
      <vt:lpstr>Houba</vt:lpstr>
      <vt:lpstr>Pero</vt:lpstr>
      <vt:lpstr>Hlavička</vt:lpstr>
      <vt:lpstr>Jazýček</vt:lpstr>
      <vt:lpstr>Křídlo</vt:lpstr>
      <vt:lpstr>Zámek</vt:lpstr>
      <vt:lpstr>Použité zdroje a materiály: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MNOHOZNAČNÁ</dc:title>
  <dc:creator>Naděžda Prejzová</dc:creator>
  <cp:lastModifiedBy>Dum</cp:lastModifiedBy>
  <cp:revision>24</cp:revision>
  <dcterms:created xsi:type="dcterms:W3CDTF">2012-11-10T17:49:48Z</dcterms:created>
  <dcterms:modified xsi:type="dcterms:W3CDTF">2012-11-24T15:20:33Z</dcterms:modified>
</cp:coreProperties>
</file>