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70" r:id="rId7"/>
    <p:sldId id="263" r:id="rId8"/>
    <p:sldId id="273" r:id="rId9"/>
    <p:sldId id="265" r:id="rId10"/>
    <p:sldId id="266" r:id="rId11"/>
    <p:sldId id="268" r:id="rId12"/>
    <p:sldId id="269" r:id="rId13"/>
    <p:sldId id="267" r:id="rId14"/>
    <p:sldId id="271" r:id="rId15"/>
    <p:sldId id="272" r:id="rId16"/>
    <p:sldId id="274" r:id="rId17"/>
    <p:sldId id="257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0000"/>
    <a:srgbClr val="660066"/>
    <a:srgbClr val="000066"/>
    <a:srgbClr val="FFFFCC"/>
    <a:srgbClr val="FFCCFF"/>
    <a:srgbClr val="FF99FF"/>
    <a:srgbClr val="6600CC"/>
    <a:srgbClr val="0099CC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BEFE7B-19BB-4BDA-BCDC-84762469ED15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82FD025-AEC6-4F87-BDFE-592AED14D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img.geocaching.com/cache/c59455d4-15e3-4185-adb2-cf586c7f5beb.jpg" TargetMode="External"/><Relationship Id="rId13" Type="http://schemas.openxmlformats.org/officeDocument/2006/relationships/hyperlink" Target="http://img.geocaching.com/cache/a9daff17-76a1-4f93-a5f9-c7fc665b19d8.jpg" TargetMode="External"/><Relationship Id="rId18" Type="http://schemas.openxmlformats.org/officeDocument/2006/relationships/hyperlink" Target="http://www.vyukovematerialy.cz/fyzika/obr9/obr10.jpg" TargetMode="External"/><Relationship Id="rId3" Type="http://schemas.openxmlformats.org/officeDocument/2006/relationships/hyperlink" Target="http://skoda-mb.prekladys.com/images/bz_detail_kolo.jpg" TargetMode="External"/><Relationship Id="rId7" Type="http://schemas.openxmlformats.org/officeDocument/2006/relationships/hyperlink" Target="http://pctuning.tyden.cz/ilustrace3/trinom/diyprojektory/P1200026.JPG" TargetMode="External"/><Relationship Id="rId12" Type="http://schemas.openxmlformats.org/officeDocument/2006/relationships/hyperlink" Target="http://img.geocaching.com/cache/730e5b11-e82c-4d72-a80e-70e980f3bf05.jpg" TargetMode="External"/><Relationship Id="rId17" Type="http://schemas.openxmlformats.org/officeDocument/2006/relationships/hyperlink" Target="http://www.gymhol.cz/projekt/fyzika/04_zrcadla/04_zrcadla_soubory/image009.jpg" TargetMode="External"/><Relationship Id="rId2" Type="http://schemas.openxmlformats.org/officeDocument/2006/relationships/hyperlink" Target="http://blog.denik.cz/blog/319/22704/kulovezrcadlo.JPG" TargetMode="External"/><Relationship Id="rId16" Type="http://schemas.openxmlformats.org/officeDocument/2006/relationships/hyperlink" Target="http://www.techmania.cz/edutorium/data/fil_2406.gif" TargetMode="External"/><Relationship Id="rId20" Type="http://schemas.openxmlformats.org/officeDocument/2006/relationships/hyperlink" Target="http://pozorovaci-dalekohledy.hledejceny.cz/data/images/468/img_468332.jpe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epol.cz/products/w500jpg/ZR_7892N-26.jpg" TargetMode="External"/><Relationship Id="rId11" Type="http://schemas.openxmlformats.org/officeDocument/2006/relationships/hyperlink" Target="http://www.navodarsekim.wz.cz/testy/fyzika/9/pictures/7_svetelne_jevy/7_0/dute.jpg" TargetMode="External"/><Relationship Id="rId5" Type="http://schemas.openxmlformats.org/officeDocument/2006/relationships/hyperlink" Target="http://en.mazda-club.eu/graphics/owners/full/15918_2382_p6059390.jpg" TargetMode="External"/><Relationship Id="rId15" Type="http://schemas.openxmlformats.org/officeDocument/2006/relationships/hyperlink" Target="http://www.gymhol.cz/projekt/fyzika/04_zrcadla/04_zrcadla_soubory/image047.jpg" TargetMode="External"/><Relationship Id="rId10" Type="http://schemas.openxmlformats.org/officeDocument/2006/relationships/hyperlink" Target="http://img.geocaching.com/cache/284b15b2-eda1-4660-be8c-3596b2bf1d97.jpg" TargetMode="External"/><Relationship Id="rId19" Type="http://schemas.openxmlformats.org/officeDocument/2006/relationships/hyperlink" Target="http://www.devbook.cz/images/img/zrcadla.png" TargetMode="External"/><Relationship Id="rId4" Type="http://schemas.openxmlformats.org/officeDocument/2006/relationships/hyperlink" Target="http://www.vialux.cz/images-vlux/vialux554.jpg" TargetMode="External"/><Relationship Id="rId9" Type="http://schemas.openxmlformats.org/officeDocument/2006/relationships/hyperlink" Target="http://www.sbirkaprikladu.cz/userfiles/8/image/vypukle_zrcadlo.jpg" TargetMode="External"/><Relationship Id="rId14" Type="http://schemas.openxmlformats.org/officeDocument/2006/relationships/hyperlink" Target="http://www.gymhol.cz/projekt/fyzika/04_zrcadla/04_zrcadla_soubory/image045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071538" y="4214818"/>
            <a:ext cx="6981926" cy="150019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naučení nového učiva. Rozdělení kulových zrcadel na dutá a vypuklá. Zobrazení kulovými zrcadly.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571736" y="3143248"/>
            <a:ext cx="4071966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Kulová zrcadla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00298" y="428604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11/2012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VY_32_INOVACE_FY.7.A.19_kulova_zrcadla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10238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9476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800080"/>
                </a:solidFill>
              </a:rPr>
              <a:t>Podle toho, kterou stranu kulové plochy používáme jako zrcadlo, rozdělujeme kulová zrcadla na:</a:t>
            </a:r>
            <a:endParaRPr lang="cs-CZ" sz="3200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Rozdělení kulových (sférických)zrcadel: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0034" y="4000504"/>
            <a:ext cx="3286148" cy="150019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660066"/>
                </a:solidFill>
              </a:rPr>
              <a:t>DUTÁ</a:t>
            </a:r>
            <a:endParaRPr lang="cs-CZ" sz="40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214942" y="4000504"/>
            <a:ext cx="3286148" cy="150019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660066"/>
                </a:solidFill>
              </a:rPr>
              <a:t>VYPUKLÁ</a:t>
            </a:r>
            <a:endParaRPr lang="cs-CZ" sz="4000" b="1" dirty="0">
              <a:solidFill>
                <a:srgbClr val="660066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000496" y="4214818"/>
            <a:ext cx="1000132" cy="1143008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CC0000"/>
                </a:solidFill>
              </a:rPr>
              <a:t>A</a:t>
            </a:r>
            <a:endParaRPr lang="cs-CZ" sz="44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5429288" cy="868346"/>
          </a:xfrm>
        </p:spPr>
        <p:txBody>
          <a:bodyPr>
            <a:normAutofit fontScale="90000"/>
          </a:bodyPr>
          <a:lstStyle/>
          <a:p>
            <a:r>
              <a:rPr lang="cs-CZ" sz="2800" u="sng" dirty="0" smtClean="0">
                <a:solidFill>
                  <a:srgbClr val="0066FF"/>
                </a:solidFill>
                <a:effectLst/>
              </a:rPr>
              <a:t>Příklady kulových zrcadel v praxi:</a:t>
            </a:r>
            <a:endParaRPr lang="cs-CZ" sz="2800" u="sng" dirty="0">
              <a:solidFill>
                <a:srgbClr val="0066FF"/>
              </a:solidFill>
              <a:effectLst/>
            </a:endParaRPr>
          </a:p>
        </p:txBody>
      </p:sp>
      <p:pic>
        <p:nvPicPr>
          <p:cNvPr id="4" name="Obrázek 3" descr="284b15b2-eda1-4660-be8c-3596b2bf1d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285860"/>
            <a:ext cx="2540000" cy="1905000"/>
          </a:xfrm>
          <a:prstGeom prst="rect">
            <a:avLst/>
          </a:prstGeom>
        </p:spPr>
      </p:pic>
      <p:pic>
        <p:nvPicPr>
          <p:cNvPr id="5" name="Obrázek 4" descr="c59455d4-15e3-4185-adb2-cf586c7f5be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1357298"/>
            <a:ext cx="2400304" cy="1800228"/>
          </a:xfrm>
          <a:prstGeom prst="rect">
            <a:avLst/>
          </a:prstGeom>
        </p:spPr>
      </p:pic>
      <p:pic>
        <p:nvPicPr>
          <p:cNvPr id="6" name="Obrázek 5" descr="15918_2382_p60593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6512" y="428604"/>
            <a:ext cx="2476485" cy="1857364"/>
          </a:xfrm>
          <a:prstGeom prst="rect">
            <a:avLst/>
          </a:prstGeom>
        </p:spPr>
      </p:pic>
      <p:pic>
        <p:nvPicPr>
          <p:cNvPr id="7" name="Obrázek 6" descr="bz_detail_kol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768" y="2571744"/>
            <a:ext cx="1560176" cy="2162405"/>
          </a:xfrm>
          <a:prstGeom prst="rect">
            <a:avLst/>
          </a:prstGeom>
        </p:spPr>
      </p:pic>
      <p:pic>
        <p:nvPicPr>
          <p:cNvPr id="8" name="Obrázek 7" descr="kulovezrcadl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58" y="3697000"/>
            <a:ext cx="1785950" cy="1664052"/>
          </a:xfrm>
          <a:prstGeom prst="rect">
            <a:avLst/>
          </a:prstGeom>
        </p:spPr>
      </p:pic>
      <p:pic>
        <p:nvPicPr>
          <p:cNvPr id="10" name="Obrázek 9" descr="vypukle_zrcadl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3174" y="3571876"/>
            <a:ext cx="1949601" cy="2009898"/>
          </a:xfrm>
          <a:prstGeom prst="rect">
            <a:avLst/>
          </a:prstGeom>
        </p:spPr>
      </p:pic>
      <p:pic>
        <p:nvPicPr>
          <p:cNvPr id="11" name="Obrázek 10" descr="zrcatko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86380" y="5143512"/>
            <a:ext cx="3576646" cy="1546658"/>
          </a:xfrm>
          <a:prstGeom prst="rect">
            <a:avLst/>
          </a:prstGeom>
        </p:spPr>
      </p:pic>
      <p:pic>
        <p:nvPicPr>
          <p:cNvPr id="12" name="Obrázek 11" descr="ZR_7892N-2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00628" y="3357562"/>
            <a:ext cx="1674802" cy="1674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8000"/>
                </a:solidFill>
                <a:effectLst/>
              </a:rPr>
              <a:t>Význačné body kulových zrcadel:</a:t>
            </a:r>
            <a:endParaRPr lang="cs-CZ" sz="3600" dirty="0">
              <a:solidFill>
                <a:srgbClr val="008000"/>
              </a:solidFill>
              <a:effectLst/>
            </a:endParaRPr>
          </a:p>
        </p:txBody>
      </p:sp>
      <p:pic>
        <p:nvPicPr>
          <p:cNvPr id="4" name="Obrázek 3" descr="730e5b11-e82c-4d72-a80e-70e980f3bf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000108"/>
            <a:ext cx="4143404" cy="2913559"/>
          </a:xfrm>
          <a:prstGeom prst="rect">
            <a:avLst/>
          </a:prstGeom>
        </p:spPr>
      </p:pic>
      <p:pic>
        <p:nvPicPr>
          <p:cNvPr id="5" name="Obrázek 4" descr="a9daff17-76a1-4f93-a5f9-c7fc665b19d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928670"/>
            <a:ext cx="4411926" cy="3006757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214282" y="3571876"/>
            <a:ext cx="3214710" cy="10001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Duté zrcadlo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715008" y="3786190"/>
            <a:ext cx="3214710" cy="10001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Vypuklé zrcadlo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57158" y="4714884"/>
            <a:ext cx="4071966" cy="192880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 smtClean="0">
              <a:solidFill>
                <a:srgbClr val="0033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o..osa </a:t>
            </a:r>
          </a:p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S (C)..střed křivosti</a:t>
            </a:r>
          </a:p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F..ohnisko</a:t>
            </a:r>
          </a:p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V..vrchol zrcadla</a:t>
            </a:r>
          </a:p>
          <a:p>
            <a:pPr algn="ctr"/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929190" y="5000636"/>
            <a:ext cx="3857652" cy="142876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r..poloměr křivosti</a:t>
            </a:r>
          </a:p>
          <a:p>
            <a:pPr algn="ctr"/>
            <a:r>
              <a:rPr lang="cs-CZ" sz="2400" b="1" dirty="0" smtClean="0">
                <a:solidFill>
                  <a:srgbClr val="003300"/>
                </a:solidFill>
              </a:rPr>
              <a:t>f..ohnisková vzdálenost</a:t>
            </a:r>
            <a:endParaRPr lang="cs-CZ" sz="2400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93978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33CC"/>
                </a:solidFill>
                <a:effectLst/>
              </a:rPr>
              <a:t>Chod paprsků význačných směrů u DUTÉHO ZRCADLA:</a:t>
            </a:r>
            <a:endParaRPr lang="cs-CZ" sz="2400" dirty="0">
              <a:solidFill>
                <a:srgbClr val="0033CC"/>
              </a:soli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82" y="1214422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</a:rPr>
              <a:t>Paprsek procházející středem se odráží </a:t>
            </a:r>
            <a:r>
              <a:rPr lang="cs-CZ" sz="2400" b="1" dirty="0" smtClean="0">
                <a:solidFill>
                  <a:srgbClr val="660066"/>
                </a:solidFill>
              </a:rPr>
              <a:t>              v </a:t>
            </a:r>
            <a:r>
              <a:rPr lang="cs-CZ" sz="2400" b="1" dirty="0" smtClean="0">
                <a:solidFill>
                  <a:srgbClr val="660066"/>
                </a:solidFill>
              </a:rPr>
              <a:t>opačném směru.</a:t>
            </a:r>
            <a:endParaRPr lang="cs-CZ" sz="2400" b="1" dirty="0">
              <a:solidFill>
                <a:srgbClr val="66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4282" y="2357430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00"/>
                </a:solidFill>
              </a:rPr>
              <a:t>Paprsek procházející rovnoběžně s optickou osou zrcadla se odráží přes ohnisko.</a:t>
            </a:r>
            <a:endParaRPr lang="cs-CZ" sz="2400" b="1" dirty="0">
              <a:solidFill>
                <a:srgbClr val="CC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00562" y="1357298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Paprsek procházející ohniskem se odráží rovnoběžně s optickou osou.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pic>
        <p:nvPicPr>
          <p:cNvPr id="8" name="Obrázek 7" descr="image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60" y="3679246"/>
            <a:ext cx="6546263" cy="27691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effectLst/>
              </a:rPr>
              <a:t>Paprsek dopadající do vrcholu zrcadla </a:t>
            </a:r>
            <a:r>
              <a:rPr lang="cs-CZ" sz="2800" dirty="0" smtClean="0">
                <a:solidFill>
                  <a:srgbClr val="FF0000"/>
                </a:solidFill>
                <a:effectLst/>
              </a:rPr>
              <a:t>                       a </a:t>
            </a:r>
            <a:r>
              <a:rPr lang="cs-CZ" sz="2800" dirty="0" smtClean="0">
                <a:solidFill>
                  <a:srgbClr val="FF0000"/>
                </a:solidFill>
                <a:effectLst/>
              </a:rPr>
              <a:t>svírající s optickou osou úhel </a:t>
            </a:r>
            <a:r>
              <a:rPr lang="el-GR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α</a:t>
            </a:r>
            <a: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 se odráží podle zákonu odrazu: </a:t>
            </a:r>
            <a:endParaRPr lang="cs-CZ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ob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1975784"/>
            <a:ext cx="5000660" cy="4295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C0099"/>
                </a:solidFill>
                <a:effectLst/>
              </a:rPr>
              <a:t>Chod paprsků význačných směrů u VYPUKLÉHO ZRCADLA:</a:t>
            </a:r>
            <a:endParaRPr lang="cs-CZ" sz="24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image0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74" y="3000372"/>
            <a:ext cx="6072230" cy="30305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57158" y="1357298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</a:rPr>
              <a:t>Paprsek směřující </a:t>
            </a:r>
            <a:r>
              <a:rPr lang="cs-CZ" sz="2400" b="1" dirty="0" smtClean="0">
                <a:solidFill>
                  <a:srgbClr val="660066"/>
                </a:solidFill>
              </a:rPr>
              <a:t>              do </a:t>
            </a:r>
            <a:r>
              <a:rPr lang="cs-CZ" sz="2400" b="1" dirty="0" smtClean="0">
                <a:solidFill>
                  <a:srgbClr val="660066"/>
                </a:solidFill>
              </a:rPr>
              <a:t>středu křivosti se odráží v opačném směru.</a:t>
            </a:r>
            <a:endParaRPr lang="cs-CZ" sz="2400" b="1" dirty="0">
              <a:solidFill>
                <a:srgbClr val="66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9058" y="1285860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00"/>
                </a:solidFill>
              </a:rPr>
              <a:t>Paprsek procházející rovnoběžně s optickou osou zrcadla se </a:t>
            </a:r>
            <a:r>
              <a:rPr lang="cs-CZ" sz="2400" b="1" dirty="0" smtClean="0">
                <a:solidFill>
                  <a:srgbClr val="CC0000"/>
                </a:solidFill>
              </a:rPr>
              <a:t>odráží, </a:t>
            </a:r>
            <a:r>
              <a:rPr lang="cs-CZ" sz="2400" b="1" dirty="0" smtClean="0">
                <a:solidFill>
                  <a:srgbClr val="CC0000"/>
                </a:solidFill>
              </a:rPr>
              <a:t>jako by vycházel z ohniska.</a:t>
            </a:r>
            <a:endParaRPr lang="cs-CZ" sz="2400" b="1" dirty="0">
              <a:solidFill>
                <a:srgbClr val="CC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4282" y="4643446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Paprsek směřující do ohniska se odráží rovnoběžně </a:t>
            </a:r>
            <a:r>
              <a:rPr lang="cs-CZ" sz="2400" b="1" dirty="0" smtClean="0">
                <a:solidFill>
                  <a:srgbClr val="008000"/>
                </a:solidFill>
              </a:rPr>
              <a:t>                      s </a:t>
            </a:r>
            <a:r>
              <a:rPr lang="cs-CZ" sz="2400" b="1" dirty="0" smtClean="0">
                <a:solidFill>
                  <a:srgbClr val="008000"/>
                </a:solidFill>
              </a:rPr>
              <a:t>optickou osou.</a:t>
            </a:r>
            <a:endParaRPr lang="cs-CZ" sz="24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zrcadl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4" y="357166"/>
            <a:ext cx="5929354" cy="61998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42844" y="1928802"/>
            <a:ext cx="26289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660066"/>
                </a:solidFill>
              </a:rPr>
              <a:t>Obrazy </a:t>
            </a:r>
            <a:r>
              <a:rPr lang="cs-CZ" sz="3200" b="1" dirty="0" smtClean="0">
                <a:solidFill>
                  <a:srgbClr val="660066"/>
                </a:solidFill>
              </a:rPr>
              <a:t>            u </a:t>
            </a:r>
            <a:r>
              <a:rPr lang="cs-CZ" sz="3200" b="1" dirty="0" smtClean="0">
                <a:solidFill>
                  <a:srgbClr val="660066"/>
                </a:solidFill>
              </a:rPr>
              <a:t>dutého </a:t>
            </a:r>
            <a:r>
              <a:rPr lang="cs-CZ" sz="3200" b="1" dirty="0" smtClean="0">
                <a:solidFill>
                  <a:srgbClr val="660066"/>
                </a:solidFill>
              </a:rPr>
              <a:t>            a vypuklého </a:t>
            </a:r>
            <a:r>
              <a:rPr lang="cs-CZ" sz="3200" b="1" dirty="0" smtClean="0">
                <a:solidFill>
                  <a:srgbClr val="660066"/>
                </a:solidFill>
              </a:rPr>
              <a:t>zrcadla:</a:t>
            </a:r>
            <a:endParaRPr lang="cs-CZ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00CC"/>
                </a:solidFill>
                <a:effectLst/>
              </a:rPr>
              <a:t>Otázky a úkoly k upevnění probraného učiva:</a:t>
            </a:r>
            <a:br>
              <a:rPr lang="cs-CZ" sz="3200" dirty="0" smtClean="0">
                <a:solidFill>
                  <a:srgbClr val="9900CC"/>
                </a:solidFill>
                <a:effectLst/>
              </a:rPr>
            </a:br>
            <a:r>
              <a:rPr lang="cs-CZ" sz="3200" dirty="0" smtClean="0">
                <a:solidFill>
                  <a:srgbClr val="9900CC"/>
                </a:solidFill>
                <a:effectLst/>
              </a:rPr>
              <a:t>1. Jmenujte, kde jste viděli kulová zrcadla?</a:t>
            </a:r>
            <a:endParaRPr lang="cs-CZ" sz="3200" dirty="0">
              <a:solidFill>
                <a:srgbClr val="99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71472" y="2928934"/>
            <a:ext cx="3357586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vánoční ozdoba tvaru koule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500562" y="3929066"/>
            <a:ext cx="3357586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chromová lžička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143504" y="5643578"/>
            <a:ext cx="3357586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zrcadlo na křižovatkách…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72066" y="2285992"/>
            <a:ext cx="3357586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kosmetické zrcátko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71472" y="4714884"/>
            <a:ext cx="3357586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zubařské zrcátko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2. Jaké druhy kulových zrcadel znáte?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714612" y="2143116"/>
            <a:ext cx="3500462" cy="857256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Odpověď:</a:t>
            </a:r>
            <a:endParaRPr lang="cs-CZ" sz="3200" b="1" dirty="0">
              <a:solidFill>
                <a:srgbClr val="000099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857752" y="4000504"/>
            <a:ext cx="3500462" cy="857256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VYPUKLÁ</a:t>
            </a:r>
            <a:endParaRPr lang="cs-CZ" sz="3200" b="1" dirty="0">
              <a:solidFill>
                <a:srgbClr val="000099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71472" y="4000504"/>
            <a:ext cx="3500462" cy="857256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DUTÁ</a:t>
            </a:r>
            <a:endParaRPr lang="cs-CZ" sz="3200" b="1" dirty="0">
              <a:solidFill>
                <a:srgbClr val="000099"/>
              </a:solidFill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6215074" y="5429264"/>
            <a:ext cx="1071570" cy="1143008"/>
          </a:xfrm>
          <a:prstGeom prst="smileyFac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3. </a:t>
            </a:r>
            <a:br>
              <a:rPr lang="cs-CZ" sz="3200" dirty="0" smtClean="0">
                <a:solidFill>
                  <a:srgbClr val="FF0000"/>
                </a:solidFill>
                <a:effectLst/>
              </a:rPr>
            </a:br>
            <a:r>
              <a:rPr lang="cs-CZ" sz="3200" dirty="0" smtClean="0">
                <a:solidFill>
                  <a:srgbClr val="FF0000"/>
                </a:solidFill>
                <a:effectLst/>
              </a:rPr>
              <a:t>Vyjmenujte význačné body a vzdálenosti na optické ose.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image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285992"/>
            <a:ext cx="7950025" cy="26769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00100" y="5143512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a) duté zrcadlo, b) vypuklé zrcadlo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50019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CC00"/>
                </a:solidFill>
                <a:effectLst/>
              </a:rPr>
              <a:t>4.Vyberte </a:t>
            </a:r>
            <a:r>
              <a:rPr lang="cs-CZ" sz="3200" dirty="0" smtClean="0">
                <a:solidFill>
                  <a:srgbClr val="00CC00"/>
                </a:solidFill>
                <a:effectLst/>
              </a:rPr>
              <a:t>číslo obrázku se správnými chody význačných směrů u dutého zrcadla: </a:t>
            </a:r>
            <a:endParaRPr lang="cs-CZ" sz="3200" dirty="0">
              <a:solidFill>
                <a:srgbClr val="00CC00"/>
              </a:solidFill>
              <a:effectLst/>
            </a:endParaRPr>
          </a:p>
        </p:txBody>
      </p:sp>
      <p:pic>
        <p:nvPicPr>
          <p:cNvPr id="4" name="Obrázek 3" descr="du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2000240"/>
            <a:ext cx="5715040" cy="4182747"/>
          </a:xfrm>
          <a:prstGeom prst="rect">
            <a:avLst/>
          </a:prstGeom>
        </p:spPr>
      </p:pic>
      <p:sp>
        <p:nvSpPr>
          <p:cNvPr id="5" name="Elipsa 4"/>
          <p:cNvSpPr/>
          <p:nvPr/>
        </p:nvSpPr>
        <p:spPr>
          <a:xfrm>
            <a:off x="142844" y="3786190"/>
            <a:ext cx="1285884" cy="135732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003300"/>
                </a:solidFill>
              </a:rPr>
              <a:t>3</a:t>
            </a:r>
            <a:endParaRPr lang="cs-CZ" sz="6000" b="1" dirty="0">
              <a:solidFill>
                <a:srgbClr val="0033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428728" y="3071810"/>
            <a:ext cx="1285884" cy="135732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003300"/>
                </a:solidFill>
              </a:rPr>
              <a:t>2</a:t>
            </a:r>
            <a:endParaRPr lang="cs-CZ" sz="6000" b="1" dirty="0">
              <a:solidFill>
                <a:srgbClr val="0033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42844" y="2000240"/>
            <a:ext cx="1285884" cy="135732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003300"/>
                </a:solidFill>
              </a:rPr>
              <a:t>1</a:t>
            </a:r>
            <a:endParaRPr lang="cs-CZ" sz="6000" b="1" dirty="0">
              <a:solidFill>
                <a:srgbClr val="0033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357290" y="4929198"/>
            <a:ext cx="1285884" cy="135732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003300"/>
                </a:solidFill>
              </a:rPr>
              <a:t>4</a:t>
            </a:r>
            <a:endParaRPr lang="cs-CZ" sz="6000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428868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0099CC"/>
                </a:solidFill>
              </a:rPr>
              <a:t>Odpověď:</a:t>
            </a:r>
          </a:p>
          <a:p>
            <a:pPr algn="ctr"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99CC"/>
                </a:solidFill>
              </a:rPr>
              <a:t>U dutého zrcadla prochází paprsek ohniskem, u vypuklého zrcadla paprsky do ohniska směřují </a:t>
            </a:r>
            <a:r>
              <a:rPr lang="cs-CZ" sz="3200" b="1" dirty="0" smtClean="0">
                <a:solidFill>
                  <a:srgbClr val="0099CC"/>
                </a:solidFill>
              </a:rPr>
              <a:t>                   nebo </a:t>
            </a:r>
            <a:r>
              <a:rPr lang="cs-CZ" sz="3200" b="1" dirty="0" smtClean="0">
                <a:solidFill>
                  <a:srgbClr val="0099CC"/>
                </a:solidFill>
              </a:rPr>
              <a:t>z něho zdánlivě vycházejí.</a:t>
            </a:r>
            <a:endParaRPr lang="cs-CZ" sz="3200" b="1" dirty="0">
              <a:solidFill>
                <a:srgbClr val="0099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66"/>
                </a:solidFill>
                <a:effectLst/>
              </a:rPr>
              <a:t>5. Vysvětlete, jak se liší paprsky význačných směrů u dutého a vypuklého zrcadla. </a:t>
            </a:r>
            <a:endParaRPr lang="cs-CZ" sz="3200" dirty="0">
              <a:solidFill>
                <a:srgbClr val="00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CC"/>
                </a:solidFill>
                <a:effectLst/>
              </a:rPr>
              <a:t>6. Jaký obraz vzniká na kulových zrcadlech, která jsou umístěna </a:t>
            </a:r>
            <a:r>
              <a:rPr lang="cs-CZ" sz="3200" dirty="0" smtClean="0">
                <a:solidFill>
                  <a:srgbClr val="6600CC"/>
                </a:solidFill>
                <a:effectLst/>
              </a:rPr>
              <a:t>                     na </a:t>
            </a:r>
            <a:r>
              <a:rPr lang="cs-CZ" sz="3200" dirty="0" smtClean="0">
                <a:solidFill>
                  <a:srgbClr val="6600CC"/>
                </a:solidFill>
                <a:effectLst/>
              </a:rPr>
              <a:t>křižovatkách?</a:t>
            </a:r>
            <a:br>
              <a:rPr lang="cs-CZ" sz="3200" dirty="0" smtClean="0">
                <a:solidFill>
                  <a:srgbClr val="6600CC"/>
                </a:solidFill>
                <a:effectLst/>
              </a:rPr>
            </a:br>
            <a:r>
              <a:rPr lang="cs-CZ" sz="3200" dirty="0" smtClean="0">
                <a:solidFill>
                  <a:srgbClr val="6600CC"/>
                </a:solidFill>
                <a:effectLst/>
              </a:rPr>
              <a:t>Vyberte správné odpovědi:</a:t>
            </a:r>
            <a:endParaRPr lang="cs-CZ" sz="3200" dirty="0">
              <a:solidFill>
                <a:srgbClr val="66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58" y="2571744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skutečný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14348" y="3786190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převrácený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572000" y="3929066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vzpřímený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86380" y="5429264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zvětšený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500166" y="5072074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zmenšený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357818" y="2643182"/>
            <a:ext cx="3071834" cy="92869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zdánlivý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7. Jaký obraz zubního kazu vzniká </a:t>
            </a:r>
            <a:r>
              <a:rPr lang="cs-CZ" sz="3200" dirty="0" smtClean="0">
                <a:solidFill>
                  <a:srgbClr val="0033CC"/>
                </a:solidFill>
                <a:effectLst/>
              </a:rPr>
              <a:t>                na </a:t>
            </a:r>
            <a:r>
              <a:rPr lang="cs-CZ" sz="3200" dirty="0" smtClean="0">
                <a:solidFill>
                  <a:srgbClr val="0033CC"/>
                </a:solidFill>
                <a:effectLst/>
              </a:rPr>
              <a:t>kulovém zrcadle, které používá zubní lékař při prohlídce zubů?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Vyberte správné odpovědi: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58" y="2428868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skutečný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285852" y="3500438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převrácený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71472" y="4572008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zmenšený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57818" y="2357430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zdánlivý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929190" y="3500438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vzpřímený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72132" y="4643446"/>
            <a:ext cx="3000396" cy="92869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zvětšený</a:t>
            </a:r>
            <a:endParaRPr lang="cs-CZ" sz="3200" b="1" dirty="0">
              <a:solidFill>
                <a:srgbClr val="000066"/>
              </a:solidFill>
            </a:endParaRPr>
          </a:p>
        </p:txBody>
      </p:sp>
      <p:pic>
        <p:nvPicPr>
          <p:cNvPr id="10" name="Obrázek 9" descr="zrcat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5643578"/>
            <a:ext cx="2857520" cy="1000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786058"/>
            <a:ext cx="8229600" cy="2578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33CC"/>
                </a:solidFill>
              </a:rPr>
              <a:t>Odpověď: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33CC"/>
                </a:solidFill>
              </a:rPr>
              <a:t>Skutečný, aby se zobrazil </a:t>
            </a:r>
            <a:r>
              <a:rPr lang="cs-CZ" sz="3200" b="1" dirty="0" smtClean="0">
                <a:solidFill>
                  <a:srgbClr val="0033CC"/>
                </a:solidFill>
              </a:rPr>
              <a:t>                               na </a:t>
            </a:r>
            <a:r>
              <a:rPr lang="cs-CZ" sz="3200" b="1" dirty="0" smtClean="0">
                <a:solidFill>
                  <a:srgbClr val="0033CC"/>
                </a:solidFill>
              </a:rPr>
              <a:t>fotografický materiál.</a:t>
            </a:r>
            <a:endParaRPr lang="cs-CZ" sz="3200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8. Jaký obraz musí vytvářet kulové zrcadlo hvězdářského dalekohledu, aby bylo možné pozorovanou hvězdu vyfotografovat?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img_46833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3971" y="4143380"/>
            <a:ext cx="2967597" cy="2297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05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050" b="1" dirty="0" smtClean="0">
                <a:solidFill>
                  <a:srgbClr val="00CC00"/>
                </a:solidFill>
              </a:rPr>
              <a:t>Tesař J., Jáchim F., Fyzika 3 pro ZŠ, Světelné jevy, mechanické vlastnosti látek, pedagogické nakladatelství, a.s., SPN 2009.</a:t>
            </a:r>
          </a:p>
          <a:p>
            <a:pPr>
              <a:buNone/>
            </a:pPr>
            <a:r>
              <a:rPr lang="cs-CZ" sz="105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050" b="1" dirty="0" smtClean="0">
                <a:solidFill>
                  <a:srgbClr val="00CC00"/>
                </a:solidFill>
              </a:rPr>
              <a:t>www.office.</a:t>
            </a:r>
            <a:r>
              <a:rPr lang="cs-CZ" sz="1050" b="1" dirty="0" err="1" smtClean="0">
                <a:solidFill>
                  <a:srgbClr val="00CC00"/>
                </a:solidFill>
              </a:rPr>
              <a:t>microsoft.com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2"/>
              </a:rPr>
              <a:t>http://blog.denik.cz/blog/319/22704/kulovezrcadlo.JPG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3"/>
              </a:rPr>
              <a:t>http://skoda-mb.prekladys.com/images/bz_detail_kolo.jpg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4"/>
              </a:rPr>
              <a:t>http://www.vialux.cz/images-vlux/vialux554.jpg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5"/>
              </a:rPr>
              <a:t>http://en.mazda-club.eu/graphics/owners/full/15918_2382_p6059390.jpg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6"/>
              </a:rPr>
              <a:t>http://www.fepol.cz/products/w500jpg/ZR_7892N-26.jpg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7"/>
              </a:rPr>
              <a:t>http://pctuning.tyden.cz/ilustrace3/trinom/diyprojektory/P1200026.JPG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8"/>
              </a:rPr>
              <a:t>http://img.geocaching.com/cache/c59455d4-15e3-4185-adb2-cf586c7f5beb.jpg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9"/>
              </a:rPr>
              <a:t>http://www.sbirkaprikladu.cz/userfiles/8/image/vypukle_zrcadlo.jpg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0"/>
              </a:rPr>
              <a:t>http://img.geocaching.com/cache/284b15b2-eda1-4660-be8c-3596b2bf1d97.jpg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1"/>
              </a:rPr>
              <a:t>http://www.navodarsekim.wz.cz/testy/fyzika/9/pictures/7_svetelne_jevy/7_0/dute.jpg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2"/>
              </a:rPr>
              <a:t>http://img.geocaching.com/cache/730e5b11-e82c-4d72-a80e-70e980f3bf05.jpg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3"/>
              </a:rPr>
              <a:t>http://img.geocaching.com/cache/a9daff17-76a1-4f93-a5f9-c7fc665b19d8.jpg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4"/>
              </a:rPr>
              <a:t>http://www.gymhol.cz/projekt/fyzika/04_zrcadla/04_zrcadla_soubory/image045.jpg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5"/>
              </a:rPr>
              <a:t>http://www.gymhol.cz/projekt/fyzika/04_zrcadla/04_zrcadla_soubory/image047.jpg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6"/>
              </a:rPr>
              <a:t>http://www.techmania.cz/edutorium/data/fil_2406.gif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7"/>
              </a:rPr>
              <a:t>http://www.gymhol.cz/projekt/fyzika/04_zrcadla/04_zrcadla_soubory/image009.jpg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8"/>
              </a:rPr>
              <a:t>http://www.vyukovematerialy.cz/fyzika/obr9/obr10.jpg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050" b="1" dirty="0" smtClean="0">
                <a:solidFill>
                  <a:srgbClr val="00CC00"/>
                </a:solidFill>
                <a:hlinkClick r:id="rId19"/>
              </a:rPr>
              <a:t>http://www.devbook.cz/images/img/zrcadla.png</a:t>
            </a:r>
            <a:r>
              <a:rPr lang="cs-CZ" sz="1050" b="1" dirty="0" smtClean="0">
                <a:solidFill>
                  <a:srgbClr val="00CC00"/>
                </a:solidFill>
              </a:rPr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050" b="1" dirty="0" smtClean="0">
                <a:hlinkClick r:id="rId20"/>
              </a:rPr>
              <a:t>http://pozorovaci-dalekohledy.hledejceny.cz/data/images/468/img_468332.jpeg</a:t>
            </a:r>
            <a:r>
              <a:rPr lang="cs-CZ" sz="1050" b="1" dirty="0" smtClean="0"/>
              <a:t> </a:t>
            </a:r>
            <a:r>
              <a:rPr lang="en-US" sz="1050" b="1" dirty="0" smtClean="0">
                <a:solidFill>
                  <a:srgbClr val="00CC00"/>
                </a:solidFill>
              </a:rPr>
              <a:t>[cit</a:t>
            </a:r>
            <a:r>
              <a:rPr lang="cs-CZ" sz="1050" b="1" dirty="0" smtClean="0">
                <a:solidFill>
                  <a:srgbClr val="00CC00"/>
                </a:solidFill>
              </a:rPr>
              <a:t>:2012-11-23</a:t>
            </a:r>
            <a:r>
              <a:rPr lang="en-US" sz="1050" b="1" dirty="0" smtClean="0">
                <a:solidFill>
                  <a:srgbClr val="00CC00"/>
                </a:solidFill>
              </a:rPr>
              <a:t>]</a:t>
            </a:r>
            <a:endParaRPr lang="cs-CZ" sz="1050" b="1" dirty="0" smtClean="0">
              <a:solidFill>
                <a:srgbClr val="00CC00"/>
              </a:solidFill>
            </a:endParaRPr>
          </a:p>
          <a:p>
            <a:pPr>
              <a:buNone/>
            </a:pPr>
            <a:endParaRPr lang="cs-CZ" sz="105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439718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 fontScale="92500"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Rozdělení kulových zrcadel na dutá a vypuklá.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Použití kulových zrcadel v praktickém životě.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Popis kulových zrcadel.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vyznačí na optické ose střed křivosti, ohnisko, vrchol.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zná vztah mezi poloměrem křivosti a ohniskovou vzdáleností.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Chod paprsků význačných směrů u dutého zrcadla.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Chod paprsků význačných směrů u vypuklého zrcadla.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Vysvětlení obrazu u kulových zrcadel.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řeší úlohy, odpovídá na otázky, vybírá správné odpovědi.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011222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</TotalTime>
  <Words>684</Words>
  <Application>Microsoft Office PowerPoint</Application>
  <PresentationFormat>Předvádění na obrazovce (4:3)</PresentationFormat>
  <Paragraphs>105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Shluk</vt:lpstr>
      <vt:lpstr>Snímek 1</vt:lpstr>
      <vt:lpstr>Rozdělení kulových (sférických)zrcadel:</vt:lpstr>
      <vt:lpstr>Příklady kulových zrcadel v praxi:</vt:lpstr>
      <vt:lpstr>Význačné body kulových zrcadel:</vt:lpstr>
      <vt:lpstr>Chod paprsků význačných směrů u DUTÉHO ZRCADLA:</vt:lpstr>
      <vt:lpstr>Paprsek dopadající do vrcholu zrcadla                        a svírající s optickou osou úhel α se odráží podle zákonu odrazu: </vt:lpstr>
      <vt:lpstr>Chod paprsků význačných směrů u VYPUKLÉHO ZRCADLA:</vt:lpstr>
      <vt:lpstr>Snímek 8</vt:lpstr>
      <vt:lpstr>Otázky a úkoly k upevnění probraného učiva: 1. Jmenujte, kde jste viděli kulová zrcadla?</vt:lpstr>
      <vt:lpstr>2. Jaké druhy kulových zrcadel znáte?</vt:lpstr>
      <vt:lpstr>3.  Vyjmenujte význačné body a vzdálenosti na optické ose.</vt:lpstr>
      <vt:lpstr>4.Vyberte číslo obrázku se správnými chody význačných směrů u dutého zrcadla: </vt:lpstr>
      <vt:lpstr>5. Vysvětlete, jak se liší paprsky význačných směrů u dutého a vypuklého zrcadla. </vt:lpstr>
      <vt:lpstr>6. Jaký obraz vzniká na kulových zrcadlech, která jsou umístěna                      na křižovatkách? Vyberte správné odpovědi:</vt:lpstr>
      <vt:lpstr>7. Jaký obraz zubního kazu vzniká                 na kulovém zrcadle, které používá zubní lékař při prohlídce zubů? Vyberte správné odpovědi:</vt:lpstr>
      <vt:lpstr>8. Jaký obraz musí vytvářet kulové zrcadlo hvězdářského dalekohledu, aby bylo možné pozorovanou hvězdu vyfotografovat?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20</cp:revision>
  <dcterms:created xsi:type="dcterms:W3CDTF">2012-11-17T14:09:23Z</dcterms:created>
  <dcterms:modified xsi:type="dcterms:W3CDTF">2012-11-24T17:55:28Z</dcterms:modified>
</cp:coreProperties>
</file>