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57" r:id="rId4"/>
    <p:sldId id="258" r:id="rId5"/>
    <p:sldId id="259" r:id="rId6"/>
    <p:sldId id="262" r:id="rId7"/>
    <p:sldId id="264" r:id="rId8"/>
    <p:sldId id="265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50AC3"/>
    <a:srgbClr val="660033"/>
    <a:srgbClr val="6A3C34"/>
    <a:srgbClr val="27AE02"/>
    <a:srgbClr val="CC99FF"/>
    <a:srgbClr val="FF9900"/>
    <a:srgbClr val="E0940A"/>
    <a:srgbClr val="E2E204"/>
    <a:srgbClr val="303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9" autoAdjust="0"/>
    <p:restoredTop sz="94660"/>
  </p:normalViewPr>
  <p:slideViewPr>
    <p:cSldViewPr>
      <p:cViewPr varScale="1">
        <p:scale>
          <a:sx n="69" d="100"/>
          <a:sy n="69" d="100"/>
        </p:scale>
        <p:origin x="-13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8B838-130F-4D3C-AACA-87EC249DCA38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4B440-9458-4AC0-A5B8-D088E4C95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579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4B440-9458-4AC0-A5B8-D088E4C957A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172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4B440-9458-4AC0-A5B8-D088E4C957A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411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4B440-9458-4AC0-A5B8-D088E4C957A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172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4B440-9458-4AC0-A5B8-D088E4C957A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411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256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00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24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030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376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708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527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232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466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435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CB7B4-FE1D-4AFD-B2EB-44F48DB6B20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B3DDB-7513-44E1-B5E7-F17500741D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2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438150" y="895350"/>
            <a:ext cx="8094290" cy="4261842"/>
            <a:chOff x="0" y="0"/>
            <a:chExt cx="6410325" cy="3238500"/>
          </a:xfrm>
        </p:grpSpPr>
        <p:grpSp>
          <p:nvGrpSpPr>
            <p:cNvPr id="7" name="Skupina 6"/>
            <p:cNvGrpSpPr/>
            <p:nvPr/>
          </p:nvGrpSpPr>
          <p:grpSpPr>
            <a:xfrm>
              <a:off x="0" y="1257300"/>
              <a:ext cx="6410325" cy="1981200"/>
              <a:chOff x="0" y="0"/>
              <a:chExt cx="6410325" cy="1981200"/>
            </a:xfrm>
          </p:grpSpPr>
          <p:sp>
            <p:nvSpPr>
              <p:cNvPr id="9" name="Obdélník 8"/>
              <p:cNvSpPr/>
              <p:nvPr/>
            </p:nvSpPr>
            <p:spPr>
              <a:xfrm>
                <a:off x="0" y="0"/>
                <a:ext cx="6410325" cy="1981200"/>
              </a:xfrm>
              <a:prstGeom prst="rect">
                <a:avLst/>
              </a:prstGeom>
              <a:gradFill flip="none" rotWithShape="1">
                <a:gsLst>
                  <a:gs pos="20005">
                    <a:schemeClr val="tx2">
                      <a:lumMod val="14000"/>
                      <a:lumOff val="86000"/>
                    </a:schemeClr>
                  </a:gs>
                  <a:gs pos="6500">
                    <a:srgbClr val="5D8AF2"/>
                  </a:gs>
                  <a:gs pos="0">
                    <a:schemeClr val="accent1">
                      <a:lumMod val="40000"/>
                      <a:lumOff val="60000"/>
                    </a:schemeClr>
                  </a:gs>
                  <a:gs pos="13000">
                    <a:srgbClr val="0047FF"/>
                  </a:gs>
                  <a:gs pos="28000">
                    <a:schemeClr val="tx2">
                      <a:lumMod val="60000"/>
                      <a:lumOff val="40000"/>
                    </a:schemeClr>
                  </a:gs>
                  <a:gs pos="42999">
                    <a:schemeClr val="tx2">
                      <a:lumMod val="40000"/>
                      <a:lumOff val="60000"/>
                    </a:schemeClr>
                  </a:gs>
                  <a:gs pos="58000">
                    <a:schemeClr val="tx2">
                      <a:lumMod val="20000"/>
                      <a:lumOff val="80000"/>
                    </a:schemeClr>
                  </a:gs>
                  <a:gs pos="72000">
                    <a:srgbClr val="0047FF"/>
                  </a:gs>
                  <a:gs pos="87000">
                    <a:schemeClr val="tx2">
                      <a:lumMod val="40000"/>
                      <a:lumOff val="60000"/>
                    </a:schemeClr>
                  </a:gs>
                  <a:gs pos="100000">
                    <a:srgbClr val="0047FF"/>
                  </a:gs>
                </a:gsLst>
                <a:lin ang="189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cs-CZ"/>
              </a:p>
            </p:txBody>
          </p:sp>
          <p:grpSp>
            <p:nvGrpSpPr>
              <p:cNvPr id="10" name="Skupina 9"/>
              <p:cNvGrpSpPr/>
              <p:nvPr/>
            </p:nvGrpSpPr>
            <p:grpSpPr>
              <a:xfrm>
                <a:off x="285750" y="200025"/>
                <a:ext cx="5925185" cy="1619250"/>
                <a:chOff x="0" y="0"/>
                <a:chExt cx="5925600" cy="1619400"/>
              </a:xfrm>
            </p:grpSpPr>
            <p:sp>
              <p:nvSpPr>
                <p:cNvPr id="11" name="Obdélník 10"/>
                <p:cNvSpPr/>
                <p:nvPr/>
              </p:nvSpPr>
              <p:spPr>
                <a:xfrm>
                  <a:off x="0" y="0"/>
                  <a:ext cx="5924550" cy="3238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NÁZEV  ŠKOLY:  ZŠ J. E. Purkyně a ZUŠ Libochovice</a:t>
                  </a:r>
                  <a:endParaRPr lang="cs-CZ" sz="110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2" name="Obdélník 11"/>
                <p:cNvSpPr/>
                <p:nvPr/>
              </p:nvSpPr>
              <p:spPr>
                <a:xfrm>
                  <a:off x="0" y="323850"/>
                  <a:ext cx="5924550" cy="3238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AUTOR:  Mgr. Eva Štorová</a:t>
                  </a:r>
                  <a:endParaRPr lang="cs-CZ" sz="110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0" y="64770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NÁZEV:  VY_32_INOVACE_08_M-Vyvození násobení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4" name="Obdélník 13"/>
                <p:cNvSpPr/>
                <p:nvPr/>
              </p:nvSpPr>
              <p:spPr>
                <a:xfrm>
                  <a:off x="0" y="97155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TÉMA:  Vyvození násobení.</a:t>
                  </a:r>
                  <a:endParaRPr lang="cs-CZ" sz="1100">
                    <a:effectLst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5" name="Obdélník 14"/>
                <p:cNvSpPr/>
                <p:nvPr/>
              </p:nvSpPr>
              <p:spPr>
                <a:xfrm>
                  <a:off x="0" y="1295400"/>
                  <a:ext cx="5925600" cy="324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cs-CZ" sz="1400" dirty="0">
                      <a:solidFill>
                        <a:srgbClr val="000000"/>
                      </a:solidFill>
                      <a:effectLst/>
                      <a:latin typeface="Times New Roman"/>
                      <a:ea typeface="Calibri"/>
                      <a:cs typeface="Times New Roman"/>
                    </a:rPr>
                    <a:t>ČÍSLO  PROJEKTU:  CZ.1.07/1.4.00/21.2803</a:t>
                  </a:r>
                  <a:endParaRPr lang="cs-CZ" sz="1100" dirty="0">
                    <a:effectLst/>
                    <a:ea typeface="Calibri"/>
                    <a:cs typeface="Times New Roman"/>
                  </a:endParaRPr>
                </a:p>
              </p:txBody>
            </p:sp>
          </p:grpSp>
        </p:grpSp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0"/>
              <a:ext cx="5400675" cy="104775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</p:pic>
      </p:grp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7693"/>
      </p:ext>
    </p:extLst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Prezentace pro druhou třídu.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Žáci pozorně pozorují prezentaci.</a:t>
            </a:r>
          </a:p>
          <a:p>
            <a:r>
              <a:rPr lang="cs-CZ" dirty="0" smtClean="0"/>
              <a:t>Pak společně pracují do pracovních sešitů.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5940290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ěsíc 8"/>
          <p:cNvSpPr/>
          <p:nvPr/>
        </p:nvSpPr>
        <p:spPr>
          <a:xfrm>
            <a:off x="4955538" y="1994881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ěsíc 7"/>
          <p:cNvSpPr/>
          <p:nvPr/>
        </p:nvSpPr>
        <p:spPr>
          <a:xfrm>
            <a:off x="2669338" y="1918654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ěsíc 5"/>
          <p:cNvSpPr/>
          <p:nvPr/>
        </p:nvSpPr>
        <p:spPr>
          <a:xfrm>
            <a:off x="522281" y="1958042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 každého měsíce je stejný počet hvězd. Kolik je celkem hvězdiček?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1218933" y="1665934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323214" y="2014289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534197" y="3126225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1018596" y="2597819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3316477" y="1670845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2420758" y="201920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7cípá hvězda 15"/>
          <p:cNvSpPr/>
          <p:nvPr/>
        </p:nvSpPr>
        <p:spPr>
          <a:xfrm>
            <a:off x="2631741" y="3131136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7cípá hvězda 16"/>
          <p:cNvSpPr/>
          <p:nvPr/>
        </p:nvSpPr>
        <p:spPr>
          <a:xfrm>
            <a:off x="3179682" y="260273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5602677" y="1702773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7cípá hvězda 18"/>
          <p:cNvSpPr/>
          <p:nvPr/>
        </p:nvSpPr>
        <p:spPr>
          <a:xfrm>
            <a:off x="4672739" y="207117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7cípá hvězda 19"/>
          <p:cNvSpPr/>
          <p:nvPr/>
        </p:nvSpPr>
        <p:spPr>
          <a:xfrm>
            <a:off x="4917941" y="3163064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7cípá hvězda 20"/>
          <p:cNvSpPr/>
          <p:nvPr/>
        </p:nvSpPr>
        <p:spPr>
          <a:xfrm>
            <a:off x="5465882" y="2634658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54095" y="4058788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1612534" y="4110576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776375" y="405311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3921891" y="4053115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062574" y="4077071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245983" y="4110576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7240763" y="4053113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2776374" y="5434015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4086197" y="5413416"/>
            <a:ext cx="4411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5089633" y="5473700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6209915" y="5465389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48" name="Obdélník 47">
            <a:hlinkClick r:id="rId3" action="ppaction://hlinksldjump"/>
          </p:cNvPr>
          <p:cNvSpPr/>
          <p:nvPr/>
        </p:nvSpPr>
        <p:spPr>
          <a:xfrm>
            <a:off x="7240763" y="5474382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CC99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448820" y="4007766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580190" y="4034264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4896106" y="4007766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37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0">
        <p14:vortex dir="r"/>
      </p:transition>
    </mc:Choice>
    <mc:Fallback xmlns="">
      <p:transition spd="slow" advClick="0" advTm="1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1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9" grpId="0"/>
      <p:bldP spid="30" grpId="0"/>
      <p:bldP spid="31" grpId="0"/>
      <p:bldP spid="32" grpId="0"/>
      <p:bldP spid="33" grpId="0"/>
      <p:bldP spid="37" grpId="0"/>
      <p:bldP spid="40" grpId="0"/>
      <p:bldP spid="44" grpId="0"/>
      <p:bldP spid="45" grpId="0"/>
      <p:bldP spid="46" grpId="0"/>
      <p:bldP spid="47" grpId="0"/>
      <p:bldP spid="48" grpId="0"/>
      <p:bldP spid="3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" name="Tabulka 1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564653"/>
              </p:ext>
            </p:extLst>
          </p:nvPr>
        </p:nvGraphicFramePr>
        <p:xfrm>
          <a:off x="5668000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30" name="Tabulka 1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0106"/>
              </p:ext>
            </p:extLst>
          </p:nvPr>
        </p:nvGraphicFramePr>
        <p:xfrm>
          <a:off x="4043815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9" name="Tabulka 1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225849"/>
              </p:ext>
            </p:extLst>
          </p:nvPr>
        </p:nvGraphicFramePr>
        <p:xfrm>
          <a:off x="2319142" y="2682447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08" name="Tabulka 1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1246055"/>
              </p:ext>
            </p:extLst>
          </p:nvPr>
        </p:nvGraphicFramePr>
        <p:xfrm>
          <a:off x="490063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3716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380601" y="255351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7" name="Vývojový diagram: postup 6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Vývojový diagram: postup 7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ývojový diagram: postup 8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179977" y="255065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12" name="Vývojový diagram: postup 11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Vývojový diagram: postup 12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ývojový diagram: postup 13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922684" y="253230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16" name="Vývojový diagram: postup 15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Vývojový diagram: postup 16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Vývojový diagram: postup 17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549275" y="253230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20" name="Vývojový diagram: postup 19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ývojový diagram: postup 20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ývojový diagram: postup 21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025" y="188640"/>
            <a:ext cx="8229600" cy="15121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Do každé branky děti koply stejný počet míčů. Kolik je míčů celkem?</a:t>
            </a:r>
            <a:endParaRPr lang="cs-CZ" b="1" dirty="0">
              <a:solidFill>
                <a:srgbClr val="FFFF00"/>
              </a:solidFill>
            </a:endParaRPr>
          </a:p>
        </p:txBody>
      </p:sp>
      <p:grpSp>
        <p:nvGrpSpPr>
          <p:cNvPr id="89" name="Skupina 88"/>
          <p:cNvGrpSpPr>
            <a:grpSpLocks noChangeAspect="1"/>
          </p:cNvGrpSpPr>
          <p:nvPr/>
        </p:nvGrpSpPr>
        <p:grpSpPr>
          <a:xfrm rot="1348557">
            <a:off x="5859425" y="2448473"/>
            <a:ext cx="467410" cy="467410"/>
            <a:chOff x="4716016" y="3789040"/>
            <a:chExt cx="914400" cy="914400"/>
          </a:xfrm>
        </p:grpSpPr>
        <p:sp>
          <p:nvSpPr>
            <p:cNvPr id="90" name="Ovál 89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Plaketa 90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>
            <a:grpSpLocks noChangeAspect="1"/>
          </p:cNvGrpSpPr>
          <p:nvPr/>
        </p:nvGrpSpPr>
        <p:grpSpPr>
          <a:xfrm rot="1348557">
            <a:off x="6409904" y="2467243"/>
            <a:ext cx="467410" cy="467410"/>
            <a:chOff x="4716016" y="3789040"/>
            <a:chExt cx="914400" cy="914400"/>
          </a:xfrm>
        </p:grpSpPr>
        <p:sp>
          <p:nvSpPr>
            <p:cNvPr id="93" name="Ovál 92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Plaketa 93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4" name="Skupina 43"/>
          <p:cNvGrpSpPr>
            <a:grpSpLocks noChangeAspect="1"/>
          </p:cNvGrpSpPr>
          <p:nvPr/>
        </p:nvGrpSpPr>
        <p:grpSpPr>
          <a:xfrm rot="1348557">
            <a:off x="2403041" y="2510851"/>
            <a:ext cx="467410" cy="467410"/>
            <a:chOff x="4716016" y="3789040"/>
            <a:chExt cx="914400" cy="914400"/>
          </a:xfrm>
        </p:grpSpPr>
        <p:sp>
          <p:nvSpPr>
            <p:cNvPr id="45" name="Ovál 44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Plaketa 45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>
            <a:grpSpLocks noChangeAspect="1"/>
          </p:cNvGrpSpPr>
          <p:nvPr/>
        </p:nvGrpSpPr>
        <p:grpSpPr>
          <a:xfrm rot="1348557">
            <a:off x="2951295" y="2485738"/>
            <a:ext cx="467410" cy="467410"/>
            <a:chOff x="4716016" y="3789040"/>
            <a:chExt cx="914400" cy="914400"/>
          </a:xfrm>
        </p:grpSpPr>
        <p:sp>
          <p:nvSpPr>
            <p:cNvPr id="48" name="Ovál 47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Plaketa 48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>
            <a:grpSpLocks noChangeAspect="1"/>
          </p:cNvGrpSpPr>
          <p:nvPr/>
        </p:nvGrpSpPr>
        <p:grpSpPr>
          <a:xfrm rot="1348557">
            <a:off x="2198460" y="3043620"/>
            <a:ext cx="467410" cy="467410"/>
            <a:chOff x="4716016" y="3789040"/>
            <a:chExt cx="914400" cy="914400"/>
          </a:xfrm>
        </p:grpSpPr>
        <p:sp>
          <p:nvSpPr>
            <p:cNvPr id="51" name="Ovál 50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Plaketa 51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3" name="Skupina 52"/>
          <p:cNvGrpSpPr>
            <a:grpSpLocks noChangeAspect="1"/>
          </p:cNvGrpSpPr>
          <p:nvPr/>
        </p:nvGrpSpPr>
        <p:grpSpPr>
          <a:xfrm rot="1348557">
            <a:off x="2761258" y="3162376"/>
            <a:ext cx="467410" cy="467410"/>
            <a:chOff x="4716016" y="3789040"/>
            <a:chExt cx="914400" cy="914400"/>
          </a:xfrm>
        </p:grpSpPr>
        <p:sp>
          <p:nvSpPr>
            <p:cNvPr id="54" name="Ovál 5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Plaketa 54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>
            <a:grpSpLocks noChangeAspect="1"/>
          </p:cNvGrpSpPr>
          <p:nvPr/>
        </p:nvGrpSpPr>
        <p:grpSpPr>
          <a:xfrm rot="1348557">
            <a:off x="3248567" y="2995001"/>
            <a:ext cx="467410" cy="467410"/>
            <a:chOff x="4716016" y="3789040"/>
            <a:chExt cx="914400" cy="914400"/>
          </a:xfrm>
        </p:grpSpPr>
        <p:sp>
          <p:nvSpPr>
            <p:cNvPr id="57" name="Ovál 56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Plaketa 57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4" name="Skupina 73"/>
          <p:cNvGrpSpPr>
            <a:grpSpLocks noChangeAspect="1"/>
          </p:cNvGrpSpPr>
          <p:nvPr/>
        </p:nvGrpSpPr>
        <p:grpSpPr>
          <a:xfrm rot="1348557">
            <a:off x="3862794" y="2492723"/>
            <a:ext cx="467410" cy="467410"/>
            <a:chOff x="4716016" y="3789040"/>
            <a:chExt cx="914400" cy="914400"/>
          </a:xfrm>
        </p:grpSpPr>
        <p:sp>
          <p:nvSpPr>
            <p:cNvPr id="75" name="Ovál 74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Plaketa 75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>
            <a:grpSpLocks noChangeAspect="1"/>
          </p:cNvGrpSpPr>
          <p:nvPr/>
        </p:nvGrpSpPr>
        <p:grpSpPr>
          <a:xfrm rot="1348557">
            <a:off x="4892840" y="2525664"/>
            <a:ext cx="467410" cy="467410"/>
            <a:chOff x="4716016" y="3789040"/>
            <a:chExt cx="914400" cy="914400"/>
          </a:xfrm>
        </p:grpSpPr>
        <p:sp>
          <p:nvSpPr>
            <p:cNvPr id="78" name="Ovál 77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Plaketa 78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>
            <a:grpSpLocks noChangeAspect="1"/>
          </p:cNvGrpSpPr>
          <p:nvPr/>
        </p:nvGrpSpPr>
        <p:grpSpPr>
          <a:xfrm rot="1348557">
            <a:off x="3985743" y="3088124"/>
            <a:ext cx="467410" cy="467410"/>
            <a:chOff x="4716016" y="3789040"/>
            <a:chExt cx="914400" cy="914400"/>
          </a:xfrm>
        </p:grpSpPr>
        <p:sp>
          <p:nvSpPr>
            <p:cNvPr id="81" name="Ovál 80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Plaketa 81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>
            <a:grpSpLocks noChangeAspect="1"/>
          </p:cNvGrpSpPr>
          <p:nvPr/>
        </p:nvGrpSpPr>
        <p:grpSpPr>
          <a:xfrm rot="1348557">
            <a:off x="4400526" y="2677218"/>
            <a:ext cx="467410" cy="467410"/>
            <a:chOff x="4716016" y="3789040"/>
            <a:chExt cx="914400" cy="914400"/>
          </a:xfrm>
        </p:grpSpPr>
        <p:sp>
          <p:nvSpPr>
            <p:cNvPr id="84" name="Ovál 8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Plaketa 84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>
            <a:grpSpLocks noChangeAspect="1"/>
          </p:cNvGrpSpPr>
          <p:nvPr/>
        </p:nvGrpSpPr>
        <p:grpSpPr>
          <a:xfrm rot="1348557">
            <a:off x="4815309" y="3097787"/>
            <a:ext cx="467410" cy="467410"/>
            <a:chOff x="4716016" y="3789040"/>
            <a:chExt cx="914400" cy="914400"/>
          </a:xfrm>
        </p:grpSpPr>
        <p:sp>
          <p:nvSpPr>
            <p:cNvPr id="87" name="Ovál 86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Plaketa 87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>
            <a:grpSpLocks noChangeAspect="1"/>
          </p:cNvGrpSpPr>
          <p:nvPr/>
        </p:nvGrpSpPr>
        <p:grpSpPr>
          <a:xfrm rot="1348557">
            <a:off x="5654844" y="2981242"/>
            <a:ext cx="467410" cy="467410"/>
            <a:chOff x="4716016" y="3789040"/>
            <a:chExt cx="914400" cy="914400"/>
          </a:xfrm>
        </p:grpSpPr>
        <p:sp>
          <p:nvSpPr>
            <p:cNvPr id="96" name="Ovál 95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7" name="Plaketa 96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8" name="Skupina 97"/>
          <p:cNvGrpSpPr>
            <a:grpSpLocks noChangeAspect="1"/>
          </p:cNvGrpSpPr>
          <p:nvPr/>
        </p:nvGrpSpPr>
        <p:grpSpPr>
          <a:xfrm rot="1348557">
            <a:off x="6217642" y="3099998"/>
            <a:ext cx="467410" cy="467410"/>
            <a:chOff x="4716016" y="3789040"/>
            <a:chExt cx="914400" cy="914400"/>
          </a:xfrm>
        </p:grpSpPr>
        <p:sp>
          <p:nvSpPr>
            <p:cNvPr id="99" name="Ovál 98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0" name="Plaketa 9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>
            <a:grpSpLocks noChangeAspect="1"/>
          </p:cNvGrpSpPr>
          <p:nvPr/>
        </p:nvGrpSpPr>
        <p:grpSpPr>
          <a:xfrm rot="1348557">
            <a:off x="6704951" y="2932623"/>
            <a:ext cx="467410" cy="467410"/>
            <a:chOff x="4716016" y="3789040"/>
            <a:chExt cx="914400" cy="914400"/>
          </a:xfrm>
        </p:grpSpPr>
        <p:sp>
          <p:nvSpPr>
            <p:cNvPr id="102" name="Ovál 101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Plaketa 102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2" name="Obdélník 131"/>
          <p:cNvSpPr/>
          <p:nvPr/>
        </p:nvSpPr>
        <p:spPr>
          <a:xfrm>
            <a:off x="640394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4" name="Obdélník 133"/>
          <p:cNvSpPr/>
          <p:nvPr/>
        </p:nvSpPr>
        <p:spPr>
          <a:xfrm>
            <a:off x="1572913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5" name="Obdélník 134"/>
          <p:cNvSpPr/>
          <p:nvPr/>
        </p:nvSpPr>
        <p:spPr>
          <a:xfrm>
            <a:off x="2510686" y="3895697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3343089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7" name="Obdélník 136"/>
          <p:cNvSpPr/>
          <p:nvPr/>
        </p:nvSpPr>
        <p:spPr>
          <a:xfrm>
            <a:off x="4224640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8" name="Obdélník 137"/>
          <p:cNvSpPr/>
          <p:nvPr/>
        </p:nvSpPr>
        <p:spPr>
          <a:xfrm>
            <a:off x="5055587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9" name="Obdélník 138"/>
          <p:cNvSpPr/>
          <p:nvPr/>
        </p:nvSpPr>
        <p:spPr>
          <a:xfrm>
            <a:off x="5874823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0" name="Obdélník 139"/>
          <p:cNvSpPr/>
          <p:nvPr/>
        </p:nvSpPr>
        <p:spPr>
          <a:xfrm>
            <a:off x="6703717" y="3904671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1" name="Obdélník 140"/>
          <p:cNvSpPr/>
          <p:nvPr/>
        </p:nvSpPr>
        <p:spPr>
          <a:xfrm>
            <a:off x="7533329" y="3904671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2" name="Obdélník 141"/>
          <p:cNvSpPr/>
          <p:nvPr/>
        </p:nvSpPr>
        <p:spPr>
          <a:xfrm>
            <a:off x="4044589" y="5200305"/>
            <a:ext cx="93858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cs-CZ" sz="7000" b="1" cap="none" spc="50" dirty="0">
              <a:ln w="11430"/>
              <a:solidFill>
                <a:srgbClr val="050AC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3" name="Obdélník 142"/>
          <p:cNvSpPr/>
          <p:nvPr/>
        </p:nvSpPr>
        <p:spPr>
          <a:xfrm>
            <a:off x="5202102" y="5210239"/>
            <a:ext cx="46550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</p:txBody>
      </p:sp>
      <p:sp>
        <p:nvSpPr>
          <p:cNvPr id="144" name="Obdélník 143"/>
          <p:cNvSpPr/>
          <p:nvPr/>
        </p:nvSpPr>
        <p:spPr>
          <a:xfrm>
            <a:off x="5772303" y="5217806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</a:p>
        </p:txBody>
      </p:sp>
      <p:sp>
        <p:nvSpPr>
          <p:cNvPr id="145" name="Obdélník 144"/>
          <p:cNvSpPr/>
          <p:nvPr/>
        </p:nvSpPr>
        <p:spPr>
          <a:xfrm>
            <a:off x="6768122" y="5200305"/>
            <a:ext cx="736179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</a:t>
            </a:r>
          </a:p>
        </p:txBody>
      </p:sp>
      <p:sp>
        <p:nvSpPr>
          <p:cNvPr id="146" name="Obdélník 145">
            <a:hlinkClick r:id="rId2" action="ppaction://hlinksldjump"/>
          </p:cNvPr>
          <p:cNvSpPr/>
          <p:nvPr/>
        </p:nvSpPr>
        <p:spPr>
          <a:xfrm>
            <a:off x="7559320" y="5217806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</a:p>
        </p:txBody>
      </p:sp>
      <p:sp>
        <p:nvSpPr>
          <p:cNvPr id="104" name="Ovál 103"/>
          <p:cNvSpPr/>
          <p:nvPr/>
        </p:nvSpPr>
        <p:spPr>
          <a:xfrm>
            <a:off x="548834" y="3836853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2378411" y="3866274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vál 105"/>
          <p:cNvSpPr/>
          <p:nvPr/>
        </p:nvSpPr>
        <p:spPr>
          <a:xfrm>
            <a:off x="4107361" y="3875248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5762064" y="3830512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1" name="Skupina 30"/>
          <p:cNvGrpSpPr>
            <a:grpSpLocks noChangeAspect="1"/>
          </p:cNvGrpSpPr>
          <p:nvPr/>
        </p:nvGrpSpPr>
        <p:grpSpPr>
          <a:xfrm rot="1348557">
            <a:off x="357711" y="2521803"/>
            <a:ext cx="467410" cy="467410"/>
            <a:chOff x="4716016" y="3789040"/>
            <a:chExt cx="914400" cy="914400"/>
          </a:xfrm>
        </p:grpSpPr>
        <p:sp>
          <p:nvSpPr>
            <p:cNvPr id="24" name="Ovál 2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Plaketa 2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>
            <a:grpSpLocks noChangeAspect="1"/>
          </p:cNvGrpSpPr>
          <p:nvPr/>
        </p:nvGrpSpPr>
        <p:grpSpPr>
          <a:xfrm rot="1348557">
            <a:off x="480660" y="3117204"/>
            <a:ext cx="467410" cy="467410"/>
            <a:chOff x="4716016" y="3789040"/>
            <a:chExt cx="914400" cy="914400"/>
          </a:xfrm>
        </p:grpSpPr>
        <p:sp>
          <p:nvSpPr>
            <p:cNvPr id="36" name="Ovál 35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Plaketa 36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1" name="Skupina 40"/>
          <p:cNvGrpSpPr>
            <a:grpSpLocks noChangeAspect="1"/>
          </p:cNvGrpSpPr>
          <p:nvPr/>
        </p:nvGrpSpPr>
        <p:grpSpPr>
          <a:xfrm rot="1348557">
            <a:off x="1310226" y="3126867"/>
            <a:ext cx="467410" cy="467410"/>
            <a:chOff x="4716016" y="3789040"/>
            <a:chExt cx="914400" cy="914400"/>
          </a:xfrm>
        </p:grpSpPr>
        <p:sp>
          <p:nvSpPr>
            <p:cNvPr id="42" name="Ovál 41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Plaketa 42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2" name="Skupina 31"/>
          <p:cNvGrpSpPr>
            <a:grpSpLocks noChangeAspect="1"/>
          </p:cNvGrpSpPr>
          <p:nvPr/>
        </p:nvGrpSpPr>
        <p:grpSpPr>
          <a:xfrm rot="1348557">
            <a:off x="1387757" y="2554744"/>
            <a:ext cx="467410" cy="467410"/>
            <a:chOff x="4716016" y="3789040"/>
            <a:chExt cx="914400" cy="914400"/>
          </a:xfrm>
        </p:grpSpPr>
        <p:sp>
          <p:nvSpPr>
            <p:cNvPr id="33" name="Ovál 32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Plaketa 33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/>
          <p:cNvGrpSpPr>
            <a:grpSpLocks noChangeAspect="1"/>
          </p:cNvGrpSpPr>
          <p:nvPr/>
        </p:nvGrpSpPr>
        <p:grpSpPr>
          <a:xfrm rot="1348557">
            <a:off x="895443" y="2706298"/>
            <a:ext cx="467410" cy="467410"/>
            <a:chOff x="4716016" y="3789040"/>
            <a:chExt cx="914400" cy="914400"/>
          </a:xfrm>
        </p:grpSpPr>
        <p:sp>
          <p:nvSpPr>
            <p:cNvPr id="39" name="Ovál 38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Plaketa 3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1569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0">
        <p:split dir="in"/>
      </p:transition>
    </mc:Choice>
    <mc:Fallback xmlns="">
      <p:transition spd="slow" advClick="0" advTm="12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7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7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7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7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1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1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04" grpId="0" animBg="1"/>
      <p:bldP spid="105" grpId="0" animBg="1"/>
      <p:bldP spid="106" grpId="0" animBg="1"/>
      <p:bldP spid="10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32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 rot="20965381">
            <a:off x="296751" y="1917163"/>
            <a:ext cx="828055" cy="1316909"/>
            <a:chOff x="315137" y="1244631"/>
            <a:chExt cx="828055" cy="1316909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28" name="Skupina 27"/>
          <p:cNvGrpSpPr/>
          <p:nvPr/>
        </p:nvGrpSpPr>
        <p:grpSpPr>
          <a:xfrm rot="1322561">
            <a:off x="1025922" y="1923534"/>
            <a:ext cx="828055" cy="1316909"/>
            <a:chOff x="315137" y="1244631"/>
            <a:chExt cx="828055" cy="1316909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29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31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20" name="Skupina 19"/>
          <p:cNvGrpSpPr/>
          <p:nvPr/>
        </p:nvGrpSpPr>
        <p:grpSpPr>
          <a:xfrm rot="460644">
            <a:off x="613649" y="1640741"/>
            <a:ext cx="828055" cy="1316909"/>
            <a:chOff x="315137" y="1244631"/>
            <a:chExt cx="828055" cy="1316909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Skupina 21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23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každé váze je stejný počet kytiček, ale kolik jich je celkem?</a:t>
            </a:r>
            <a:endParaRPr lang="cs-CZ" dirty="0"/>
          </a:p>
        </p:txBody>
      </p:sp>
      <p:sp>
        <p:nvSpPr>
          <p:cNvPr id="4" name="Lichoběžník 3"/>
          <p:cNvSpPr/>
          <p:nvPr/>
        </p:nvSpPr>
        <p:spPr>
          <a:xfrm rot="10800000">
            <a:off x="611559" y="2780929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898525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6" name="Skupina 35"/>
          <p:cNvGrpSpPr/>
          <p:nvPr/>
        </p:nvGrpSpPr>
        <p:grpSpPr>
          <a:xfrm rot="20965381">
            <a:off x="2153626" y="1921236"/>
            <a:ext cx="828055" cy="1316909"/>
            <a:chOff x="315137" y="1244631"/>
            <a:chExt cx="828055" cy="1316909"/>
          </a:xfrm>
        </p:grpSpPr>
        <p:cxnSp>
          <p:nvCxnSpPr>
            <p:cNvPr id="37" name="Přímá spojnice 3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Skupina 37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39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44" name="Skupina 43"/>
          <p:cNvGrpSpPr/>
          <p:nvPr/>
        </p:nvGrpSpPr>
        <p:grpSpPr>
          <a:xfrm rot="1322561">
            <a:off x="2963634" y="1909451"/>
            <a:ext cx="828055" cy="1316909"/>
            <a:chOff x="315137" y="1244631"/>
            <a:chExt cx="828055" cy="1316909"/>
          </a:xfrm>
        </p:grpSpPr>
        <p:cxnSp>
          <p:nvCxnSpPr>
            <p:cNvPr id="45" name="Přímá spojnice 44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Skupina 45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47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52" name="Skupina 51"/>
          <p:cNvGrpSpPr/>
          <p:nvPr/>
        </p:nvGrpSpPr>
        <p:grpSpPr>
          <a:xfrm rot="460644">
            <a:off x="2610826" y="1604296"/>
            <a:ext cx="828055" cy="1316909"/>
            <a:chOff x="315137" y="1244631"/>
            <a:chExt cx="828055" cy="1316909"/>
          </a:xfrm>
        </p:grpSpPr>
        <p:cxnSp>
          <p:nvCxnSpPr>
            <p:cNvPr id="53" name="Přímá spojnice 52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Skupina 53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55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6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5" name="Lichoběžník 4"/>
          <p:cNvSpPr/>
          <p:nvPr/>
        </p:nvSpPr>
        <p:spPr>
          <a:xfrm rot="10800000">
            <a:off x="2567655" y="2759968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0" name="Skupina 59"/>
          <p:cNvGrpSpPr/>
          <p:nvPr/>
        </p:nvGrpSpPr>
        <p:grpSpPr>
          <a:xfrm rot="20965381">
            <a:off x="4157971" y="1909212"/>
            <a:ext cx="828055" cy="1316909"/>
            <a:chOff x="315137" y="1244631"/>
            <a:chExt cx="828055" cy="1316909"/>
          </a:xfrm>
        </p:grpSpPr>
        <p:cxnSp>
          <p:nvCxnSpPr>
            <p:cNvPr id="61" name="Přímá spojnice 60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2" name="Skupina 61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63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68" name="Skupina 67"/>
          <p:cNvGrpSpPr/>
          <p:nvPr/>
        </p:nvGrpSpPr>
        <p:grpSpPr>
          <a:xfrm rot="1322561">
            <a:off x="4968932" y="1858894"/>
            <a:ext cx="828055" cy="1316909"/>
            <a:chOff x="315137" y="1244631"/>
            <a:chExt cx="828055" cy="1316909"/>
          </a:xfrm>
        </p:grpSpPr>
        <p:cxnSp>
          <p:nvCxnSpPr>
            <p:cNvPr id="69" name="Přímá spojnice 68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Skupina 69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1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76" name="Skupina 75"/>
          <p:cNvGrpSpPr/>
          <p:nvPr/>
        </p:nvGrpSpPr>
        <p:grpSpPr>
          <a:xfrm rot="460644">
            <a:off x="4613690" y="1577926"/>
            <a:ext cx="828055" cy="1316909"/>
            <a:chOff x="315137" y="1244631"/>
            <a:chExt cx="828055" cy="1316909"/>
          </a:xfrm>
        </p:grpSpPr>
        <p:cxnSp>
          <p:nvCxnSpPr>
            <p:cNvPr id="77" name="Přímá spojnice 7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Skupina 77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9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6" name="Lichoběžník 5"/>
          <p:cNvSpPr/>
          <p:nvPr/>
        </p:nvSpPr>
        <p:spPr>
          <a:xfrm rot="10800000">
            <a:off x="4547667" y="2750111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5" name="Skupina 84"/>
          <p:cNvGrpSpPr/>
          <p:nvPr/>
        </p:nvGrpSpPr>
        <p:grpSpPr>
          <a:xfrm rot="20965381">
            <a:off x="6076010" y="1869052"/>
            <a:ext cx="828055" cy="1316909"/>
            <a:chOff x="315137" y="1244631"/>
            <a:chExt cx="828055" cy="1316909"/>
          </a:xfrm>
        </p:grpSpPr>
        <p:cxnSp>
          <p:nvCxnSpPr>
            <p:cNvPr id="86" name="Přímá spojnice 85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7" name="Skupina 86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88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9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0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1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2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93" name="Skupina 92"/>
          <p:cNvGrpSpPr/>
          <p:nvPr/>
        </p:nvGrpSpPr>
        <p:grpSpPr>
          <a:xfrm rot="1322561">
            <a:off x="6886971" y="1818734"/>
            <a:ext cx="828055" cy="1316909"/>
            <a:chOff x="315137" y="1244631"/>
            <a:chExt cx="828055" cy="1316909"/>
          </a:xfrm>
        </p:grpSpPr>
        <p:cxnSp>
          <p:nvCxnSpPr>
            <p:cNvPr id="94" name="Přímá spojnice 93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5" name="Skupina 94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96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01" name="Skupina 100"/>
          <p:cNvGrpSpPr/>
          <p:nvPr/>
        </p:nvGrpSpPr>
        <p:grpSpPr>
          <a:xfrm rot="460644">
            <a:off x="6531729" y="1537766"/>
            <a:ext cx="828055" cy="1316909"/>
            <a:chOff x="315137" y="1244631"/>
            <a:chExt cx="828055" cy="1316909"/>
          </a:xfrm>
        </p:grpSpPr>
        <p:cxnSp>
          <p:nvCxnSpPr>
            <p:cNvPr id="102" name="Přímá spojnice 101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3" name="Skupina 102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104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84" name="Lichoběžník 83"/>
          <p:cNvSpPr/>
          <p:nvPr/>
        </p:nvSpPr>
        <p:spPr>
          <a:xfrm rot="10800000">
            <a:off x="6488811" y="2759969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654095" y="415465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Obdélník 110"/>
          <p:cNvSpPr/>
          <p:nvPr/>
        </p:nvSpPr>
        <p:spPr>
          <a:xfrm>
            <a:off x="1562254" y="4186780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Obdélník 111"/>
          <p:cNvSpPr/>
          <p:nvPr/>
        </p:nvSpPr>
        <p:spPr>
          <a:xfrm>
            <a:off x="2610380" y="4203997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Obdélník 112"/>
          <p:cNvSpPr/>
          <p:nvPr/>
        </p:nvSpPr>
        <p:spPr>
          <a:xfrm>
            <a:off x="3487598" y="4211188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4620389" y="4151880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Obdélník 114"/>
          <p:cNvSpPr/>
          <p:nvPr/>
        </p:nvSpPr>
        <p:spPr>
          <a:xfrm>
            <a:off x="5558569" y="4179589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Obdélník 115"/>
          <p:cNvSpPr/>
          <p:nvPr/>
        </p:nvSpPr>
        <p:spPr>
          <a:xfrm>
            <a:off x="6523946" y="415465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Obdélník 116"/>
          <p:cNvSpPr/>
          <p:nvPr/>
        </p:nvSpPr>
        <p:spPr>
          <a:xfrm>
            <a:off x="7248954" y="4176403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Obdélník 117"/>
          <p:cNvSpPr/>
          <p:nvPr/>
        </p:nvSpPr>
        <p:spPr>
          <a:xfrm>
            <a:off x="7853624" y="4097065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Ovál 118"/>
          <p:cNvSpPr/>
          <p:nvPr/>
        </p:nvSpPr>
        <p:spPr>
          <a:xfrm>
            <a:off x="491574" y="4182887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vál 119"/>
          <p:cNvSpPr/>
          <p:nvPr/>
        </p:nvSpPr>
        <p:spPr>
          <a:xfrm>
            <a:off x="2488366" y="4227110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Ovál 120"/>
          <p:cNvSpPr/>
          <p:nvPr/>
        </p:nvSpPr>
        <p:spPr>
          <a:xfrm>
            <a:off x="4438871" y="4227109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Ovál 121"/>
          <p:cNvSpPr/>
          <p:nvPr/>
        </p:nvSpPr>
        <p:spPr>
          <a:xfrm>
            <a:off x="6307301" y="4271447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bdélník 122"/>
          <p:cNvSpPr/>
          <p:nvPr/>
        </p:nvSpPr>
        <p:spPr>
          <a:xfrm>
            <a:off x="4658777" y="5474791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Obdélník 123"/>
          <p:cNvSpPr/>
          <p:nvPr/>
        </p:nvSpPr>
        <p:spPr>
          <a:xfrm>
            <a:off x="5630939" y="5455505"/>
            <a:ext cx="44114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Obdélník 124"/>
          <p:cNvSpPr/>
          <p:nvPr/>
        </p:nvSpPr>
        <p:spPr>
          <a:xfrm>
            <a:off x="6417017" y="5502315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Obdélník 125"/>
          <p:cNvSpPr/>
          <p:nvPr/>
        </p:nvSpPr>
        <p:spPr>
          <a:xfrm>
            <a:off x="7242333" y="5502315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7827037" y="542050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3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0"/>
    </mc:Choice>
    <mc:Fallback xmlns="">
      <p:transition spd="slow" advClick="0" advTm="1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7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1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1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17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 animBg="1"/>
      <p:bldP spid="120" grpId="0" animBg="1"/>
      <p:bldP spid="121" grpId="0" animBg="1"/>
      <p:bldP spid="122" grpId="0" animBg="1"/>
      <p:bldP spid="123" grpId="0"/>
      <p:bldP spid="124" grpId="0"/>
      <p:bldP spid="125" grpId="0"/>
      <p:bldP spid="126" grpId="0"/>
      <p:bldP spid="1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18000">
              <a:srgbClr val="7D8496"/>
            </a:gs>
            <a:gs pos="44000">
              <a:srgbClr val="E6E6E6"/>
            </a:gs>
            <a:gs pos="91000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>
                <a:solidFill>
                  <a:srgbClr val="050AC3"/>
                </a:solidFill>
              </a:rPr>
              <a:t>Opakování je matka moudrosti. </a:t>
            </a:r>
            <a:endParaRPr lang="cs-CZ" sz="4800" b="1" dirty="0" smtClean="0">
              <a:solidFill>
                <a:srgbClr val="050AC3"/>
              </a:solidFill>
            </a:endParaRPr>
          </a:p>
          <a:p>
            <a:pPr marL="0" indent="0">
              <a:buNone/>
            </a:pPr>
            <a:r>
              <a:rPr lang="cs-CZ" sz="4800" b="1" dirty="0" smtClean="0">
                <a:solidFill>
                  <a:srgbClr val="050AC3"/>
                </a:solidFill>
              </a:rPr>
              <a:t>Tak </a:t>
            </a:r>
            <a:r>
              <a:rPr lang="cs-CZ" sz="4800" b="1" dirty="0">
                <a:solidFill>
                  <a:srgbClr val="050AC3"/>
                </a:solidFill>
              </a:rPr>
              <a:t>ještě </a:t>
            </a:r>
            <a:r>
              <a:rPr lang="cs-CZ" sz="4800" b="1" dirty="0" smtClean="0">
                <a:solidFill>
                  <a:srgbClr val="050AC3"/>
                </a:solidFill>
              </a:rPr>
              <a:t>jednou.</a:t>
            </a:r>
            <a:endParaRPr lang="cs-CZ" sz="4800" b="1" dirty="0">
              <a:solidFill>
                <a:srgbClr val="050AC3"/>
              </a:solidFill>
              <a:hlinkClick r:id="rId2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204468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A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ěsíc 8"/>
          <p:cNvSpPr/>
          <p:nvPr/>
        </p:nvSpPr>
        <p:spPr>
          <a:xfrm>
            <a:off x="4955538" y="1994881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ěsíc 7"/>
          <p:cNvSpPr/>
          <p:nvPr/>
        </p:nvSpPr>
        <p:spPr>
          <a:xfrm>
            <a:off x="2669338" y="1918654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ěsíc 5"/>
          <p:cNvSpPr/>
          <p:nvPr/>
        </p:nvSpPr>
        <p:spPr>
          <a:xfrm>
            <a:off x="522281" y="1958042"/>
            <a:ext cx="1020688" cy="1656184"/>
          </a:xfrm>
          <a:prstGeom prst="moon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 každého měsíce je stejný počet hvězd. Kolik je celkem hvězdiček?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1218933" y="1665934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323214" y="2014289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534197" y="3126225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1018596" y="2597819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3316477" y="1670845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2420758" y="201920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7cípá hvězda 15"/>
          <p:cNvSpPr/>
          <p:nvPr/>
        </p:nvSpPr>
        <p:spPr>
          <a:xfrm>
            <a:off x="2631741" y="3131136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7cípá hvězda 16"/>
          <p:cNvSpPr/>
          <p:nvPr/>
        </p:nvSpPr>
        <p:spPr>
          <a:xfrm>
            <a:off x="3179682" y="260273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5602677" y="1702773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7cípá hvězda 18"/>
          <p:cNvSpPr/>
          <p:nvPr/>
        </p:nvSpPr>
        <p:spPr>
          <a:xfrm>
            <a:off x="4672739" y="2071170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7cípá hvězda 19"/>
          <p:cNvSpPr/>
          <p:nvPr/>
        </p:nvSpPr>
        <p:spPr>
          <a:xfrm>
            <a:off x="4917941" y="3163064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7cípá hvězda 20"/>
          <p:cNvSpPr/>
          <p:nvPr/>
        </p:nvSpPr>
        <p:spPr>
          <a:xfrm>
            <a:off x="5465882" y="2634658"/>
            <a:ext cx="648072" cy="648072"/>
          </a:xfrm>
          <a:prstGeom prst="star7">
            <a:avLst>
              <a:gd name="adj" fmla="val 15879"/>
              <a:gd name="hf" fmla="val 102572"/>
              <a:gd name="vf" fmla="val 105210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54095" y="4058788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1612534" y="4110576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776375" y="405311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3921891" y="4053115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062574" y="4077071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245983" y="4110576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7240763" y="4053113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2776374" y="5434015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4086197" y="5413416"/>
            <a:ext cx="4411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5089633" y="5473700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6209915" y="5465389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80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48" name="Obdélník 47">
            <a:hlinkClick r:id="rId3" action="ppaction://hlinksldjump"/>
          </p:cNvPr>
          <p:cNvSpPr/>
          <p:nvPr/>
        </p:nvSpPr>
        <p:spPr>
          <a:xfrm>
            <a:off x="7240763" y="5474382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CC99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CC99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448820" y="4007766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580190" y="4034264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4896106" y="4007766"/>
            <a:ext cx="1080120" cy="1529058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33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0">
        <p14:vortex dir="r"/>
      </p:transition>
    </mc:Choice>
    <mc:Fallback xmlns="">
      <p:transition spd="slow" advClick="0" advTm="1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4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9" grpId="0"/>
      <p:bldP spid="30" grpId="0"/>
      <p:bldP spid="31" grpId="0"/>
      <p:bldP spid="32" grpId="0"/>
      <p:bldP spid="33" grpId="0"/>
      <p:bldP spid="37" grpId="0"/>
      <p:bldP spid="40" grpId="0"/>
      <p:bldP spid="44" grpId="0"/>
      <p:bldP spid="45" grpId="0"/>
      <p:bldP spid="46" grpId="0"/>
      <p:bldP spid="47" grpId="0"/>
      <p:bldP spid="48" grpId="0"/>
      <p:bldP spid="3" grpId="0" animBg="1"/>
      <p:bldP spid="35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" name="Tabulka 1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073565"/>
              </p:ext>
            </p:extLst>
          </p:nvPr>
        </p:nvGraphicFramePr>
        <p:xfrm>
          <a:off x="5668000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30" name="Tabulka 1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447493"/>
              </p:ext>
            </p:extLst>
          </p:nvPr>
        </p:nvGraphicFramePr>
        <p:xfrm>
          <a:off x="4043815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9" name="Tabulka 1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383457"/>
              </p:ext>
            </p:extLst>
          </p:nvPr>
        </p:nvGraphicFramePr>
        <p:xfrm>
          <a:off x="2319142" y="2682447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7" name="Tabulka 1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124117"/>
              </p:ext>
            </p:extLst>
          </p:nvPr>
        </p:nvGraphicFramePr>
        <p:xfrm>
          <a:off x="490063" y="2697526"/>
          <a:ext cx="124968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37160">
                <a:tc>
                  <a:txBody>
                    <a:bodyPr/>
                    <a:lstStyle/>
                    <a:p>
                      <a:r>
                        <a:rPr lang="cs-CZ" sz="300" dirty="0" smtClean="0"/>
                        <a:t>  </a:t>
                      </a:r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380601" y="255351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7" name="Vývojový diagram: postup 6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Vývojový diagram: postup 7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ývojový diagram: postup 8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179977" y="255065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12" name="Vývojový diagram: postup 11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Vývojový diagram: postup 12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ývojový diagram: postup 13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922684" y="253230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16" name="Vývojový diagram: postup 15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Vývojový diagram: postup 16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Vývojový diagram: postup 17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549275" y="2532300"/>
            <a:ext cx="1512170" cy="864096"/>
            <a:chOff x="1259630" y="3140968"/>
            <a:chExt cx="1512170" cy="864096"/>
          </a:xfrm>
          <a:solidFill>
            <a:schemeClr val="accent6">
              <a:lumMod val="75000"/>
            </a:schemeClr>
          </a:solidFill>
        </p:grpSpPr>
        <p:sp>
          <p:nvSpPr>
            <p:cNvPr id="20" name="Vývojový diagram: postup 19"/>
            <p:cNvSpPr/>
            <p:nvPr/>
          </p:nvSpPr>
          <p:spPr>
            <a:xfrm>
              <a:off x="1331640" y="3140968"/>
              <a:ext cx="1440160" cy="144016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Vývojový diagram: postup 20"/>
            <p:cNvSpPr/>
            <p:nvPr/>
          </p:nvSpPr>
          <p:spPr>
            <a:xfrm rot="16200000">
              <a:off x="865505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ývojový diagram: postup 21"/>
            <p:cNvSpPr/>
            <p:nvPr/>
          </p:nvSpPr>
          <p:spPr>
            <a:xfrm rot="16200000">
              <a:off x="2305666" y="3538929"/>
              <a:ext cx="860260" cy="72009"/>
            </a:xfrm>
            <a:prstGeom prst="flowChartProcess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025" y="188640"/>
            <a:ext cx="8229600" cy="15121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Do každé branky děti koply stejný počet míčů. Kolik je míčů celkem?</a:t>
            </a:r>
            <a:endParaRPr lang="cs-CZ" b="1" dirty="0">
              <a:solidFill>
                <a:srgbClr val="FFFF00"/>
              </a:solidFill>
            </a:endParaRPr>
          </a:p>
        </p:txBody>
      </p:sp>
      <p:grpSp>
        <p:nvGrpSpPr>
          <p:cNvPr id="89" name="Skupina 88"/>
          <p:cNvGrpSpPr>
            <a:grpSpLocks noChangeAspect="1"/>
          </p:cNvGrpSpPr>
          <p:nvPr/>
        </p:nvGrpSpPr>
        <p:grpSpPr>
          <a:xfrm rot="1348557">
            <a:off x="5859425" y="2448473"/>
            <a:ext cx="467410" cy="467410"/>
            <a:chOff x="4716016" y="3789040"/>
            <a:chExt cx="914400" cy="914400"/>
          </a:xfrm>
        </p:grpSpPr>
        <p:sp>
          <p:nvSpPr>
            <p:cNvPr id="90" name="Ovál 89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Plaketa 90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>
            <a:grpSpLocks noChangeAspect="1"/>
          </p:cNvGrpSpPr>
          <p:nvPr/>
        </p:nvGrpSpPr>
        <p:grpSpPr>
          <a:xfrm rot="1348557">
            <a:off x="6409904" y="2467243"/>
            <a:ext cx="467410" cy="467410"/>
            <a:chOff x="4716016" y="3789040"/>
            <a:chExt cx="914400" cy="914400"/>
          </a:xfrm>
        </p:grpSpPr>
        <p:sp>
          <p:nvSpPr>
            <p:cNvPr id="93" name="Ovál 92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Plaketa 93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>
            <a:grpSpLocks noChangeAspect="1"/>
          </p:cNvGrpSpPr>
          <p:nvPr/>
        </p:nvGrpSpPr>
        <p:grpSpPr>
          <a:xfrm rot="1348557">
            <a:off x="357711" y="2521803"/>
            <a:ext cx="467410" cy="467410"/>
            <a:chOff x="4716016" y="3789040"/>
            <a:chExt cx="914400" cy="914400"/>
          </a:xfrm>
        </p:grpSpPr>
        <p:sp>
          <p:nvSpPr>
            <p:cNvPr id="24" name="Ovál 2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Plaketa 2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2" name="Skupina 31"/>
          <p:cNvGrpSpPr>
            <a:grpSpLocks noChangeAspect="1"/>
          </p:cNvGrpSpPr>
          <p:nvPr/>
        </p:nvGrpSpPr>
        <p:grpSpPr>
          <a:xfrm rot="1348557">
            <a:off x="1387757" y="2554744"/>
            <a:ext cx="467410" cy="467410"/>
            <a:chOff x="4716016" y="3789040"/>
            <a:chExt cx="914400" cy="914400"/>
          </a:xfrm>
        </p:grpSpPr>
        <p:sp>
          <p:nvSpPr>
            <p:cNvPr id="33" name="Ovál 32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Plaketa 33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>
            <a:grpSpLocks noChangeAspect="1"/>
          </p:cNvGrpSpPr>
          <p:nvPr/>
        </p:nvGrpSpPr>
        <p:grpSpPr>
          <a:xfrm rot="1348557">
            <a:off x="480660" y="3117204"/>
            <a:ext cx="467410" cy="467410"/>
            <a:chOff x="4716016" y="3789040"/>
            <a:chExt cx="914400" cy="914400"/>
          </a:xfrm>
        </p:grpSpPr>
        <p:sp>
          <p:nvSpPr>
            <p:cNvPr id="36" name="Ovál 35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Plaketa 36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/>
          <p:cNvGrpSpPr>
            <a:grpSpLocks noChangeAspect="1"/>
          </p:cNvGrpSpPr>
          <p:nvPr/>
        </p:nvGrpSpPr>
        <p:grpSpPr>
          <a:xfrm rot="1348557">
            <a:off x="895443" y="2706298"/>
            <a:ext cx="467410" cy="467410"/>
            <a:chOff x="4716016" y="3789040"/>
            <a:chExt cx="914400" cy="914400"/>
          </a:xfrm>
        </p:grpSpPr>
        <p:sp>
          <p:nvSpPr>
            <p:cNvPr id="39" name="Ovál 38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Plaketa 3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1" name="Skupina 40"/>
          <p:cNvGrpSpPr>
            <a:grpSpLocks noChangeAspect="1"/>
          </p:cNvGrpSpPr>
          <p:nvPr/>
        </p:nvGrpSpPr>
        <p:grpSpPr>
          <a:xfrm rot="1348557">
            <a:off x="1310226" y="3126867"/>
            <a:ext cx="467410" cy="467410"/>
            <a:chOff x="4716016" y="3789040"/>
            <a:chExt cx="914400" cy="914400"/>
          </a:xfrm>
        </p:grpSpPr>
        <p:sp>
          <p:nvSpPr>
            <p:cNvPr id="42" name="Ovál 41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Plaketa 42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4" name="Skupina 43"/>
          <p:cNvGrpSpPr>
            <a:grpSpLocks noChangeAspect="1"/>
          </p:cNvGrpSpPr>
          <p:nvPr/>
        </p:nvGrpSpPr>
        <p:grpSpPr>
          <a:xfrm rot="1348557">
            <a:off x="2403041" y="2510851"/>
            <a:ext cx="467410" cy="467410"/>
            <a:chOff x="4716016" y="3789040"/>
            <a:chExt cx="914400" cy="914400"/>
          </a:xfrm>
        </p:grpSpPr>
        <p:sp>
          <p:nvSpPr>
            <p:cNvPr id="45" name="Ovál 44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Plaketa 45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>
            <a:grpSpLocks noChangeAspect="1"/>
          </p:cNvGrpSpPr>
          <p:nvPr/>
        </p:nvGrpSpPr>
        <p:grpSpPr>
          <a:xfrm rot="1348557">
            <a:off x="2951295" y="2485738"/>
            <a:ext cx="467410" cy="467410"/>
            <a:chOff x="4716016" y="3789040"/>
            <a:chExt cx="914400" cy="914400"/>
          </a:xfrm>
        </p:grpSpPr>
        <p:sp>
          <p:nvSpPr>
            <p:cNvPr id="48" name="Ovál 47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Plaketa 48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>
            <a:grpSpLocks noChangeAspect="1"/>
          </p:cNvGrpSpPr>
          <p:nvPr/>
        </p:nvGrpSpPr>
        <p:grpSpPr>
          <a:xfrm rot="1348557">
            <a:off x="2198460" y="3043620"/>
            <a:ext cx="467410" cy="467410"/>
            <a:chOff x="4716016" y="3789040"/>
            <a:chExt cx="914400" cy="914400"/>
          </a:xfrm>
        </p:grpSpPr>
        <p:sp>
          <p:nvSpPr>
            <p:cNvPr id="51" name="Ovál 50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Plaketa 51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3" name="Skupina 52"/>
          <p:cNvGrpSpPr>
            <a:grpSpLocks noChangeAspect="1"/>
          </p:cNvGrpSpPr>
          <p:nvPr/>
        </p:nvGrpSpPr>
        <p:grpSpPr>
          <a:xfrm rot="1348557">
            <a:off x="2761258" y="3162376"/>
            <a:ext cx="467410" cy="467410"/>
            <a:chOff x="4716016" y="3789040"/>
            <a:chExt cx="914400" cy="914400"/>
          </a:xfrm>
        </p:grpSpPr>
        <p:sp>
          <p:nvSpPr>
            <p:cNvPr id="54" name="Ovál 5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Plaketa 54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>
            <a:grpSpLocks noChangeAspect="1"/>
          </p:cNvGrpSpPr>
          <p:nvPr/>
        </p:nvGrpSpPr>
        <p:grpSpPr>
          <a:xfrm rot="1348557">
            <a:off x="3248567" y="2995001"/>
            <a:ext cx="467410" cy="467410"/>
            <a:chOff x="4716016" y="3789040"/>
            <a:chExt cx="914400" cy="914400"/>
          </a:xfrm>
        </p:grpSpPr>
        <p:sp>
          <p:nvSpPr>
            <p:cNvPr id="57" name="Ovál 56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Plaketa 57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4" name="Skupina 73"/>
          <p:cNvGrpSpPr>
            <a:grpSpLocks noChangeAspect="1"/>
          </p:cNvGrpSpPr>
          <p:nvPr/>
        </p:nvGrpSpPr>
        <p:grpSpPr>
          <a:xfrm rot="1348557">
            <a:off x="3862794" y="2492723"/>
            <a:ext cx="467410" cy="467410"/>
            <a:chOff x="4716016" y="3789040"/>
            <a:chExt cx="914400" cy="914400"/>
          </a:xfrm>
        </p:grpSpPr>
        <p:sp>
          <p:nvSpPr>
            <p:cNvPr id="75" name="Ovál 74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Plaketa 75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>
            <a:grpSpLocks noChangeAspect="1"/>
          </p:cNvGrpSpPr>
          <p:nvPr/>
        </p:nvGrpSpPr>
        <p:grpSpPr>
          <a:xfrm rot="1348557">
            <a:off x="4892840" y="2525664"/>
            <a:ext cx="467410" cy="467410"/>
            <a:chOff x="4716016" y="3789040"/>
            <a:chExt cx="914400" cy="914400"/>
          </a:xfrm>
        </p:grpSpPr>
        <p:sp>
          <p:nvSpPr>
            <p:cNvPr id="78" name="Ovál 77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Plaketa 78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>
            <a:grpSpLocks noChangeAspect="1"/>
          </p:cNvGrpSpPr>
          <p:nvPr/>
        </p:nvGrpSpPr>
        <p:grpSpPr>
          <a:xfrm rot="1348557">
            <a:off x="3985743" y="3088124"/>
            <a:ext cx="467410" cy="467410"/>
            <a:chOff x="4716016" y="3789040"/>
            <a:chExt cx="914400" cy="914400"/>
          </a:xfrm>
        </p:grpSpPr>
        <p:sp>
          <p:nvSpPr>
            <p:cNvPr id="81" name="Ovál 80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Plaketa 81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>
            <a:grpSpLocks noChangeAspect="1"/>
          </p:cNvGrpSpPr>
          <p:nvPr/>
        </p:nvGrpSpPr>
        <p:grpSpPr>
          <a:xfrm rot="1348557">
            <a:off x="4400526" y="2677218"/>
            <a:ext cx="467410" cy="467410"/>
            <a:chOff x="4716016" y="3789040"/>
            <a:chExt cx="914400" cy="914400"/>
          </a:xfrm>
        </p:grpSpPr>
        <p:sp>
          <p:nvSpPr>
            <p:cNvPr id="84" name="Ovál 83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Plaketa 84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>
            <a:grpSpLocks noChangeAspect="1"/>
          </p:cNvGrpSpPr>
          <p:nvPr/>
        </p:nvGrpSpPr>
        <p:grpSpPr>
          <a:xfrm rot="1348557">
            <a:off x="4815309" y="3097787"/>
            <a:ext cx="467410" cy="467410"/>
            <a:chOff x="4716016" y="3789040"/>
            <a:chExt cx="914400" cy="914400"/>
          </a:xfrm>
        </p:grpSpPr>
        <p:sp>
          <p:nvSpPr>
            <p:cNvPr id="87" name="Ovál 86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Plaketa 87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>
            <a:grpSpLocks noChangeAspect="1"/>
          </p:cNvGrpSpPr>
          <p:nvPr/>
        </p:nvGrpSpPr>
        <p:grpSpPr>
          <a:xfrm rot="1348557">
            <a:off x="5654844" y="2981242"/>
            <a:ext cx="467410" cy="467410"/>
            <a:chOff x="4716016" y="3789040"/>
            <a:chExt cx="914400" cy="914400"/>
          </a:xfrm>
        </p:grpSpPr>
        <p:sp>
          <p:nvSpPr>
            <p:cNvPr id="96" name="Ovál 95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7" name="Plaketa 96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8" name="Skupina 97"/>
          <p:cNvGrpSpPr>
            <a:grpSpLocks noChangeAspect="1"/>
          </p:cNvGrpSpPr>
          <p:nvPr/>
        </p:nvGrpSpPr>
        <p:grpSpPr>
          <a:xfrm rot="1348557">
            <a:off x="6217642" y="3099998"/>
            <a:ext cx="467410" cy="467410"/>
            <a:chOff x="4716016" y="3789040"/>
            <a:chExt cx="914400" cy="914400"/>
          </a:xfrm>
        </p:grpSpPr>
        <p:sp>
          <p:nvSpPr>
            <p:cNvPr id="99" name="Ovál 98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0" name="Plaketa 99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>
            <a:grpSpLocks noChangeAspect="1"/>
          </p:cNvGrpSpPr>
          <p:nvPr/>
        </p:nvGrpSpPr>
        <p:grpSpPr>
          <a:xfrm rot="1348557">
            <a:off x="6704951" y="2932623"/>
            <a:ext cx="467410" cy="467410"/>
            <a:chOff x="4716016" y="3789040"/>
            <a:chExt cx="914400" cy="914400"/>
          </a:xfrm>
        </p:grpSpPr>
        <p:sp>
          <p:nvSpPr>
            <p:cNvPr id="102" name="Ovál 101"/>
            <p:cNvSpPr>
              <a:spLocks noChangeAspect="1"/>
            </p:cNvSpPr>
            <p:nvPr/>
          </p:nvSpPr>
          <p:spPr>
            <a:xfrm>
              <a:off x="4716016" y="3789040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Plaketa 102"/>
            <p:cNvSpPr/>
            <p:nvPr/>
          </p:nvSpPr>
          <p:spPr>
            <a:xfrm>
              <a:off x="4737721" y="3789040"/>
              <a:ext cx="892695" cy="914400"/>
            </a:xfrm>
            <a:prstGeom prst="plaque">
              <a:avLst>
                <a:gd name="adj" fmla="val 40909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2" name="Obdélník 131"/>
          <p:cNvSpPr/>
          <p:nvPr/>
        </p:nvSpPr>
        <p:spPr>
          <a:xfrm>
            <a:off x="640394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4" name="Obdélník 133"/>
          <p:cNvSpPr/>
          <p:nvPr/>
        </p:nvSpPr>
        <p:spPr>
          <a:xfrm>
            <a:off x="1572913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5" name="Obdélník 134"/>
          <p:cNvSpPr/>
          <p:nvPr/>
        </p:nvSpPr>
        <p:spPr>
          <a:xfrm>
            <a:off x="2510686" y="3895697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3343089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7" name="Obdélník 136"/>
          <p:cNvSpPr/>
          <p:nvPr/>
        </p:nvSpPr>
        <p:spPr>
          <a:xfrm>
            <a:off x="4224640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8" name="Obdélník 137"/>
          <p:cNvSpPr/>
          <p:nvPr/>
        </p:nvSpPr>
        <p:spPr>
          <a:xfrm>
            <a:off x="5055587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9" name="Obdélník 138"/>
          <p:cNvSpPr/>
          <p:nvPr/>
        </p:nvSpPr>
        <p:spPr>
          <a:xfrm>
            <a:off x="5874823" y="3895699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0" name="Obdélník 139"/>
          <p:cNvSpPr/>
          <p:nvPr/>
        </p:nvSpPr>
        <p:spPr>
          <a:xfrm>
            <a:off x="6703717" y="3904671"/>
            <a:ext cx="75853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1" name="Obdélník 140"/>
          <p:cNvSpPr/>
          <p:nvPr/>
        </p:nvSpPr>
        <p:spPr>
          <a:xfrm>
            <a:off x="7533329" y="3904671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cs-CZ" sz="7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2" name="Obdélník 141"/>
          <p:cNvSpPr/>
          <p:nvPr/>
        </p:nvSpPr>
        <p:spPr>
          <a:xfrm>
            <a:off x="4044589" y="5200305"/>
            <a:ext cx="93858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cap="none" spc="50" dirty="0" smtClean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cs-CZ" sz="7000" b="1" cap="none" spc="50" dirty="0">
              <a:ln w="11430"/>
              <a:solidFill>
                <a:srgbClr val="050AC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3" name="Obdélník 142"/>
          <p:cNvSpPr/>
          <p:nvPr/>
        </p:nvSpPr>
        <p:spPr>
          <a:xfrm>
            <a:off x="5202102" y="5210239"/>
            <a:ext cx="465505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</p:txBody>
      </p:sp>
      <p:sp>
        <p:nvSpPr>
          <p:cNvPr id="144" name="Obdélník 143"/>
          <p:cNvSpPr/>
          <p:nvPr/>
        </p:nvSpPr>
        <p:spPr>
          <a:xfrm>
            <a:off x="5772303" y="5217806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</a:p>
        </p:txBody>
      </p:sp>
      <p:sp>
        <p:nvSpPr>
          <p:cNvPr id="145" name="Obdélník 144"/>
          <p:cNvSpPr/>
          <p:nvPr/>
        </p:nvSpPr>
        <p:spPr>
          <a:xfrm>
            <a:off x="6768122" y="5200305"/>
            <a:ext cx="736179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</a:t>
            </a:r>
          </a:p>
        </p:txBody>
      </p:sp>
      <p:sp>
        <p:nvSpPr>
          <p:cNvPr id="146" name="Obdélník 145">
            <a:hlinkClick r:id="rId2" action="ppaction://hlinksldjump"/>
          </p:cNvPr>
          <p:cNvSpPr/>
          <p:nvPr/>
        </p:nvSpPr>
        <p:spPr>
          <a:xfrm>
            <a:off x="7559320" y="5217806"/>
            <a:ext cx="1132016" cy="116955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000" b="1" spc="50" dirty="0">
                <a:ln w="11430"/>
                <a:solidFill>
                  <a:srgbClr val="050AC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</a:p>
        </p:txBody>
      </p:sp>
      <p:sp>
        <p:nvSpPr>
          <p:cNvPr id="104" name="Ovál 103"/>
          <p:cNvSpPr/>
          <p:nvPr/>
        </p:nvSpPr>
        <p:spPr>
          <a:xfrm>
            <a:off x="548834" y="3836853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vál 104"/>
          <p:cNvSpPr/>
          <p:nvPr/>
        </p:nvSpPr>
        <p:spPr>
          <a:xfrm>
            <a:off x="2378411" y="3866274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vál 105"/>
          <p:cNvSpPr/>
          <p:nvPr/>
        </p:nvSpPr>
        <p:spPr>
          <a:xfrm>
            <a:off x="4107361" y="3875248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vál 106"/>
          <p:cNvSpPr/>
          <p:nvPr/>
        </p:nvSpPr>
        <p:spPr>
          <a:xfrm>
            <a:off x="5762064" y="3830512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61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0">
        <p:split dir="in"/>
      </p:transition>
    </mc:Choice>
    <mc:Fallback xmlns="">
      <p:transition spd="slow" advClick="0" advTm="12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4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4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4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4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4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4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4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4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4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4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4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4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4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4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4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4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4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4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4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6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04" grpId="0" animBg="1"/>
      <p:bldP spid="105" grpId="0" animBg="1"/>
      <p:bldP spid="106" grpId="0" animBg="1"/>
      <p:bldP spid="1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32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 rot="20965381">
            <a:off x="296751" y="1917163"/>
            <a:ext cx="828055" cy="1316909"/>
            <a:chOff x="315137" y="1244631"/>
            <a:chExt cx="828055" cy="1316909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28" name="Skupina 27"/>
          <p:cNvGrpSpPr/>
          <p:nvPr/>
        </p:nvGrpSpPr>
        <p:grpSpPr>
          <a:xfrm rot="1322561">
            <a:off x="1025922" y="1923534"/>
            <a:ext cx="828055" cy="1316909"/>
            <a:chOff x="315137" y="1244631"/>
            <a:chExt cx="828055" cy="1316909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29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31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20" name="Skupina 19"/>
          <p:cNvGrpSpPr/>
          <p:nvPr/>
        </p:nvGrpSpPr>
        <p:grpSpPr>
          <a:xfrm rot="460644">
            <a:off x="613649" y="1640741"/>
            <a:ext cx="828055" cy="1316909"/>
            <a:chOff x="315137" y="1244631"/>
            <a:chExt cx="828055" cy="1316909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Skupina 21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23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každé váze je stejný počet kytiček, ale kolik jich je celkem?</a:t>
            </a:r>
            <a:endParaRPr lang="cs-CZ" dirty="0"/>
          </a:p>
        </p:txBody>
      </p:sp>
      <p:sp>
        <p:nvSpPr>
          <p:cNvPr id="4" name="Lichoběžník 3"/>
          <p:cNvSpPr/>
          <p:nvPr/>
        </p:nvSpPr>
        <p:spPr>
          <a:xfrm rot="10800000">
            <a:off x="611559" y="2780929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898525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6" name="Skupina 35"/>
          <p:cNvGrpSpPr/>
          <p:nvPr/>
        </p:nvGrpSpPr>
        <p:grpSpPr>
          <a:xfrm rot="20965381">
            <a:off x="2153626" y="1921236"/>
            <a:ext cx="828055" cy="1316909"/>
            <a:chOff x="315137" y="1244631"/>
            <a:chExt cx="828055" cy="1316909"/>
          </a:xfrm>
        </p:grpSpPr>
        <p:cxnSp>
          <p:nvCxnSpPr>
            <p:cNvPr id="37" name="Přímá spojnice 3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Skupina 37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39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44" name="Skupina 43"/>
          <p:cNvGrpSpPr/>
          <p:nvPr/>
        </p:nvGrpSpPr>
        <p:grpSpPr>
          <a:xfrm rot="1322561">
            <a:off x="2963634" y="1909451"/>
            <a:ext cx="828055" cy="1316909"/>
            <a:chOff x="315137" y="1244631"/>
            <a:chExt cx="828055" cy="1316909"/>
          </a:xfrm>
        </p:grpSpPr>
        <p:cxnSp>
          <p:nvCxnSpPr>
            <p:cNvPr id="45" name="Přímá spojnice 44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Skupina 45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47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52" name="Skupina 51"/>
          <p:cNvGrpSpPr/>
          <p:nvPr/>
        </p:nvGrpSpPr>
        <p:grpSpPr>
          <a:xfrm rot="460644">
            <a:off x="2610826" y="1604296"/>
            <a:ext cx="828055" cy="1316909"/>
            <a:chOff x="315137" y="1244631"/>
            <a:chExt cx="828055" cy="1316909"/>
          </a:xfrm>
        </p:grpSpPr>
        <p:cxnSp>
          <p:nvCxnSpPr>
            <p:cNvPr id="53" name="Přímá spojnice 52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Skupina 53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55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6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5" name="Lichoběžník 4"/>
          <p:cNvSpPr/>
          <p:nvPr/>
        </p:nvSpPr>
        <p:spPr>
          <a:xfrm rot="10800000">
            <a:off x="2567655" y="2759968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0" name="Skupina 59"/>
          <p:cNvGrpSpPr/>
          <p:nvPr/>
        </p:nvGrpSpPr>
        <p:grpSpPr>
          <a:xfrm rot="20965381">
            <a:off x="4157971" y="1909212"/>
            <a:ext cx="828055" cy="1316909"/>
            <a:chOff x="315137" y="1244631"/>
            <a:chExt cx="828055" cy="1316909"/>
          </a:xfrm>
        </p:grpSpPr>
        <p:cxnSp>
          <p:nvCxnSpPr>
            <p:cNvPr id="61" name="Přímá spojnice 60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2" name="Skupina 61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63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68" name="Skupina 67"/>
          <p:cNvGrpSpPr/>
          <p:nvPr/>
        </p:nvGrpSpPr>
        <p:grpSpPr>
          <a:xfrm rot="1322561">
            <a:off x="4968932" y="1858894"/>
            <a:ext cx="828055" cy="1316909"/>
            <a:chOff x="315137" y="1244631"/>
            <a:chExt cx="828055" cy="1316909"/>
          </a:xfrm>
        </p:grpSpPr>
        <p:cxnSp>
          <p:nvCxnSpPr>
            <p:cNvPr id="69" name="Přímá spojnice 68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Skupina 69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1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76" name="Skupina 75"/>
          <p:cNvGrpSpPr/>
          <p:nvPr/>
        </p:nvGrpSpPr>
        <p:grpSpPr>
          <a:xfrm rot="460644">
            <a:off x="4613690" y="1577926"/>
            <a:ext cx="828055" cy="1316909"/>
            <a:chOff x="315137" y="1244631"/>
            <a:chExt cx="828055" cy="1316909"/>
          </a:xfrm>
        </p:grpSpPr>
        <p:cxnSp>
          <p:nvCxnSpPr>
            <p:cNvPr id="77" name="Přímá spojnice 76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Skupina 77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79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6" name="Lichoběžník 5"/>
          <p:cNvSpPr/>
          <p:nvPr/>
        </p:nvSpPr>
        <p:spPr>
          <a:xfrm rot="10800000">
            <a:off x="4547667" y="2750111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5" name="Skupina 84"/>
          <p:cNvGrpSpPr/>
          <p:nvPr/>
        </p:nvGrpSpPr>
        <p:grpSpPr>
          <a:xfrm rot="20965381">
            <a:off x="6076010" y="1869052"/>
            <a:ext cx="828055" cy="1316909"/>
            <a:chOff x="315137" y="1244631"/>
            <a:chExt cx="828055" cy="1316909"/>
          </a:xfrm>
        </p:grpSpPr>
        <p:cxnSp>
          <p:nvCxnSpPr>
            <p:cNvPr id="86" name="Přímá spojnice 85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7" name="Skupina 86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88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9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0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1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2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93" name="Skupina 92"/>
          <p:cNvGrpSpPr/>
          <p:nvPr/>
        </p:nvGrpSpPr>
        <p:grpSpPr>
          <a:xfrm rot="1322561">
            <a:off x="6886971" y="1818734"/>
            <a:ext cx="828055" cy="1316909"/>
            <a:chOff x="315137" y="1244631"/>
            <a:chExt cx="828055" cy="1316909"/>
          </a:xfrm>
        </p:grpSpPr>
        <p:cxnSp>
          <p:nvCxnSpPr>
            <p:cNvPr id="94" name="Přímá spojnice 93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5" name="Skupina 94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96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01" name="Skupina 100"/>
          <p:cNvGrpSpPr/>
          <p:nvPr/>
        </p:nvGrpSpPr>
        <p:grpSpPr>
          <a:xfrm rot="460644">
            <a:off x="6531729" y="1537766"/>
            <a:ext cx="828055" cy="1316909"/>
            <a:chOff x="315137" y="1244631"/>
            <a:chExt cx="828055" cy="1316909"/>
          </a:xfrm>
        </p:grpSpPr>
        <p:cxnSp>
          <p:nvCxnSpPr>
            <p:cNvPr id="102" name="Přímá spojnice 101"/>
            <p:cNvCxnSpPr/>
            <p:nvPr/>
          </p:nvCxnSpPr>
          <p:spPr>
            <a:xfrm>
              <a:off x="726418" y="1901720"/>
              <a:ext cx="83551" cy="659820"/>
            </a:xfrm>
            <a:prstGeom prst="line">
              <a:avLst/>
            </a:prstGeom>
            <a:ln w="38100">
              <a:solidFill>
                <a:srgbClr val="27AE0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3" name="Skupina 102"/>
            <p:cNvGrpSpPr/>
            <p:nvPr/>
          </p:nvGrpSpPr>
          <p:grpSpPr>
            <a:xfrm>
              <a:off x="315137" y="1244631"/>
              <a:ext cx="828055" cy="773143"/>
              <a:chOff x="-168275" y="471488"/>
              <a:chExt cx="2095500" cy="2095500"/>
            </a:xfrm>
          </p:grpSpPr>
          <p:sp>
            <p:nvSpPr>
              <p:cNvPr id="104" name="AutoShape 3"/>
              <p:cNvSpPr>
                <a:spLocks noChangeArrowheads="1"/>
              </p:cNvSpPr>
              <p:nvPr/>
            </p:nvSpPr>
            <p:spPr bwMode="auto">
              <a:xfrm>
                <a:off x="196850" y="471488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AutoShape 1"/>
              <p:cNvSpPr>
                <a:spLocks noChangeArrowheads="1"/>
              </p:cNvSpPr>
              <p:nvPr/>
            </p:nvSpPr>
            <p:spPr bwMode="auto">
              <a:xfrm rot="10800000">
                <a:off x="196850" y="1477963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AutoShape 2"/>
              <p:cNvSpPr>
                <a:spLocks noChangeArrowheads="1"/>
              </p:cNvSpPr>
              <p:nvPr/>
            </p:nvSpPr>
            <p:spPr bwMode="auto">
              <a:xfrm rot="5400000">
                <a:off x="703263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AutoShape 4"/>
              <p:cNvSpPr>
                <a:spLocks noChangeArrowheads="1"/>
              </p:cNvSpPr>
              <p:nvPr/>
            </p:nvSpPr>
            <p:spPr bwMode="auto">
              <a:xfrm rot="-5400000">
                <a:off x="-303212" y="971550"/>
                <a:ext cx="1358900" cy="1089025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Oval 5"/>
              <p:cNvSpPr>
                <a:spLocks noChangeArrowheads="1"/>
              </p:cNvSpPr>
              <p:nvPr/>
            </p:nvSpPr>
            <p:spPr bwMode="auto">
              <a:xfrm>
                <a:off x="381000" y="1103313"/>
                <a:ext cx="914400" cy="914400"/>
              </a:xfrm>
              <a:prstGeom prst="ellipse">
                <a:avLst/>
              </a:prstGeom>
              <a:gradFill rotWithShape="0">
                <a:gsLst>
                  <a:gs pos="0">
                    <a:srgbClr val="FAE3B7"/>
                  </a:gs>
                  <a:gs pos="17999">
                    <a:srgbClr val="A28949"/>
                  </a:gs>
                  <a:gs pos="31000">
                    <a:srgbClr val="835E17"/>
                  </a:gs>
                  <a:gs pos="33000">
                    <a:srgbClr val="BD922A"/>
                  </a:gs>
                  <a:gs pos="37000">
                    <a:srgbClr val="FBE4AE"/>
                  </a:gs>
                  <a:gs pos="78999">
                    <a:srgbClr val="BD922A"/>
                  </a:gs>
                  <a:gs pos="87000">
                    <a:srgbClr val="BD922A"/>
                  </a:gs>
                  <a:gs pos="100000">
                    <a:srgbClr val="FBE4AE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CC99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sp>
        <p:nvSpPr>
          <p:cNvPr id="84" name="Lichoběžník 83"/>
          <p:cNvSpPr/>
          <p:nvPr/>
        </p:nvSpPr>
        <p:spPr>
          <a:xfrm rot="10800000">
            <a:off x="6488811" y="2759969"/>
            <a:ext cx="914400" cy="1216152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654095" y="415465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Obdélník 110"/>
          <p:cNvSpPr/>
          <p:nvPr/>
        </p:nvSpPr>
        <p:spPr>
          <a:xfrm>
            <a:off x="1562254" y="4186780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Obdélník 111"/>
          <p:cNvSpPr/>
          <p:nvPr/>
        </p:nvSpPr>
        <p:spPr>
          <a:xfrm>
            <a:off x="2610380" y="4203997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Obdélník 112"/>
          <p:cNvSpPr/>
          <p:nvPr/>
        </p:nvSpPr>
        <p:spPr>
          <a:xfrm>
            <a:off x="3487598" y="4211188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4620389" y="4151880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Obdélník 114"/>
          <p:cNvSpPr/>
          <p:nvPr/>
        </p:nvSpPr>
        <p:spPr>
          <a:xfrm>
            <a:off x="5558569" y="4179589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Obdélník 115"/>
          <p:cNvSpPr/>
          <p:nvPr/>
        </p:nvSpPr>
        <p:spPr>
          <a:xfrm>
            <a:off x="6523946" y="4154654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Obdélník 116"/>
          <p:cNvSpPr/>
          <p:nvPr/>
        </p:nvSpPr>
        <p:spPr>
          <a:xfrm>
            <a:off x="7248954" y="4176403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" name="Obdélník 117"/>
          <p:cNvSpPr/>
          <p:nvPr/>
        </p:nvSpPr>
        <p:spPr>
          <a:xfrm>
            <a:off x="7853624" y="4097065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" name="Ovál 118"/>
          <p:cNvSpPr/>
          <p:nvPr/>
        </p:nvSpPr>
        <p:spPr>
          <a:xfrm>
            <a:off x="491574" y="4182887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vál 119"/>
          <p:cNvSpPr/>
          <p:nvPr/>
        </p:nvSpPr>
        <p:spPr>
          <a:xfrm>
            <a:off x="2488366" y="4227110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Ovál 120"/>
          <p:cNvSpPr/>
          <p:nvPr/>
        </p:nvSpPr>
        <p:spPr>
          <a:xfrm>
            <a:off x="4438871" y="4227109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Ovál 121"/>
          <p:cNvSpPr/>
          <p:nvPr/>
        </p:nvSpPr>
        <p:spPr>
          <a:xfrm>
            <a:off x="6307301" y="4271447"/>
            <a:ext cx="941653" cy="1228395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bdélník 122"/>
          <p:cNvSpPr/>
          <p:nvPr/>
        </p:nvSpPr>
        <p:spPr>
          <a:xfrm>
            <a:off x="4658777" y="5474791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Obdélník 123"/>
          <p:cNvSpPr/>
          <p:nvPr/>
        </p:nvSpPr>
        <p:spPr>
          <a:xfrm>
            <a:off x="5630939" y="5455505"/>
            <a:ext cx="44114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Obdélník 124"/>
          <p:cNvSpPr/>
          <p:nvPr/>
        </p:nvSpPr>
        <p:spPr>
          <a:xfrm>
            <a:off x="6417017" y="5502315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Obdélník 125"/>
          <p:cNvSpPr/>
          <p:nvPr/>
        </p:nvSpPr>
        <p:spPr>
          <a:xfrm>
            <a:off x="7242333" y="5502315"/>
            <a:ext cx="7697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=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7827037" y="542050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cs-CZ" sz="80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1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0"/>
    </mc:Choice>
    <mc:Fallback xmlns="">
      <p:transition spd="slow" advClick="0" advTm="1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4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4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4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4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4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4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4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4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4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4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4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4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4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4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4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4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4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4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4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 animBg="1"/>
      <p:bldP spid="120" grpId="0" animBg="1"/>
      <p:bldP spid="121" grpId="0" animBg="1"/>
      <p:bldP spid="122" grpId="0" animBg="1"/>
      <p:bldP spid="123" grpId="0"/>
      <p:bldP spid="124" grpId="0"/>
      <p:bldP spid="125" grpId="0"/>
      <p:bldP spid="126" grpId="0"/>
      <p:bldP spid="1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6178698"/>
          </a:xfrm>
        </p:spPr>
        <p:txBody>
          <a:bodyPr>
            <a:normAutofit fontScale="90000"/>
          </a:bodyPr>
          <a:lstStyle/>
          <a:p>
            <a:pPr algn="l"/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b="1" i="1" dirty="0" smtClean="0"/>
              <a:t>Použité zdroje: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sz="1100" i="1" dirty="0" smtClean="0"/>
              <a:t>  </a:t>
            </a:r>
            <a:r>
              <a:rPr lang="cs-CZ" i="1" dirty="0"/>
              <a:t/>
            </a:r>
            <a:br>
              <a:rPr lang="cs-CZ" i="1" dirty="0"/>
            </a:br>
            <a:r>
              <a:rPr lang="cs-CZ" i="1" dirty="0" smtClean="0"/>
              <a:t>Ilustrace: </a:t>
            </a:r>
            <a:r>
              <a:rPr lang="cs-CZ" i="1" dirty="0" smtClean="0">
                <a:hlinkClick r:id="rId2"/>
              </a:rPr>
              <a:t>www.office.microsoft.com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/>
              <a:t/>
            </a:r>
            <a:br>
              <a:rPr lang="cs-CZ" i="1" dirty="0"/>
            </a:br>
            <a:r>
              <a:rPr lang="cs-CZ" i="1" dirty="0"/>
              <a:t/>
            </a:r>
            <a:br>
              <a:rPr lang="cs-CZ" i="1" dirty="0"/>
            </a:br>
            <a:r>
              <a:rPr lang="cs-CZ" b="1" i="1" dirty="0" smtClean="0"/>
              <a:t>Hodnocení: </a:t>
            </a:r>
            <a:br>
              <a:rPr lang="cs-CZ" b="1" i="1" dirty="0" smtClean="0"/>
            </a:br>
            <a:r>
              <a:rPr lang="cs-CZ" i="1" dirty="0" smtClean="0"/>
              <a:t>Rychlá a účinná prezentace.</a:t>
            </a:r>
            <a:br>
              <a:rPr lang="cs-CZ" i="1" dirty="0" smtClean="0"/>
            </a:br>
            <a:r>
              <a:rPr lang="cs-CZ" i="1" dirty="0"/>
              <a:t/>
            </a:r>
            <a:br>
              <a:rPr lang="cs-CZ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4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231</Words>
  <Application>Microsoft Office PowerPoint</Application>
  <PresentationFormat>Předvádění na obrazovce (4:3)</PresentationFormat>
  <Paragraphs>122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U každého měsíce je stejný počet hvězd. Kolik je celkem hvězdiček?</vt:lpstr>
      <vt:lpstr>Do každé branky děti koply stejný počet míčů. Kolik je míčů celkem?</vt:lpstr>
      <vt:lpstr>V každé váze je stejný počet kytiček, ale kolik jich je celkem?</vt:lpstr>
      <vt:lpstr>Prezentace aplikace PowerPoint</vt:lpstr>
      <vt:lpstr>U každého měsíce je stejný počet hvězd. Kolik je celkem hvězdiček?</vt:lpstr>
      <vt:lpstr>Do každé branky děti koply stejný počet míčů. Kolik je míčů celkem?</vt:lpstr>
      <vt:lpstr>V každé váze je stejný počet kytiček, ale kolik jich je celkem?</vt:lpstr>
      <vt:lpstr> Použité zdroje:    Ilustrace: www.office.microsoft.com   Hodnocení:  Rychlá a účinná prezentace.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29</cp:revision>
  <dcterms:created xsi:type="dcterms:W3CDTF">2012-03-16T16:44:14Z</dcterms:created>
  <dcterms:modified xsi:type="dcterms:W3CDTF">2012-03-21T20:58:40Z</dcterms:modified>
</cp:coreProperties>
</file>