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57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9" r:id="rId12"/>
    <p:sldId id="270" r:id="rId13"/>
    <p:sldId id="278" r:id="rId14"/>
    <p:sldId id="271" r:id="rId15"/>
    <p:sldId id="272" r:id="rId16"/>
    <p:sldId id="273" r:id="rId17"/>
    <p:sldId id="274" r:id="rId18"/>
    <p:sldId id="275" r:id="rId19"/>
    <p:sldId id="276" r:id="rId20"/>
    <p:sldId id="264" r:id="rId21"/>
    <p:sldId id="265" r:id="rId22"/>
    <p:sldId id="26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64950348-5529-4C89-8809-73879AFA5A87}" type="datetimeFigureOut">
              <a:rPr lang="cs-CZ" smtClean="0"/>
              <a:pPr/>
              <a:t>17.10.2012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E8C07B78-2206-4B43-A981-B67A32D16A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18.xml"/><Relationship Id="rId18" Type="http://schemas.openxmlformats.org/officeDocument/2006/relationships/slide" Target="slide20.xml"/><Relationship Id="rId3" Type="http://schemas.openxmlformats.org/officeDocument/2006/relationships/slide" Target="slide8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" Type="http://schemas.openxmlformats.org/officeDocument/2006/relationships/slide" Target="slide4.xml"/><Relationship Id="rId16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16.xml"/><Relationship Id="rId15" Type="http://schemas.openxmlformats.org/officeDocument/2006/relationships/slide" Target="slide11.xml"/><Relationship Id="rId10" Type="http://schemas.openxmlformats.org/officeDocument/2006/relationships/slide" Target="slide6.xml"/><Relationship Id="rId19" Type="http://schemas.openxmlformats.org/officeDocument/2006/relationships/image" Target="../media/image6.jpeg"/><Relationship Id="rId4" Type="http://schemas.openxmlformats.org/officeDocument/2006/relationships/slide" Target="slide12.xml"/><Relationship Id="rId9" Type="http://schemas.openxmlformats.org/officeDocument/2006/relationships/slide" Target="slide17.xml"/><Relationship Id="rId1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slide" Target="slide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slide" Target="slide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slide" Target="slide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slide" Target="slide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slide" Target="slide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slide" Target="slide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slide" Target="slide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slide" Target="slide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slide" Target="slide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slide" Target="slide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slide" Target="slide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slide" Target="slide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slide" Target="slide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7/Us_declaration_independence.jpg" TargetMode="External"/><Relationship Id="rId13" Type="http://schemas.openxmlformats.org/officeDocument/2006/relationships/hyperlink" Target="http://commons.wikimedia.org/wiki/File:Tea_Plantation_in_Southern_India.jpg?uselang=cs" TargetMode="External"/><Relationship Id="rId3" Type="http://schemas.openxmlformats.org/officeDocument/2006/relationships/hyperlink" Target="http://office.microsoft.com/cs-cz/images/results.aspx?qu=mapa+USA&amp;ex=1" TargetMode="External"/><Relationship Id="rId7" Type="http://schemas.openxmlformats.org/officeDocument/2006/relationships/hyperlink" Target="http://cs.wikipedia.org/wiki/Soubor:PuritanGallery.jpg" TargetMode="External"/><Relationship Id="rId12" Type="http://schemas.openxmlformats.org/officeDocument/2006/relationships/hyperlink" Target="http://cs.wikipedia.org/wiki/Soubor:Flag_of_the_United_States.svg" TargetMode="External"/><Relationship Id="rId2" Type="http://schemas.openxmlformats.org/officeDocument/2006/relationships/hyperlink" Target="http://office.microsoft.com/cs-cz/images/results.aspx?qu=americk%C3%A1+vlajka&amp;ex=1&amp;origin=FX01013210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Colonisation_1800.png" TargetMode="External"/><Relationship Id="rId11" Type="http://schemas.openxmlformats.org/officeDocument/2006/relationships/hyperlink" Target="http://upload.wikimedia.org/wikipedia/commons/5/52/Boston_Tea_Party_Currier_colored.jpg" TargetMode="External"/><Relationship Id="rId5" Type="http://schemas.openxmlformats.org/officeDocument/2006/relationships/hyperlink" Target="http://office.microsoft.com/cs-cz/images/results.aspx?qu=univerzita&amp;ex=1" TargetMode="External"/><Relationship Id="rId15" Type="http://schemas.openxmlformats.org/officeDocument/2006/relationships/hyperlink" Target="http://cs.wikipedia.org/wiki/Soubor:Darnley_stage_3.jpg" TargetMode="External"/><Relationship Id="rId10" Type="http://schemas.openxmlformats.org/officeDocument/2006/relationships/hyperlink" Target="http://cs.wikipedia.org/wiki/Soubor:Gilbert_Stuart_Williamstown_Portrait_of_George_Washington.jpg" TargetMode="External"/><Relationship Id="rId4" Type="http://schemas.openxmlformats.org/officeDocument/2006/relationships/hyperlink" Target="http://office.microsoft.com/cs-cz/images/results.aspx?qu=%C3%BA%C5%99edn%C3%ADk&amp;ex=1" TargetMode="External"/><Relationship Id="rId9" Type="http://schemas.openxmlformats.org/officeDocument/2006/relationships/hyperlink" Target="http://commons.wikimedia.org/wiki/File:Boston_Tea_Party_cph.3b53084.jpg?uselang=cs" TargetMode="External"/><Relationship Id="rId14" Type="http://schemas.openxmlformats.org/officeDocument/2006/relationships/hyperlink" Target="http://fr.wikipedia.org/wiki/Fichier:Schloss-Versailles.jpg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291952" y="63949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cs-CZ" kern="0" dirty="0"/>
              <a:t>Název školy: </a:t>
            </a:r>
            <a:r>
              <a:rPr lang="cs-CZ" b="1" kern="0" dirty="0"/>
              <a:t>ZŠ Štětí, Ostrovní 300</a:t>
            </a:r>
            <a:r>
              <a:rPr lang="cs-CZ" kern="0" dirty="0"/>
              <a:t/>
            </a:r>
            <a:br>
              <a:rPr lang="cs-CZ" kern="0" dirty="0"/>
            </a:br>
            <a:r>
              <a:rPr lang="cs-CZ" kern="0" dirty="0"/>
              <a:t>Autor: </a:t>
            </a:r>
            <a:r>
              <a:rPr lang="cs-CZ" b="1" kern="0" dirty="0"/>
              <a:t>Sandra </a:t>
            </a:r>
            <a:r>
              <a:rPr lang="cs-CZ" b="1" kern="0" dirty="0" smtClean="0"/>
              <a:t>Jaklová</a:t>
            </a:r>
            <a:endParaRPr lang="cs-CZ" kern="0" dirty="0"/>
          </a:p>
          <a:p>
            <a:pPr lvl="0">
              <a:defRPr/>
            </a:pPr>
            <a:r>
              <a:rPr lang="cs-CZ" kern="0" dirty="0"/>
              <a:t>Název materiálu: </a:t>
            </a:r>
            <a:br>
              <a:rPr lang="cs-CZ" kern="0" dirty="0"/>
            </a:br>
            <a:r>
              <a:rPr lang="cs-CZ" b="1" kern="0" dirty="0"/>
              <a:t>VY_32_INOVACE_ </a:t>
            </a:r>
            <a:r>
              <a:rPr lang="cs-CZ" b="1" kern="0" dirty="0" smtClean="0"/>
              <a:t>D.8.A.1_vznik_usa</a:t>
            </a:r>
            <a:endParaRPr lang="cs-CZ" b="1" kern="0" dirty="0"/>
          </a:p>
          <a:p>
            <a:pPr lvl="0">
              <a:defRPr/>
            </a:pPr>
            <a:r>
              <a:rPr lang="cs-CZ" kern="0" dirty="0"/>
              <a:t>Datum: </a:t>
            </a:r>
            <a:r>
              <a:rPr lang="cs-CZ" kern="0" dirty="0" smtClean="0"/>
              <a:t>3.10.2012</a:t>
            </a:r>
            <a:endParaRPr lang="cs-CZ" kern="0" dirty="0"/>
          </a:p>
          <a:p>
            <a:pPr lvl="0">
              <a:defRPr/>
            </a:pPr>
            <a:r>
              <a:rPr lang="cs-CZ" kern="0" dirty="0"/>
              <a:t>Ročník: </a:t>
            </a:r>
            <a:r>
              <a:rPr lang="cs-CZ" kern="0" dirty="0" smtClean="0"/>
              <a:t>osmý</a:t>
            </a:r>
            <a:endParaRPr lang="cs-CZ" kern="0" dirty="0"/>
          </a:p>
          <a:p>
            <a:pPr lvl="0">
              <a:defRPr/>
            </a:pPr>
            <a:r>
              <a:rPr lang="cs-CZ" kern="0" dirty="0"/>
              <a:t>Vzdělávací oblast: Člověk </a:t>
            </a:r>
          </a:p>
          <a:p>
            <a:pPr lvl="0">
              <a:defRPr/>
            </a:pPr>
            <a:r>
              <a:rPr lang="cs-CZ" kern="0" dirty="0"/>
              <a:t>a společnost</a:t>
            </a:r>
          </a:p>
          <a:p>
            <a:pPr lvl="0">
              <a:defRPr/>
            </a:pPr>
            <a:r>
              <a:rPr lang="cs-CZ" kern="0" dirty="0"/>
              <a:t>Vzdělávací obor: Dějepis</a:t>
            </a:r>
            <a:br>
              <a:rPr lang="cs-CZ" kern="0" dirty="0"/>
            </a:br>
            <a:r>
              <a:rPr lang="cs-CZ" kern="0" dirty="0"/>
              <a:t>Název: </a:t>
            </a:r>
            <a:r>
              <a:rPr lang="cs-CZ" kern="0" dirty="0" smtClean="0"/>
              <a:t>Vznik USA</a:t>
            </a:r>
            <a:r>
              <a:rPr lang="cs-CZ" kern="0" dirty="0"/>
              <a:t/>
            </a:r>
            <a:br>
              <a:rPr lang="cs-CZ" kern="0" dirty="0"/>
            </a:br>
            <a:r>
              <a:rPr lang="cs-CZ" kern="0" dirty="0"/>
              <a:t>Číslo operačního programu: </a:t>
            </a:r>
            <a:r>
              <a:rPr lang="cs-CZ" b="1" kern="0" dirty="0"/>
              <a:t>CZ.1.07/1.4.00/21.1693</a:t>
            </a:r>
          </a:p>
          <a:p>
            <a:pPr lvl="0">
              <a:defRPr/>
            </a:pPr>
            <a:r>
              <a:rPr lang="cs-CZ" kern="0" dirty="0"/>
              <a:t>Název projektu: </a:t>
            </a:r>
            <a:r>
              <a:rPr lang="cs-CZ" b="1" kern="0" dirty="0"/>
              <a:t>PRIMA ŠKOLA</a:t>
            </a: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45607"/>
            <a:ext cx="1811936" cy="172819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</p:pic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1982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2793475" y="3914199"/>
            <a:ext cx="28452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/>
              <a:t> VZNIK USA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1791123" y="4947848"/>
            <a:ext cx="55617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Anotace: Prezentace je určena pro osmý ročník, slouží </a:t>
            </a:r>
            <a:br>
              <a:rPr lang="cs-CZ" dirty="0" smtClean="0"/>
            </a:br>
            <a:r>
              <a:rPr lang="cs-CZ" dirty="0" smtClean="0"/>
              <a:t>	k opakování látky „Vznik USA“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1652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124744"/>
            <a:ext cx="8208912" cy="4968552"/>
          </a:xfrm>
          <a:prstGeom prst="rect">
            <a:avLst/>
          </a:prstGeom>
        </p:spPr>
        <p:txBody>
          <a:bodyPr vert="horz" rtlCol="0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"/>
              <a:buChar char="n"/>
              <a:defRPr kumimoji="1" sz="3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>
                  <a:shade val="75000"/>
                </a:schemeClr>
              </a:buClr>
              <a:buSzPct val="85000"/>
              <a:buFont typeface="Wingdings"/>
              <a:buChar char="n"/>
              <a:defRPr kumimoji="1" sz="28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4">
                  <a:shade val="50000"/>
                </a:schemeClr>
              </a:buClr>
              <a:buSzPct val="75000"/>
              <a:buFont typeface="Wingdings"/>
              <a:buChar char="n"/>
              <a:defRPr kumimoji="1" sz="2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6">
                  <a:shade val="50000"/>
                </a:schemeClr>
              </a:buClr>
              <a:buSzPct val="75000"/>
              <a:buFont typeface="Wingdings"/>
              <a:buChar char="n"/>
              <a:defRPr kumimoji="1" sz="20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3">
                  <a:shade val="50000"/>
                </a:schemeClr>
              </a:buClr>
              <a:buSzPct val="70000"/>
              <a:buFont typeface="Wingdings"/>
              <a:buChar char="n"/>
              <a:defRPr kumimoji="1" sz="20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>
                  <a:shade val="50000"/>
                </a:schemeClr>
              </a:buClr>
              <a:buSzPct val="60000"/>
              <a:buFont typeface="Wingdings"/>
              <a:buChar char="n"/>
              <a:defRPr kumimoji="1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2">
                  <a:shade val="50000"/>
                </a:schemeClr>
              </a:buClr>
              <a:buSzPct val="60000"/>
              <a:buFont typeface="Wingdings"/>
              <a:buChar char="n"/>
              <a:defRPr kumimoji="1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5">
                  <a:shade val="50000"/>
                </a:schemeClr>
              </a:buClr>
              <a:buSzPct val="60000"/>
              <a:buFont typeface="Wingdings"/>
              <a:buChar char="n"/>
              <a:defRPr kumimoji="1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50000"/>
              <a:buFont typeface="Wingdings"/>
              <a:buChar char="n"/>
              <a:defRPr kumimoji="1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1600" dirty="0" smtClean="0"/>
          </a:p>
          <a:p>
            <a:r>
              <a:rPr lang="cs-CZ" sz="1600" dirty="0"/>
              <a:t>Rozdělte se do 4 skupin.</a:t>
            </a:r>
          </a:p>
          <a:p>
            <a:r>
              <a:rPr lang="cs-CZ" sz="1600" dirty="0" smtClean="0"/>
              <a:t>Každý tým vybírá otázku podle svých znalostí. Čísla ve sloupci k danému tématu značí obtížnost otázky (1- nejlehčí).</a:t>
            </a:r>
          </a:p>
          <a:p>
            <a:r>
              <a:rPr lang="cs-CZ" sz="1600" dirty="0" smtClean="0"/>
              <a:t>Nad otázkou se mohou poradit (10 sec), odpovídá pouze jeden za celou skupinu. </a:t>
            </a:r>
          </a:p>
          <a:p>
            <a:r>
              <a:rPr lang="cs-CZ" sz="1600" dirty="0" smtClean="0"/>
              <a:t>Soutěžní skupiny se střídají po jedné otázce.</a:t>
            </a:r>
          </a:p>
          <a:p>
            <a:r>
              <a:rPr lang="cs-CZ" sz="1600" dirty="0" smtClean="0"/>
              <a:t>Body se zaznamenávají na tabuli, je zvolen jeden zapisovatel (ten se neúčastní soutěže).</a:t>
            </a:r>
          </a:p>
          <a:p>
            <a:r>
              <a:rPr lang="cs-CZ" sz="1600" dirty="0" smtClean="0"/>
              <a:t>Vítězí skupina s nejvyšším počtem bodů.</a:t>
            </a:r>
          </a:p>
          <a:p>
            <a:r>
              <a:rPr lang="cs-CZ" sz="1600" dirty="0" smtClean="0"/>
              <a:t>Pokud by vybírající tým nevěděl odpověď na otázku, může na ni odpovědět kterákoliv skupina. Získá za ni ale jen jeden bod.</a:t>
            </a:r>
          </a:p>
          <a:p>
            <a:r>
              <a:rPr lang="cs-CZ" sz="1600" dirty="0" smtClean="0"/>
              <a:t>Pokud by některý hráč jiného týmu odpověď vykřikl, ztrácí jeho skupina možnost volby otázky a čeká než 	proběhne jedno celé kolo.</a:t>
            </a:r>
            <a:endParaRPr lang="cs-CZ" sz="1600" dirty="0"/>
          </a:p>
        </p:txBody>
      </p:sp>
    </p:spTree>
    <p:extLst>
      <p:ext uri="{BB962C8B-B14F-4D97-AF65-F5344CB8AC3E}">
        <p14:creationId xmlns="" xmlns:p14="http://schemas.microsoft.com/office/powerpoint/2010/main" val="36175150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3148079"/>
              </p:ext>
            </p:extLst>
          </p:nvPr>
        </p:nvGraphicFramePr>
        <p:xfrm>
          <a:off x="683568" y="764704"/>
          <a:ext cx="7848872" cy="4824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143414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Pojmy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Letopočty 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Zajímavost 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Evropa </a:t>
                      </a:r>
                      <a:br>
                        <a:rPr lang="cs-CZ" dirty="0" smtClean="0"/>
                      </a:br>
                      <a:r>
                        <a:rPr lang="cs-CZ" dirty="0" smtClean="0"/>
                        <a:t>a severoamerické kolonie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4759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2" action="ppaction://hlinksldjump"/>
                        </a:rPr>
                        <a:t>1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3" action="ppaction://hlinksldjump"/>
                        </a:rPr>
                        <a:t>1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4" action="ppaction://hlinksldjump"/>
                        </a:rPr>
                        <a:t>1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5" action="ppaction://hlinksldjump"/>
                        </a:rPr>
                        <a:t>1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4759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6" action="ppaction://hlinksldjump"/>
                        </a:rPr>
                        <a:t>2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7" action="ppaction://hlinksldjump"/>
                        </a:rPr>
                        <a:t>2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8" action="ppaction://hlinksldjump"/>
                        </a:rPr>
                        <a:t>2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9" action="ppaction://hlinksldjump"/>
                        </a:rPr>
                        <a:t>2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4759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0" action="ppaction://hlinksldjump"/>
                        </a:rPr>
                        <a:t>3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1" action="ppaction://hlinksldjump"/>
                        </a:rPr>
                        <a:t>3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2" action="ppaction://hlinksldjump"/>
                        </a:rPr>
                        <a:t>3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3" action="ppaction://hlinksldjump"/>
                        </a:rPr>
                        <a:t>3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84759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4" action="ppaction://hlinksldjump"/>
                        </a:rPr>
                        <a:t>4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5" action="ppaction://hlinksldjump"/>
                        </a:rPr>
                        <a:t>4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6" action="ppaction://hlinksldjump"/>
                        </a:rPr>
                        <a:t>4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hlinkClick r:id="rId17" action="ppaction://hlinksldjump"/>
                        </a:rPr>
                        <a:t>4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Picture 12" descr="americké vlajky,hvězdy a pruhy,praporky,slavnostní symboly,vlajka Spojených států,vlajka USA,vlajky Spojených států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0928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Pojmy, 1 bod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7468" y="1075024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Vysvětli pojem kolonie.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__________________________	__________________________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6152222"/>
            <a:ext cx="3054746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Země ovládaná a hospodářsky využívaná jiným státem.</a:t>
            </a:r>
            <a:endParaRPr lang="cs-CZ" dirty="0"/>
          </a:p>
        </p:txBody>
      </p:sp>
      <p:pic>
        <p:nvPicPr>
          <p:cNvPr id="2050" name="Picture 2" descr="http://upload.wikimedia.org/wikipedia/commons/2/2b/Colonisation_1800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46737"/>
            <a:ext cx="7303218" cy="32054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7416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332656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Pojmy, 2 body</a:t>
            </a:r>
            <a:endParaRPr lang="cs-CZ" sz="4000" dirty="0"/>
          </a:p>
        </p:txBody>
      </p:sp>
      <p:pic>
        <p:nvPicPr>
          <p:cNvPr id="4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1412776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Jakým pojmem označujeme poplatek </a:t>
            </a:r>
            <a:br>
              <a:rPr lang="cs-CZ" sz="3600" i="1" dirty="0" smtClean="0"/>
            </a:br>
            <a:r>
              <a:rPr lang="cs-CZ" sz="3600" i="1" dirty="0" smtClean="0"/>
              <a:t>za zboží převážené přes hranice?</a:t>
            </a:r>
          </a:p>
          <a:p>
            <a:endParaRPr lang="cs-CZ" sz="3600" i="1" dirty="0"/>
          </a:p>
          <a:p>
            <a:r>
              <a:rPr lang="cs-CZ" sz="3600" i="1" dirty="0" smtClean="0"/>
              <a:t>	__________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508104" y="6017346"/>
            <a:ext cx="57606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clo</a:t>
            </a:r>
            <a:endParaRPr lang="cs-CZ" dirty="0"/>
          </a:p>
        </p:txBody>
      </p:sp>
      <p:pic>
        <p:nvPicPr>
          <p:cNvPr id="3074" name="Picture 2" descr="geografie,kontinenty,mapy,Severní Amerika,země nebo oblasti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347" y="2778524"/>
            <a:ext cx="3095626" cy="3095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289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Pojmy, 3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8052" y="1340768"/>
            <a:ext cx="82804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Jakým termínem označujeme nejvyššího správního úředníka v kolonii, zástupce panovníka?</a:t>
            </a:r>
          </a:p>
          <a:p>
            <a:endParaRPr lang="cs-CZ" sz="3600" i="1" dirty="0"/>
          </a:p>
          <a:p>
            <a:r>
              <a:rPr lang="cs-CZ" sz="3600" i="1" dirty="0" smtClean="0"/>
              <a:t>	_______________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7984" y="4454361"/>
            <a:ext cx="125988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guvernér</a:t>
            </a:r>
            <a:endParaRPr lang="cs-CZ" dirty="0"/>
          </a:p>
        </p:txBody>
      </p:sp>
      <p:pic>
        <p:nvPicPr>
          <p:cNvPr id="4098" name="Picture 2" descr="lidé při práci,muži,osoby,povolání,práce,registry,stráže,úředníci,vrátní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471" y="4437018"/>
            <a:ext cx="2386525" cy="23865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2827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Pojmy, 4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7638" y="1048538"/>
            <a:ext cx="59244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/>
              <a:t>Jak se jmenují příslušníci reformního hnutí v Anglii, kteří usilovali o přísnost mravů? </a:t>
            </a:r>
          </a:p>
          <a:p>
            <a:r>
              <a:rPr lang="cs-CZ" sz="3200" i="1" dirty="0" smtClean="0"/>
              <a:t>Z Anglie byli často nuceni odcházet do severoamerických kolonií.</a:t>
            </a:r>
          </a:p>
          <a:p>
            <a:endParaRPr lang="cs-CZ" sz="3200" i="1" dirty="0"/>
          </a:p>
          <a:p>
            <a:r>
              <a:rPr lang="cs-CZ" sz="3200" i="1" dirty="0" smtClean="0"/>
              <a:t>	_____________________</a:t>
            </a:r>
            <a:endParaRPr lang="cs-CZ" sz="32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4941168"/>
            <a:ext cx="115212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puritáni</a:t>
            </a:r>
            <a:endParaRPr lang="cs-CZ" dirty="0"/>
          </a:p>
        </p:txBody>
      </p:sp>
      <p:pic>
        <p:nvPicPr>
          <p:cNvPr id="5122" name="Picture 2" descr="http://upload.wikimedia.org/wikipedia/commons/d/df/PuritanGallery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15436"/>
            <a:ext cx="2813686" cy="48766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63656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Letopočty, 1 bod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1484784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Ve kterém roce osadníci přijali Prohlášení </a:t>
            </a:r>
            <a:br>
              <a:rPr lang="cs-CZ" sz="3600" i="1" dirty="0" smtClean="0"/>
            </a:br>
            <a:r>
              <a:rPr lang="cs-CZ" sz="3600" i="1" dirty="0" smtClean="0"/>
              <a:t>o nezávislosti amerických osad?</a:t>
            </a:r>
          </a:p>
          <a:p>
            <a:endParaRPr lang="cs-CZ" sz="3600" i="1" dirty="0"/>
          </a:p>
          <a:p>
            <a:r>
              <a:rPr lang="cs-CZ" sz="3600" i="1" dirty="0" smtClean="0"/>
              <a:t>	__________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9852" y="4077072"/>
            <a:ext cx="93610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1776</a:t>
            </a:r>
            <a:endParaRPr lang="cs-CZ" dirty="0"/>
          </a:p>
        </p:txBody>
      </p:sp>
      <p:pic>
        <p:nvPicPr>
          <p:cNvPr id="6146" name="Picture 2" descr="http://upload.wikimedia.org/wikipedia/commons/0/07/Us_declaration_independence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46673"/>
            <a:ext cx="3341025" cy="39652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943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Letopočty, 2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55776" y="4211796"/>
            <a:ext cx="93610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1773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8052" y="1484784"/>
            <a:ext cx="78483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Ve kterém roce došlo k tzv. Bostonskému pití čaje?</a:t>
            </a:r>
            <a:endParaRPr lang="cs-CZ" sz="3600" i="1" dirty="0"/>
          </a:p>
          <a:p>
            <a:r>
              <a:rPr lang="cs-CZ" sz="3600" i="1" dirty="0" smtClean="0"/>
              <a:t>	__________</a:t>
            </a:r>
            <a:endParaRPr lang="cs-CZ" sz="3600" i="1" dirty="0"/>
          </a:p>
        </p:txBody>
      </p:sp>
      <p:pic>
        <p:nvPicPr>
          <p:cNvPr id="7170" name="Picture 2" descr="File:Boston Tea Party cph.3b53084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548" y="3239110"/>
            <a:ext cx="5420690" cy="35844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9653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Letopočty, 3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87719" y="4761067"/>
            <a:ext cx="93610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1789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8052" y="1484784"/>
            <a:ext cx="78483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Ve kterém roce byl zvolen George Washington prvním americkým prezidentem?</a:t>
            </a:r>
          </a:p>
          <a:p>
            <a:endParaRPr lang="cs-CZ" sz="3600" i="1" dirty="0"/>
          </a:p>
          <a:p>
            <a:r>
              <a:rPr lang="cs-CZ" sz="3600" i="1" dirty="0" smtClean="0"/>
              <a:t>	__________</a:t>
            </a:r>
            <a:endParaRPr lang="cs-CZ" sz="3600" i="1" dirty="0"/>
          </a:p>
        </p:txBody>
      </p:sp>
      <p:pic>
        <p:nvPicPr>
          <p:cNvPr id="8194" name="Picture 2" descr="http://upload.wikimedia.org/wikipedia/commons/b/b6/Gilbert_Stuart_Williamstown_Portrait_of_George_Washington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843050"/>
            <a:ext cx="3204615" cy="38360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2547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38753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Letopočty, 4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4077072"/>
            <a:ext cx="93610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1783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48478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Ve kterém roce uznala Velká Británie nezávislost Spojených států amerických?</a:t>
            </a:r>
          </a:p>
          <a:p>
            <a:endParaRPr lang="cs-CZ" sz="3600" i="1" dirty="0"/>
          </a:p>
          <a:p>
            <a:r>
              <a:rPr lang="cs-CZ" sz="3600" i="1" dirty="0" smtClean="0"/>
              <a:t>	__________</a:t>
            </a:r>
            <a:endParaRPr lang="cs-CZ" sz="3600" i="1" dirty="0"/>
          </a:p>
        </p:txBody>
      </p:sp>
      <p:pic>
        <p:nvPicPr>
          <p:cNvPr id="9218" name="Picture 2" descr="fotografie,mapy,Spojené státy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759" y="3259865"/>
            <a:ext cx="3095626" cy="3095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8692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39654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Zajímavosti, </a:t>
            </a:r>
            <a:r>
              <a:rPr lang="cs-CZ" sz="4000" dirty="0"/>
              <a:t>1</a:t>
            </a:r>
            <a:r>
              <a:rPr lang="cs-CZ" sz="4000" dirty="0" smtClean="0"/>
              <a:t> bod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upload.wikimedia.org/wikipedia/commons/5/52/Boston_Tea_Party_Currier_colored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21" y="2486952"/>
            <a:ext cx="6794004" cy="40980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6446" y="1286623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Která událost z amerických dějin je vylíčena na obrázku? ________________________</a:t>
            </a:r>
            <a:endParaRPr lang="cs-CZ" sz="36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020272" y="6488668"/>
            <a:ext cx="212372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Bostonské pití čaje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1928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41978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Zajímavosti, 2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340768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Uveďte jméno první vysoké školy, která byla v severoamerických koloniích otevřena.</a:t>
            </a:r>
          </a:p>
          <a:p>
            <a:endParaRPr lang="cs-CZ" sz="3600" i="1" dirty="0"/>
          </a:p>
          <a:p>
            <a:r>
              <a:rPr lang="cs-CZ" sz="3600" i="1" dirty="0" smtClean="0"/>
              <a:t>	________________</a:t>
            </a:r>
          </a:p>
          <a:p>
            <a:r>
              <a:rPr lang="cs-CZ" sz="3600" i="1" dirty="0"/>
              <a:t>	</a:t>
            </a:r>
            <a:r>
              <a:rPr lang="cs-CZ" sz="3600" i="1" dirty="0" smtClean="0"/>
              <a:t>________________ 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4936162"/>
            <a:ext cx="235484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Harvardova univerzita</a:t>
            </a:r>
            <a:endParaRPr lang="cs-CZ" dirty="0"/>
          </a:p>
        </p:txBody>
      </p:sp>
      <p:pic>
        <p:nvPicPr>
          <p:cNvPr id="10242" name="Picture 2" descr="knihovny,knihy,police,školy,texty,univerzity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73016"/>
            <a:ext cx="3095626" cy="3095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167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41978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Zajímavosti, 3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256566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Co značí pruhy na vlajce Spojených států amerických?</a:t>
            </a:r>
          </a:p>
          <a:p>
            <a:r>
              <a:rPr lang="cs-CZ" sz="3600" i="1" dirty="0"/>
              <a:t>	</a:t>
            </a:r>
            <a:r>
              <a:rPr lang="cs-CZ" sz="3600" i="1" dirty="0" smtClean="0"/>
              <a:t>______________________________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07904" y="6400482"/>
            <a:ext cx="259228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13 zakládajících kolonií</a:t>
            </a:r>
            <a:endParaRPr lang="cs-CZ" dirty="0"/>
          </a:p>
        </p:txBody>
      </p:sp>
      <p:pic>
        <p:nvPicPr>
          <p:cNvPr id="1028" name="Picture 4" descr="Soubor:Flag of the United States.sv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97073"/>
            <a:ext cx="5789418" cy="30466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389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41978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Zajímavosti, 4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1556792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Jakou prací se živil George Washington kromě toho, že byl voják a později se stal prezidentem?</a:t>
            </a:r>
          </a:p>
          <a:p>
            <a:r>
              <a:rPr lang="cs-CZ" sz="3600" i="1" dirty="0" smtClean="0"/>
              <a:t>______________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07052" y="4679985"/>
            <a:ext cx="129614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plantážník</a:t>
            </a:r>
            <a:endParaRPr lang="cs-CZ" dirty="0"/>
          </a:p>
        </p:txBody>
      </p:sp>
      <p:pic>
        <p:nvPicPr>
          <p:cNvPr id="11266" name="Picture 2" descr="File:Tea Plantation in Southern India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288" y="3087216"/>
            <a:ext cx="5027712" cy="37707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389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84182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Evropa a severoamerické kolonie, </a:t>
            </a:r>
            <a:r>
              <a:rPr lang="cs-CZ" sz="4000" dirty="0"/>
              <a:t>1</a:t>
            </a:r>
            <a:r>
              <a:rPr lang="cs-CZ" sz="4000" dirty="0" smtClean="0"/>
              <a:t> bod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8051" y="1256566"/>
            <a:ext cx="82737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Která evropská země podporovala severoamerické kolonie v boji </a:t>
            </a:r>
            <a:br>
              <a:rPr lang="cs-CZ" sz="3600" i="1" dirty="0" smtClean="0"/>
            </a:br>
            <a:r>
              <a:rPr lang="cs-CZ" sz="3600" i="1" dirty="0" smtClean="0"/>
              <a:t>za nezávislost?</a:t>
            </a:r>
            <a:endParaRPr lang="cs-CZ" sz="3600" i="1" dirty="0"/>
          </a:p>
          <a:p>
            <a:r>
              <a:rPr lang="cs-CZ" sz="3600" i="1" dirty="0" smtClean="0"/>
              <a:t>______________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77508" y="3933056"/>
            <a:ext cx="90343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Francie</a:t>
            </a:r>
            <a:endParaRPr lang="cs-CZ" dirty="0"/>
          </a:p>
        </p:txBody>
      </p:sp>
      <p:pic>
        <p:nvPicPr>
          <p:cNvPr id="12290" name="Picture 2" descr="http://upload.wikimedia.org/wikipedia/commons/f/fc/Schloss-Versailles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919" y="3068960"/>
            <a:ext cx="4503876" cy="34068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389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86507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Evropa a severoamerické kolonie, 2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1484784"/>
            <a:ext cx="8064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Uveďte alespoň 3 důvody, proč Evropané odcházeli do severoamerických kolonií:</a:t>
            </a:r>
          </a:p>
          <a:p>
            <a:r>
              <a:rPr lang="cs-CZ" sz="3600" i="1" dirty="0" smtClean="0"/>
              <a:t>	1. _____________________</a:t>
            </a:r>
          </a:p>
          <a:p>
            <a:r>
              <a:rPr lang="cs-CZ" sz="3600" i="1" dirty="0"/>
              <a:t>	</a:t>
            </a:r>
            <a:r>
              <a:rPr lang="cs-CZ" sz="3600" i="1" dirty="0" smtClean="0"/>
              <a:t>2. _____________________</a:t>
            </a:r>
          </a:p>
          <a:p>
            <a:r>
              <a:rPr lang="cs-CZ" sz="3600" i="1" dirty="0"/>
              <a:t>	</a:t>
            </a:r>
            <a:r>
              <a:rPr lang="cs-CZ" sz="3600" i="1" dirty="0" smtClean="0"/>
              <a:t>3. _____________________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563888" y="4797152"/>
            <a:ext cx="4320480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Odkladiště kriminálních živlů- zločinci</a:t>
            </a:r>
          </a:p>
          <a:p>
            <a:pPr marL="342900" indent="-342900">
              <a:buAutoNum type="arabicPeriod"/>
            </a:pPr>
            <a:r>
              <a:rPr lang="cs-CZ" dirty="0" smtClean="0"/>
              <a:t>Náboženské důvody</a:t>
            </a:r>
          </a:p>
          <a:p>
            <a:pPr marL="342900" indent="-342900">
              <a:buAutoNum type="arabicPeriod"/>
            </a:pPr>
            <a:r>
              <a:rPr lang="cs-CZ" dirty="0" smtClean="0"/>
              <a:t>Půda</a:t>
            </a:r>
          </a:p>
          <a:p>
            <a:pPr marL="342900" indent="-342900">
              <a:buAutoNum type="arabicPeriod"/>
            </a:pPr>
            <a:r>
              <a:rPr lang="cs-CZ" dirty="0" smtClean="0"/>
              <a:t>Obchod</a:t>
            </a:r>
          </a:p>
          <a:p>
            <a:pPr marL="342900" indent="-342900">
              <a:buAutoNum type="arabicPeriod"/>
            </a:pPr>
            <a:r>
              <a:rPr lang="cs-CZ" dirty="0" smtClean="0"/>
              <a:t>Dobrodružství </a:t>
            </a:r>
          </a:p>
        </p:txBody>
      </p:sp>
    </p:spTree>
    <p:extLst>
      <p:ext uri="{BB962C8B-B14F-4D97-AF65-F5344CB8AC3E}">
        <p14:creationId xmlns="" xmlns:p14="http://schemas.microsoft.com/office/powerpoint/2010/main" val="32389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86507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Evropa a severoamerické kolonie, 3 body</a:t>
            </a:r>
            <a:endParaRPr lang="cs-CZ" sz="4000" dirty="0"/>
          </a:p>
        </p:txBody>
      </p:sp>
      <p:pic>
        <p:nvPicPr>
          <p:cNvPr id="3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8051" y="1256566"/>
            <a:ext cx="85061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Uveďte 3 důvody špatných vztahů severoamerických kolonií s Velkou Británií:</a:t>
            </a:r>
          </a:p>
          <a:p>
            <a:r>
              <a:rPr lang="cs-CZ" sz="3600" i="1" dirty="0"/>
              <a:t>	</a:t>
            </a:r>
            <a:r>
              <a:rPr lang="cs-CZ" sz="3600" i="1" dirty="0" smtClean="0"/>
              <a:t>1. ______________________________</a:t>
            </a:r>
          </a:p>
          <a:p>
            <a:r>
              <a:rPr lang="cs-CZ" sz="3600" i="1" dirty="0"/>
              <a:t>	</a:t>
            </a:r>
            <a:r>
              <a:rPr lang="cs-CZ" sz="3600" i="1" dirty="0" smtClean="0"/>
              <a:t>2. ______________________________</a:t>
            </a:r>
          </a:p>
          <a:p>
            <a:r>
              <a:rPr lang="cs-CZ" sz="3600" i="1" dirty="0" smtClean="0"/>
              <a:t>	3. ______________________________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4437112"/>
            <a:ext cx="5112568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Omezování kolonií v obchodu,</a:t>
            </a:r>
          </a:p>
          <a:p>
            <a:pPr marL="342900" indent="-342900">
              <a:buAutoNum type="arabicPeriod"/>
            </a:pPr>
            <a:r>
              <a:rPr lang="cs-CZ" dirty="0" smtClean="0"/>
              <a:t>Zavedení dovozních cel</a:t>
            </a:r>
          </a:p>
          <a:p>
            <a:pPr marL="342900" indent="-342900">
              <a:buAutoNum type="arabicPeriod"/>
            </a:pPr>
            <a:r>
              <a:rPr lang="cs-CZ" dirty="0" smtClean="0"/>
              <a:t>Kolonie neměli zástupce v brits</a:t>
            </a:r>
            <a:r>
              <a:rPr lang="cs-CZ" dirty="0"/>
              <a:t>k</a:t>
            </a:r>
            <a:r>
              <a:rPr lang="cs-CZ" dirty="0" smtClean="0"/>
              <a:t>ém parlamentu</a:t>
            </a:r>
          </a:p>
          <a:p>
            <a:pPr marL="342900" indent="-342900">
              <a:buAutoNum type="arabicPeriod"/>
            </a:pPr>
            <a:r>
              <a:rPr lang="cs-CZ" dirty="0" smtClean="0"/>
              <a:t>Brzdění rozvoje řemesel a průmyslu </a:t>
            </a:r>
          </a:p>
          <a:p>
            <a:r>
              <a:rPr lang="cs-CZ" dirty="0" smtClean="0"/>
              <a:t>atd.</a:t>
            </a:r>
          </a:p>
        </p:txBody>
      </p:sp>
    </p:spTree>
    <p:extLst>
      <p:ext uri="{BB962C8B-B14F-4D97-AF65-F5344CB8AC3E}">
        <p14:creationId xmlns="" xmlns:p14="http://schemas.microsoft.com/office/powerpoint/2010/main" val="32389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86507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Evropa a severoamerické kolonie, 4 body</a:t>
            </a:r>
            <a:endParaRPr lang="cs-CZ" sz="4000" dirty="0"/>
          </a:p>
        </p:txBody>
      </p:sp>
      <p:pic>
        <p:nvPicPr>
          <p:cNvPr id="3084" name="Picture 12" descr="americké vlajky,hvězdy a pruhy,praporky,slavnostní symboly,vlajka Spojených států,vlajka USA,vlajky Spojených států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7438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8053" y="1412776"/>
            <a:ext cx="85061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Jak se jmenovala první severoamerická kolonie? (Nechala ji založit královna z rodu Tudorovců)</a:t>
            </a:r>
          </a:p>
          <a:p>
            <a:r>
              <a:rPr lang="cs-CZ" sz="3600" i="1" dirty="0" smtClean="0"/>
              <a:t>___________________</a:t>
            </a:r>
          </a:p>
          <a:p>
            <a:endParaRPr lang="cs-CZ" sz="36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27784" y="4090432"/>
            <a:ext cx="108012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Virginie</a:t>
            </a:r>
            <a:endParaRPr lang="cs-CZ" dirty="0"/>
          </a:p>
        </p:txBody>
      </p:sp>
      <p:pic>
        <p:nvPicPr>
          <p:cNvPr id="13314" name="Picture 2" descr="Soubor:Darnley stage 3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81777"/>
            <a:ext cx="2691696" cy="3939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389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15816" y="380285"/>
            <a:ext cx="31146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Použité zdroje</a:t>
            </a:r>
            <a:endParaRPr lang="cs-CZ" sz="4000" dirty="0"/>
          </a:p>
        </p:txBody>
      </p:sp>
      <p:sp>
        <p:nvSpPr>
          <p:cNvPr id="3" name="Obdélník 2"/>
          <p:cNvSpPr/>
          <p:nvPr/>
        </p:nvSpPr>
        <p:spPr>
          <a:xfrm>
            <a:off x="629816" y="1088171"/>
            <a:ext cx="811864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Klipart [ on-line] 2012 [cit. </a:t>
            </a:r>
            <a:r>
              <a:rPr lang="cs-CZ" sz="1200" dirty="0" smtClean="0"/>
              <a:t>2012-10-01]. </a:t>
            </a:r>
            <a:r>
              <a:rPr lang="cs-CZ" sz="1200" dirty="0"/>
              <a:t>Dostupné na www</a:t>
            </a:r>
            <a:r>
              <a:rPr lang="cs-CZ" sz="1200" dirty="0" smtClean="0"/>
              <a:t>:</a:t>
            </a:r>
          </a:p>
          <a:p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://office.microsoft.com/cs-cz/images/results.aspx?qu=americk%C3%A1+vlajka&amp;ex=1&amp;origin=FX010132103#ai:MC900354204</a:t>
            </a:r>
            <a:r>
              <a:rPr lang="cs-CZ" sz="1200" dirty="0" smtClean="0">
                <a:hlinkClick r:id="rId2"/>
              </a:rPr>
              <a:t>|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http://office.microsoft.com/cs-cz/images/results.aspx?qu=mapa+USA&amp;ex=1#ai:MC900408280</a:t>
            </a:r>
            <a:r>
              <a:rPr lang="cs-CZ" sz="1200" dirty="0" smtClean="0">
                <a:hlinkClick r:id="rId3"/>
              </a:rPr>
              <a:t>|</a:t>
            </a:r>
            <a:endParaRPr lang="cs-CZ" sz="1200" dirty="0" smtClean="0"/>
          </a:p>
          <a:p>
            <a:r>
              <a:rPr lang="cs-CZ" sz="1200" dirty="0">
                <a:hlinkClick r:id="rId4"/>
              </a:rPr>
              <a:t>http://office.microsoft.com/cs-cz/images/results.aspx?qu=%C3%BA%C5%99edn%C3%ADk&amp;ex=1#ai:MC900212113</a:t>
            </a:r>
            <a:r>
              <a:rPr lang="cs-CZ" sz="1200" dirty="0" smtClean="0">
                <a:hlinkClick r:id="rId4"/>
              </a:rPr>
              <a:t>|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http://office.microsoft.com/cs-cz/images/results.aspx?qu=mapa+USA&amp;ex=1#ai:MP900309397</a:t>
            </a:r>
            <a:r>
              <a:rPr lang="cs-CZ" sz="1200" dirty="0" smtClean="0">
                <a:hlinkClick r:id="rId3"/>
              </a:rPr>
              <a:t>|</a:t>
            </a:r>
            <a:endParaRPr lang="cs-CZ" sz="1200" dirty="0" smtClean="0"/>
          </a:p>
          <a:p>
            <a:r>
              <a:rPr lang="cs-CZ" sz="1200" dirty="0">
                <a:hlinkClick r:id="rId5"/>
              </a:rPr>
              <a:t>http://office.microsoft.com/cs-cz/images/results.aspx?qu=univerzita&amp;ex=1#ai:MC900345612</a:t>
            </a:r>
            <a:r>
              <a:rPr lang="cs-CZ" sz="1200" dirty="0" smtClean="0">
                <a:hlinkClick r:id="rId5"/>
              </a:rPr>
              <a:t>|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Uvedené </a:t>
            </a:r>
            <a:r>
              <a:rPr lang="cs-CZ" sz="1200" dirty="0"/>
              <a:t>zdroje [ on-line] </a:t>
            </a:r>
            <a:r>
              <a:rPr lang="cs-CZ" sz="1200" dirty="0" smtClean="0"/>
              <a:t>14.8.2012 </a:t>
            </a:r>
            <a:r>
              <a:rPr lang="cs-CZ" sz="1200" dirty="0"/>
              <a:t>[cit. </a:t>
            </a:r>
            <a:r>
              <a:rPr lang="cs-CZ" sz="1200" dirty="0" smtClean="0"/>
              <a:t>2012-10-01]. </a:t>
            </a:r>
            <a:r>
              <a:rPr lang="cs-CZ" sz="1200" dirty="0"/>
              <a:t>Dostupné pod licencí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</a:t>
            </a:r>
            <a:r>
              <a:rPr lang="cs-CZ" sz="1200" dirty="0" smtClean="0"/>
              <a:t>na </a:t>
            </a:r>
            <a:r>
              <a:rPr lang="cs-CZ" sz="1200" dirty="0"/>
              <a:t>www: </a:t>
            </a:r>
            <a:endParaRPr lang="cs-CZ" sz="1200" dirty="0" smtClean="0"/>
          </a:p>
          <a:p>
            <a:r>
              <a:rPr lang="cs-CZ" sz="1200" dirty="0" smtClean="0"/>
              <a:t>- Kolonie</a:t>
            </a:r>
          </a:p>
          <a:p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cs.wikipedia.org/wiki/Soubor:Colonisation_1800.png</a:t>
            </a:r>
            <a:endParaRPr lang="cs-CZ" sz="1200" dirty="0"/>
          </a:p>
          <a:p>
            <a:r>
              <a:rPr lang="cs-CZ" sz="1200" dirty="0" smtClean="0"/>
              <a:t>- Významní puritáni</a:t>
            </a:r>
          </a:p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cs.wikipedia.org/wiki/Soubor:PuritanGallery.jpg</a:t>
            </a:r>
            <a:endParaRPr lang="cs-CZ" sz="1200" dirty="0" smtClean="0"/>
          </a:p>
          <a:p>
            <a:r>
              <a:rPr lang="cs-CZ" sz="1200" dirty="0" smtClean="0"/>
              <a:t>- Deklarace nezávislosti </a:t>
            </a:r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upload.wikimedia.org/wikipedia/commons/0/07/Us_declaration_independence.jpg</a:t>
            </a:r>
            <a:endParaRPr lang="cs-CZ" sz="1200" dirty="0" smtClean="0"/>
          </a:p>
          <a:p>
            <a:r>
              <a:rPr lang="cs-CZ" sz="1200" dirty="0" smtClean="0"/>
              <a:t>- Bostonské pití čaje</a:t>
            </a:r>
            <a:endParaRPr lang="cs-CZ" sz="1200" dirty="0"/>
          </a:p>
          <a:p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commons.wikimedia.org/wiki/File:Boston_Tea_Party_cph.3b53084.jpg?uselang=cs</a:t>
            </a:r>
            <a:endParaRPr lang="cs-CZ" sz="1200" dirty="0" smtClean="0"/>
          </a:p>
          <a:p>
            <a:r>
              <a:rPr lang="cs-CZ" sz="1200" dirty="0" smtClean="0"/>
              <a:t>- George Washington</a:t>
            </a:r>
            <a:endParaRPr lang="cs-CZ" sz="1200" dirty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cs.wikipedia.org/wiki/Soubor:Gilbert_Stuart_Williamstown_Portrait_of_George_Washington.jpg</a:t>
            </a:r>
            <a:endParaRPr lang="cs-CZ" sz="1200" dirty="0"/>
          </a:p>
          <a:p>
            <a:r>
              <a:rPr lang="cs-CZ" sz="1200" dirty="0" smtClean="0"/>
              <a:t>- Bostonské pití čaje</a:t>
            </a:r>
            <a:endParaRPr lang="cs-CZ" sz="1200" dirty="0"/>
          </a:p>
          <a:p>
            <a:r>
              <a:rPr lang="cs-CZ" sz="1200" dirty="0" smtClean="0">
                <a:hlinkClick r:id="rId11"/>
              </a:rPr>
              <a:t>http://upload.wikimedia.org/wikipedia/commons/5/52/Boston_Tea_Party_Currier_colored.jpg</a:t>
            </a:r>
            <a:endParaRPr lang="cs-CZ" sz="1200" dirty="0" smtClean="0"/>
          </a:p>
          <a:p>
            <a:r>
              <a:rPr lang="cs-CZ" sz="1200" dirty="0" smtClean="0"/>
              <a:t>- Vlajka USA</a:t>
            </a:r>
          </a:p>
          <a:p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cs.wikipedia.org/wiki/Soubor:Flag_of_the_United_States.svg</a:t>
            </a:r>
            <a:endParaRPr lang="cs-CZ" sz="1200" dirty="0" smtClean="0"/>
          </a:p>
          <a:p>
            <a:r>
              <a:rPr lang="cs-CZ" sz="1200" dirty="0" smtClean="0"/>
              <a:t>-Plantáž    </a:t>
            </a:r>
          </a:p>
          <a:p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commons.wikimedia.org/wiki/File:Tea_Plantation_in_Southern_India.jpg?uselang=cs</a:t>
            </a:r>
            <a:endParaRPr lang="cs-CZ" sz="1200" dirty="0" smtClean="0"/>
          </a:p>
          <a:p>
            <a:r>
              <a:rPr lang="cs-CZ" sz="1200" dirty="0" smtClean="0"/>
              <a:t>- Versailles</a:t>
            </a:r>
          </a:p>
          <a:p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fr.wikipedia.org/wiki/Fichier:Schloss-Versailles.jpg</a:t>
            </a:r>
            <a:endParaRPr lang="cs-CZ" sz="1200" dirty="0" smtClean="0"/>
          </a:p>
          <a:p>
            <a:r>
              <a:rPr lang="cs-CZ" sz="1200" dirty="0" smtClean="0"/>
              <a:t>-Alžběta</a:t>
            </a:r>
            <a:endParaRPr lang="cs-CZ" sz="1200" dirty="0" smtClean="0">
              <a:hlinkClick r:id="rId15"/>
            </a:endParaRPr>
          </a:p>
          <a:p>
            <a:r>
              <a:rPr lang="cs-CZ" sz="1200" dirty="0" smtClean="0">
                <a:hlinkClick r:id="rId15"/>
              </a:rPr>
              <a:t>http</a:t>
            </a:r>
            <a:r>
              <a:rPr lang="cs-CZ" sz="1200" dirty="0">
                <a:hlinkClick r:id="rId15"/>
              </a:rPr>
              <a:t>://</a:t>
            </a:r>
            <a:r>
              <a:rPr lang="cs-CZ" sz="1200" dirty="0" smtClean="0">
                <a:hlinkClick r:id="rId15"/>
              </a:rPr>
              <a:t>cs.wikipedia.org/wiki/Soubor:Darnley_stage_3.jpg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VÁLKOVÁ V. </a:t>
            </a:r>
            <a:r>
              <a:rPr lang="cs-CZ" sz="1200" i="1" dirty="0" smtClean="0"/>
              <a:t>Dějepis 8 – novověk</a:t>
            </a:r>
            <a:r>
              <a:rPr lang="cs-CZ" sz="1200" dirty="0" smtClean="0"/>
              <a:t>. 1.vyd. Praha : SNP, 2008. ISBN 978-807235-404-7</a:t>
            </a:r>
          </a:p>
        </p:txBody>
      </p:sp>
    </p:spTree>
    <p:extLst>
      <p:ext uri="{BB962C8B-B14F-4D97-AF65-F5344CB8AC3E}">
        <p14:creationId xmlns="" xmlns:p14="http://schemas.microsoft.com/office/powerpoint/2010/main" val="127515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73166" y="404664"/>
            <a:ext cx="16962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/>
              <a:t>Shrnutí</a:t>
            </a:r>
            <a:endParaRPr lang="cs-CZ" sz="4000" dirty="0"/>
          </a:p>
        </p:txBody>
      </p:sp>
      <p:sp>
        <p:nvSpPr>
          <p:cNvPr id="3" name="Obdélník 2"/>
          <p:cNvSpPr/>
          <p:nvPr/>
        </p:nvSpPr>
        <p:spPr>
          <a:xfrm>
            <a:off x="431032" y="1412776"/>
            <a:ext cx="871296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cs-CZ" sz="1400" b="1" dirty="0"/>
              <a:t>Anotace			</a:t>
            </a:r>
            <a:r>
              <a:rPr lang="cs-CZ" sz="1400" dirty="0" smtClean="0"/>
              <a:t>Prezentace </a:t>
            </a:r>
            <a:r>
              <a:rPr lang="cs-CZ" sz="1400" dirty="0"/>
              <a:t>je určena pro žáky  </a:t>
            </a:r>
            <a:r>
              <a:rPr lang="cs-CZ" sz="1400" dirty="0" smtClean="0"/>
              <a:t>osmého </a:t>
            </a:r>
            <a:r>
              <a:rPr lang="cs-CZ" sz="1400" dirty="0"/>
              <a:t>ročníku ZŠ a 					slouží k opakování znalostí </a:t>
            </a:r>
            <a:r>
              <a:rPr lang="cs-CZ" sz="1400" dirty="0" smtClean="0"/>
              <a:t>o vzniku USA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Autor			</a:t>
            </a:r>
            <a:r>
              <a:rPr lang="cs-CZ" sz="1400" dirty="0" smtClean="0"/>
              <a:t>Mgr</a:t>
            </a:r>
            <a:r>
              <a:rPr lang="cs-CZ" sz="1400" dirty="0"/>
              <a:t>. Sandra </a:t>
            </a:r>
            <a:r>
              <a:rPr lang="cs-CZ" sz="1400" dirty="0" smtClean="0"/>
              <a:t>Jaklová</a:t>
            </a: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Jazyk			</a:t>
            </a:r>
            <a:r>
              <a:rPr lang="cs-CZ" sz="1400" dirty="0" smtClean="0"/>
              <a:t>čeština</a:t>
            </a: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Očekávaný výstup		</a:t>
            </a:r>
            <a:r>
              <a:rPr lang="cs-CZ" sz="1400" dirty="0"/>
              <a:t>Žáci </a:t>
            </a:r>
            <a:r>
              <a:rPr lang="cs-CZ" sz="1400" dirty="0" smtClean="0"/>
              <a:t>uvedou, jaké byly vztahy severoamerických kolonií s Velkou Británií. </a:t>
            </a:r>
            <a:r>
              <a:rPr lang="cs-CZ" sz="1400" dirty="0"/>
              <a:t>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			Popíší, průběh vzniku USA. </a:t>
            </a:r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Klíčová slova		</a:t>
            </a:r>
            <a:r>
              <a:rPr lang="cs-CZ" sz="1400" dirty="0" smtClean="0"/>
              <a:t>severoamerické kolonie, vznik USA, Velká Británie, Bostonské pití čaje</a:t>
            </a: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Druh učebního materiálu	</a:t>
            </a:r>
            <a:r>
              <a:rPr lang="cs-CZ" sz="1400" dirty="0" smtClean="0"/>
              <a:t>prezentace</a:t>
            </a: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Druh interaktivity		</a:t>
            </a:r>
            <a:r>
              <a:rPr lang="cs-CZ" sz="1400" dirty="0" smtClean="0"/>
              <a:t>aktivita - soutěž</a:t>
            </a: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Cílová skupina		</a:t>
            </a:r>
            <a:r>
              <a:rPr lang="cs-CZ" sz="1400" dirty="0" smtClean="0"/>
              <a:t>žák</a:t>
            </a: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Stupeň a typ vzdělávání		</a:t>
            </a:r>
            <a:r>
              <a:rPr lang="cs-CZ" sz="1400" dirty="0"/>
              <a:t>základní vzdělávání – druhý stupeň</a:t>
            </a:r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Typická věková skupina		</a:t>
            </a:r>
            <a:r>
              <a:rPr lang="cs-CZ" sz="1400" dirty="0" smtClean="0"/>
              <a:t>13 </a:t>
            </a:r>
            <a:r>
              <a:rPr lang="cs-CZ" sz="1400" dirty="0"/>
              <a:t>– </a:t>
            </a:r>
            <a:r>
              <a:rPr lang="cs-CZ" sz="1400" dirty="0" smtClean="0"/>
              <a:t>14 </a:t>
            </a:r>
            <a:r>
              <a:rPr lang="cs-CZ" sz="1400" dirty="0"/>
              <a:t>let</a:t>
            </a:r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-34290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b="1" dirty="0"/>
              <a:t>Celková velikost	</a:t>
            </a:r>
            <a:r>
              <a:rPr lang="cs-CZ" sz="1400" dirty="0"/>
              <a:t> 	</a:t>
            </a:r>
            <a:r>
              <a:rPr lang="cs-CZ" sz="1400" dirty="0" smtClean="0"/>
              <a:t>1852 kB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154868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332656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Metodická poznámka</a:t>
            </a:r>
            <a:endParaRPr lang="cs-CZ" sz="4000" dirty="0"/>
          </a:p>
        </p:txBody>
      </p:sp>
      <p:sp>
        <p:nvSpPr>
          <p:cNvPr id="3" name="Obdélník 2"/>
          <p:cNvSpPr/>
          <p:nvPr/>
        </p:nvSpPr>
        <p:spPr>
          <a:xfrm>
            <a:off x="755576" y="1166843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Prezentace je soutěž pro několika členné týmy.</a:t>
            </a:r>
          </a:p>
          <a:p>
            <a:r>
              <a:rPr lang="cs-CZ" dirty="0" smtClean="0"/>
              <a:t>Snímek </a:t>
            </a:r>
            <a:r>
              <a:rPr lang="cs-CZ" dirty="0"/>
              <a:t>2- Pravidla hry</a:t>
            </a:r>
          </a:p>
          <a:p>
            <a:r>
              <a:rPr lang="cs-CZ" dirty="0"/>
              <a:t>Snímek 3- Žáci si volí otázky- jeden ze skupiny označí číslo v tabulce, objeví se 	</a:t>
            </a:r>
            <a:r>
              <a:rPr lang="cs-CZ" dirty="0" smtClean="0"/>
              <a:t>otázka </a:t>
            </a:r>
            <a:r>
              <a:rPr lang="cs-CZ" dirty="0"/>
              <a:t>, pak odpovídají/zapisují  odpověď na tabuli a získávají body </a:t>
            </a:r>
            <a:r>
              <a:rPr lang="cs-CZ" dirty="0" smtClean="0"/>
              <a:t>		pro </a:t>
            </a:r>
            <a:r>
              <a:rPr lang="cs-CZ" dirty="0"/>
              <a:t>svou skupinu. </a:t>
            </a:r>
          </a:p>
          <a:p>
            <a:r>
              <a:rPr lang="cs-CZ" dirty="0"/>
              <a:t>Snímek </a:t>
            </a:r>
            <a:r>
              <a:rPr lang="cs-CZ" dirty="0" smtClean="0"/>
              <a:t>4-19- </a:t>
            </a:r>
            <a:r>
              <a:rPr lang="cs-CZ" dirty="0"/>
              <a:t>Otázky k jednotlivým číslicím v tabulce. </a:t>
            </a:r>
            <a:r>
              <a:rPr lang="cs-CZ" b="1" dirty="0"/>
              <a:t>Zpět k tabulce na </a:t>
            </a:r>
            <a:r>
              <a:rPr lang="cs-CZ" b="1" dirty="0" smtClean="0"/>
              <a:t>snímku	 </a:t>
            </a:r>
            <a:r>
              <a:rPr lang="cs-CZ" b="1" dirty="0"/>
              <a:t>3 </a:t>
            </a:r>
            <a:r>
              <a:rPr lang="cs-CZ" b="1" dirty="0" smtClean="0"/>
              <a:t>	se </a:t>
            </a:r>
            <a:r>
              <a:rPr lang="cs-CZ" b="1" dirty="0"/>
              <a:t>vrátí označením </a:t>
            </a:r>
            <a:r>
              <a:rPr lang="cs-CZ" b="1" dirty="0" smtClean="0"/>
              <a:t>vlajky </a:t>
            </a:r>
            <a:r>
              <a:rPr lang="cs-CZ" b="1" dirty="0"/>
              <a:t>v pravém dolním rohu</a:t>
            </a:r>
            <a:r>
              <a:rPr lang="cs-CZ" dirty="0"/>
              <a:t>.</a:t>
            </a:r>
          </a:p>
          <a:p>
            <a:pPr indent="0">
              <a:buNone/>
            </a:pPr>
            <a:r>
              <a:rPr lang="cs-CZ" dirty="0"/>
              <a:t>	Je možné po ukončení hry, znovu odpovědět na všechny otázky </a:t>
            </a:r>
            <a:r>
              <a:rPr lang="cs-CZ" dirty="0" smtClean="0"/>
              <a:t>	postupně</a:t>
            </a:r>
            <a:r>
              <a:rPr lang="cs-CZ" dirty="0"/>
              <a:t>.</a:t>
            </a:r>
          </a:p>
          <a:p>
            <a:pPr indent="0">
              <a:buNone/>
            </a:pPr>
            <a:r>
              <a:rPr lang="cs-CZ" dirty="0"/>
              <a:t>	Obrázky u otázek slouží jako nápověda. Můžeme je využít k dalšímu </a:t>
            </a:r>
            <a:r>
              <a:rPr lang="cs-CZ" dirty="0" smtClean="0"/>
              <a:t>	opakování.</a:t>
            </a:r>
          </a:p>
          <a:p>
            <a:pPr indent="0">
              <a:buNone/>
            </a:pPr>
            <a:r>
              <a:rPr lang="cs-CZ" dirty="0" smtClean="0"/>
              <a:t>Správné odpovědi jsou uvedené na každém snímku (Při druhém „kliknutí“ se objeví správná odpověď. Kromě snímků 12, 13- tam se správná odpověď objeví až po třetím „kliknutí“)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5289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219</TotalTime>
  <Words>564</Words>
  <Application>Microsoft Office PowerPoint</Application>
  <PresentationFormat>Předvádění na obrazovce (4:3)</PresentationFormat>
  <Paragraphs>185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YamatoPainting</vt:lpstr>
      <vt:lpstr>Snímek 1</vt:lpstr>
      <vt:lpstr>Pravidla hry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Štěpán</dc:creator>
  <cp:lastModifiedBy>Základní škola Ostrovní</cp:lastModifiedBy>
  <cp:revision>54</cp:revision>
  <dcterms:created xsi:type="dcterms:W3CDTF">2012-10-01T16:59:51Z</dcterms:created>
  <dcterms:modified xsi:type="dcterms:W3CDTF">2012-10-17T07:27:42Z</dcterms:modified>
</cp:coreProperties>
</file>