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4" r:id="rId9"/>
    <p:sldId id="265" r:id="rId10"/>
    <p:sldId id="262" r:id="rId11"/>
    <p:sldId id="263" r:id="rId12"/>
    <p:sldId id="266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A6B67-6F03-4989-802A-5740DE50481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C613E-DACE-43E1-8A5F-8E13181D97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1320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A6B67-6F03-4989-802A-5740DE50481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C613E-DACE-43E1-8A5F-8E13181D97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0119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A6B67-6F03-4989-802A-5740DE50481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C613E-DACE-43E1-8A5F-8E13181D97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5845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A6B67-6F03-4989-802A-5740DE50481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C613E-DACE-43E1-8A5F-8E13181D97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453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A6B67-6F03-4989-802A-5740DE50481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C613E-DACE-43E1-8A5F-8E13181D97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3112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A6B67-6F03-4989-802A-5740DE50481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C613E-DACE-43E1-8A5F-8E13181D97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9805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A6B67-6F03-4989-802A-5740DE50481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C613E-DACE-43E1-8A5F-8E13181D97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3409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A6B67-6F03-4989-802A-5740DE50481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C613E-DACE-43E1-8A5F-8E13181D97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1222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A6B67-6F03-4989-802A-5740DE50481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C613E-DACE-43E1-8A5F-8E13181D97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913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A6B67-6F03-4989-802A-5740DE50481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C613E-DACE-43E1-8A5F-8E13181D97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6867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A6B67-6F03-4989-802A-5740DE50481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C613E-DACE-43E1-8A5F-8E13181D97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12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1000">
              <a:schemeClr val="accent1">
                <a:tint val="44500"/>
                <a:satMod val="160000"/>
              </a:schemeClr>
            </a:gs>
            <a:gs pos="43000">
              <a:schemeClr val="accent1">
                <a:tint val="23500"/>
                <a:satMod val="160000"/>
              </a:schemeClr>
            </a:gs>
            <a:gs pos="24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A6B67-6F03-4989-802A-5740DE50481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C613E-DACE-43E1-8A5F-8E13181D97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8327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539552" y="836712"/>
            <a:ext cx="7848871" cy="4752528"/>
            <a:chOff x="0" y="0"/>
            <a:chExt cx="6410325" cy="3238500"/>
          </a:xfrm>
        </p:grpSpPr>
        <p:grpSp>
          <p:nvGrpSpPr>
            <p:cNvPr id="5" name="Skupina 4"/>
            <p:cNvGrpSpPr/>
            <p:nvPr/>
          </p:nvGrpSpPr>
          <p:grpSpPr>
            <a:xfrm>
              <a:off x="0" y="1257300"/>
              <a:ext cx="6410325" cy="1981200"/>
              <a:chOff x="0" y="0"/>
              <a:chExt cx="6410325" cy="1981200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0" y="0"/>
                <a:ext cx="6410325" cy="1981200"/>
              </a:xfrm>
              <a:prstGeom prst="rect">
                <a:avLst/>
              </a:prstGeom>
              <a:gradFill flip="none" rotWithShape="1">
                <a:gsLst>
                  <a:gs pos="20005">
                    <a:schemeClr val="tx2">
                      <a:lumMod val="14000"/>
                      <a:lumOff val="86000"/>
                    </a:schemeClr>
                  </a:gs>
                  <a:gs pos="6500">
                    <a:srgbClr val="5D8AF2"/>
                  </a:gs>
                  <a:gs pos="0">
                    <a:schemeClr val="accent1">
                      <a:lumMod val="40000"/>
                      <a:lumOff val="60000"/>
                    </a:schemeClr>
                  </a:gs>
                  <a:gs pos="13000">
                    <a:srgbClr val="0047FF"/>
                  </a:gs>
                  <a:gs pos="28000">
                    <a:schemeClr val="tx2">
                      <a:lumMod val="60000"/>
                      <a:lumOff val="40000"/>
                    </a:schemeClr>
                  </a:gs>
                  <a:gs pos="42999">
                    <a:schemeClr val="tx2">
                      <a:lumMod val="40000"/>
                      <a:lumOff val="60000"/>
                    </a:schemeClr>
                  </a:gs>
                  <a:gs pos="58000">
                    <a:schemeClr val="tx2">
                      <a:lumMod val="20000"/>
                      <a:lumOff val="80000"/>
                    </a:schemeClr>
                  </a:gs>
                  <a:gs pos="72000">
                    <a:srgbClr val="0047FF"/>
                  </a:gs>
                  <a:gs pos="87000">
                    <a:schemeClr val="tx2">
                      <a:lumMod val="40000"/>
                      <a:lumOff val="60000"/>
                    </a:schemeClr>
                  </a:gs>
                  <a:gs pos="100000">
                    <a:srgbClr val="0047FF"/>
                  </a:gs>
                </a:gsLst>
                <a:lin ang="189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cs-CZ" dirty="0"/>
              </a:p>
            </p:txBody>
          </p:sp>
          <p:grpSp>
            <p:nvGrpSpPr>
              <p:cNvPr id="8" name="Skupina 7"/>
              <p:cNvGrpSpPr/>
              <p:nvPr/>
            </p:nvGrpSpPr>
            <p:grpSpPr>
              <a:xfrm>
                <a:off x="285750" y="200025"/>
                <a:ext cx="5925185" cy="1619250"/>
                <a:chOff x="0" y="0"/>
                <a:chExt cx="5925600" cy="1619400"/>
              </a:xfrm>
            </p:grpSpPr>
            <p:sp>
              <p:nvSpPr>
                <p:cNvPr id="9" name="Obdélník 8"/>
                <p:cNvSpPr/>
                <p:nvPr/>
              </p:nvSpPr>
              <p:spPr>
                <a:xfrm>
                  <a:off x="0" y="0"/>
                  <a:ext cx="5924550" cy="3238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cs-CZ" sz="1400" dirty="0">
                      <a:solidFill>
                        <a:srgbClr val="000000"/>
                      </a:solidFill>
                      <a:effectLst/>
                      <a:latin typeface="Times New Roman"/>
                      <a:ea typeface="Calibri"/>
                      <a:cs typeface="Times New Roman"/>
                    </a:rPr>
                    <a:t>NÁZEV  ŠKOLY:  ZŠ J. E. Purkyně a ZUŠ Libochovice</a:t>
                  </a:r>
                  <a:endParaRPr lang="cs-CZ" sz="1100" dirty="0">
                    <a:effectLst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10" name="Obdélník 9"/>
                <p:cNvSpPr/>
                <p:nvPr/>
              </p:nvSpPr>
              <p:spPr>
                <a:xfrm>
                  <a:off x="0" y="323850"/>
                  <a:ext cx="5924550" cy="3238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cs-CZ" sz="1400" dirty="0">
                      <a:solidFill>
                        <a:srgbClr val="000000"/>
                      </a:solidFill>
                      <a:effectLst/>
                      <a:latin typeface="Times New Roman"/>
                      <a:ea typeface="Calibri"/>
                      <a:cs typeface="Times New Roman"/>
                    </a:rPr>
                    <a:t>AUTOR:  Mgr. Eva Štorová</a:t>
                  </a:r>
                  <a:endParaRPr lang="cs-CZ" sz="1100" dirty="0">
                    <a:effectLst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11" name="Obdélník 10"/>
                <p:cNvSpPr/>
                <p:nvPr/>
              </p:nvSpPr>
              <p:spPr>
                <a:xfrm>
                  <a:off x="0" y="647700"/>
                  <a:ext cx="5925600" cy="324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cs-CZ" sz="1400" dirty="0">
                      <a:solidFill>
                        <a:srgbClr val="000000"/>
                      </a:solidFill>
                      <a:effectLst/>
                      <a:latin typeface="Times New Roman"/>
                      <a:ea typeface="Calibri"/>
                      <a:cs typeface="Times New Roman"/>
                    </a:rPr>
                    <a:t>NÁZEV:  </a:t>
                  </a:r>
                  <a:r>
                    <a:rPr lang="cs-CZ" sz="1400" dirty="0" smtClean="0">
                      <a:solidFill>
                        <a:srgbClr val="000000"/>
                      </a:solidFill>
                      <a:effectLst/>
                      <a:latin typeface="Times New Roman"/>
                      <a:ea typeface="Calibri"/>
                      <a:cs typeface="Times New Roman"/>
                    </a:rPr>
                    <a:t>VY_32_INOVACE_10_M-Body a čáry</a:t>
                  </a:r>
                  <a:endParaRPr lang="cs-CZ" sz="1100" dirty="0">
                    <a:effectLst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12" name="Obdélník 11"/>
                <p:cNvSpPr/>
                <p:nvPr/>
              </p:nvSpPr>
              <p:spPr>
                <a:xfrm>
                  <a:off x="0" y="971550"/>
                  <a:ext cx="5925600" cy="324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cs-CZ" sz="1400" dirty="0">
                      <a:solidFill>
                        <a:srgbClr val="000000"/>
                      </a:solidFill>
                      <a:effectLst/>
                      <a:latin typeface="Times New Roman"/>
                      <a:ea typeface="Calibri"/>
                      <a:cs typeface="Times New Roman"/>
                    </a:rPr>
                    <a:t>TÉMA:  </a:t>
                  </a:r>
                  <a:r>
                    <a:rPr lang="cs-CZ" sz="1400" dirty="0" smtClean="0">
                      <a:solidFill>
                        <a:srgbClr val="000000"/>
                      </a:solidFill>
                      <a:latin typeface="Times New Roman"/>
                      <a:ea typeface="Calibri"/>
                      <a:cs typeface="Times New Roman"/>
                    </a:rPr>
                    <a:t>Body a čáry</a:t>
                  </a:r>
                  <a:endParaRPr lang="cs-CZ" sz="1100" dirty="0">
                    <a:effectLst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13" name="Obdélník 12"/>
                <p:cNvSpPr/>
                <p:nvPr/>
              </p:nvSpPr>
              <p:spPr>
                <a:xfrm>
                  <a:off x="0" y="1295400"/>
                  <a:ext cx="5925600" cy="324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cs-CZ" sz="1400" dirty="0">
                      <a:solidFill>
                        <a:srgbClr val="000000"/>
                      </a:solidFill>
                      <a:effectLst/>
                      <a:latin typeface="Times New Roman"/>
                      <a:ea typeface="Calibri"/>
                      <a:cs typeface="Times New Roman"/>
                    </a:rPr>
                    <a:t>ČÍSLO  PROJEKTU:  CZ.1.07/1.4.00/21.2803</a:t>
                  </a:r>
                  <a:endParaRPr lang="cs-CZ" sz="1100" dirty="0">
                    <a:effectLst/>
                    <a:ea typeface="Calibri"/>
                    <a:cs typeface="Times New Roman"/>
                  </a:endParaRPr>
                </a:p>
              </p:txBody>
            </p:sp>
          </p:grpSp>
        </p:grpSp>
        <p:pic>
          <p:nvPicPr>
            <p:cNvPr id="6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0"/>
              <a:ext cx="5400675" cy="1047750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</p:pic>
      </p:grpSp>
    </p:spTree>
    <p:extLst>
      <p:ext uri="{BB962C8B-B14F-4D97-AF65-F5344CB8AC3E}">
        <p14:creationId xmlns:p14="http://schemas.microsoft.com/office/powerpoint/2010/main" val="107222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Geometrie pro 2. třídu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Učitel během prezentace klade </a:t>
            </a:r>
            <a:r>
              <a:rPr lang="cs-CZ" dirty="0"/>
              <a:t>motivační </a:t>
            </a:r>
            <a:r>
              <a:rPr lang="cs-CZ" dirty="0" smtClean="0"/>
              <a:t>otázky</a:t>
            </a:r>
          </a:p>
          <a:p>
            <a:r>
              <a:rPr lang="cs-CZ" dirty="0" smtClean="0"/>
              <a:t>Žáci </a:t>
            </a:r>
            <a:r>
              <a:rPr lang="cs-CZ" dirty="0"/>
              <a:t>a žákyně pozorují prezentaci a </a:t>
            </a:r>
            <a:r>
              <a:rPr lang="cs-CZ" dirty="0" smtClean="0"/>
              <a:t>říkají </a:t>
            </a:r>
            <a:r>
              <a:rPr lang="cs-CZ" dirty="0"/>
              <a:t>co </a:t>
            </a:r>
            <a:r>
              <a:rPr lang="cs-CZ" dirty="0" smtClean="0"/>
              <a:t>vidí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831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04664"/>
            <a:ext cx="1584176" cy="1752600"/>
          </a:xfrm>
        </p:spPr>
        <p:txBody>
          <a:bodyPr>
            <a:noAutofit/>
          </a:bodyPr>
          <a:lstStyle/>
          <a:p>
            <a:r>
              <a:rPr lang="cs-CZ" sz="12000" dirty="0" smtClean="0">
                <a:solidFill>
                  <a:srgbClr val="00B050"/>
                </a:solidFill>
              </a:rPr>
              <a:t>1.</a:t>
            </a:r>
            <a:endParaRPr lang="cs-CZ" sz="12000" dirty="0">
              <a:solidFill>
                <a:srgbClr val="00B050"/>
              </a:solidFill>
            </a:endParaRPr>
          </a:p>
        </p:txBody>
      </p:sp>
      <p:grpSp>
        <p:nvGrpSpPr>
          <p:cNvPr id="15" name="Skupina 14"/>
          <p:cNvGrpSpPr/>
          <p:nvPr/>
        </p:nvGrpSpPr>
        <p:grpSpPr>
          <a:xfrm>
            <a:off x="2051720" y="898521"/>
            <a:ext cx="5400600" cy="3672408"/>
            <a:chOff x="1691680" y="1772816"/>
            <a:chExt cx="5400600" cy="3672408"/>
          </a:xfrm>
        </p:grpSpPr>
        <p:cxnSp>
          <p:nvCxnSpPr>
            <p:cNvPr id="5" name="Přímá spojnice 4"/>
            <p:cNvCxnSpPr/>
            <p:nvPr/>
          </p:nvCxnSpPr>
          <p:spPr>
            <a:xfrm flipV="1">
              <a:off x="1691680" y="1772816"/>
              <a:ext cx="1800200" cy="18002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ravoúhlá spojnice 7"/>
            <p:cNvCxnSpPr/>
            <p:nvPr/>
          </p:nvCxnSpPr>
          <p:spPr>
            <a:xfrm>
              <a:off x="3491880" y="1772816"/>
              <a:ext cx="2520280" cy="1800200"/>
            </a:xfrm>
            <a:prstGeom prst="bentConnector3">
              <a:avLst>
                <a:gd name="adj1" fmla="val 67041"/>
              </a:avLst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ravoúhlá spojnice 13"/>
            <p:cNvCxnSpPr/>
            <p:nvPr/>
          </p:nvCxnSpPr>
          <p:spPr>
            <a:xfrm rot="16200000" flipH="1">
              <a:off x="5616116" y="3969060"/>
              <a:ext cx="1872208" cy="1080120"/>
            </a:xfrm>
            <a:prstGeom prst="bentConnector3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Obdélník 15"/>
          <p:cNvSpPr/>
          <p:nvPr/>
        </p:nvSpPr>
        <p:spPr>
          <a:xfrm>
            <a:off x="2120725" y="5013176"/>
            <a:ext cx="46657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LOMENÁ  ČÁRA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1378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04664"/>
            <a:ext cx="1584176" cy="1752600"/>
          </a:xfrm>
        </p:spPr>
        <p:txBody>
          <a:bodyPr>
            <a:noAutofit/>
          </a:bodyPr>
          <a:lstStyle/>
          <a:p>
            <a:r>
              <a:rPr lang="cs-CZ" sz="12000" dirty="0">
                <a:solidFill>
                  <a:srgbClr val="00B050"/>
                </a:solidFill>
              </a:rPr>
              <a:t>2</a:t>
            </a:r>
            <a:r>
              <a:rPr lang="cs-CZ" sz="12000" dirty="0" smtClean="0">
                <a:solidFill>
                  <a:srgbClr val="00B050"/>
                </a:solidFill>
              </a:rPr>
              <a:t>.</a:t>
            </a:r>
            <a:endParaRPr lang="cs-CZ" sz="12000" dirty="0">
              <a:solidFill>
                <a:srgbClr val="00B05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533819" y="5013176"/>
            <a:ext cx="3839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KŘIVÁ</a:t>
            </a: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</a:t>
            </a:r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ČÁRA</a:t>
            </a:r>
          </a:p>
        </p:txBody>
      </p:sp>
      <p:sp>
        <p:nvSpPr>
          <p:cNvPr id="2" name="Volný tvar 1"/>
          <p:cNvSpPr/>
          <p:nvPr/>
        </p:nvSpPr>
        <p:spPr>
          <a:xfrm>
            <a:off x="1454727" y="733727"/>
            <a:ext cx="6510885" cy="4025254"/>
          </a:xfrm>
          <a:custGeom>
            <a:avLst/>
            <a:gdLst>
              <a:gd name="connsiteX0" fmla="*/ 1593273 w 6510885"/>
              <a:gd name="connsiteY0" fmla="*/ 1746237 h 4025254"/>
              <a:gd name="connsiteX1" fmla="*/ 2438400 w 6510885"/>
              <a:gd name="connsiteY1" fmla="*/ 859546 h 4025254"/>
              <a:gd name="connsiteX2" fmla="*/ 2909455 w 6510885"/>
              <a:gd name="connsiteY2" fmla="*/ 1219764 h 4025254"/>
              <a:gd name="connsiteX3" fmla="*/ 3352800 w 6510885"/>
              <a:gd name="connsiteY3" fmla="*/ 1857073 h 4025254"/>
              <a:gd name="connsiteX4" fmla="*/ 4003964 w 6510885"/>
              <a:gd name="connsiteY4" fmla="*/ 1108928 h 4025254"/>
              <a:gd name="connsiteX5" fmla="*/ 4890655 w 6510885"/>
              <a:gd name="connsiteY5" fmla="*/ 1386018 h 4025254"/>
              <a:gd name="connsiteX6" fmla="*/ 6040582 w 6510885"/>
              <a:gd name="connsiteY6" fmla="*/ 1289037 h 4025254"/>
              <a:gd name="connsiteX7" fmla="*/ 6276109 w 6510885"/>
              <a:gd name="connsiteY7" fmla="*/ 1455291 h 4025254"/>
              <a:gd name="connsiteX8" fmla="*/ 6470073 w 6510885"/>
              <a:gd name="connsiteY8" fmla="*/ 2189582 h 4025254"/>
              <a:gd name="connsiteX9" fmla="*/ 5430982 w 6510885"/>
              <a:gd name="connsiteY9" fmla="*/ 2729909 h 4025254"/>
              <a:gd name="connsiteX10" fmla="*/ 4918364 w 6510885"/>
              <a:gd name="connsiteY10" fmla="*/ 1940200 h 4025254"/>
              <a:gd name="connsiteX11" fmla="*/ 4862946 w 6510885"/>
              <a:gd name="connsiteY11" fmla="*/ 1053509 h 4025254"/>
              <a:gd name="connsiteX12" fmla="*/ 4516582 w 6510885"/>
              <a:gd name="connsiteY12" fmla="*/ 180673 h 4025254"/>
              <a:gd name="connsiteX13" fmla="*/ 3810000 w 6510885"/>
              <a:gd name="connsiteY13" fmla="*/ 55982 h 4025254"/>
              <a:gd name="connsiteX14" fmla="*/ 3311237 w 6510885"/>
              <a:gd name="connsiteY14" fmla="*/ 236091 h 4025254"/>
              <a:gd name="connsiteX15" fmla="*/ 2632364 w 6510885"/>
              <a:gd name="connsiteY15" fmla="*/ 499328 h 4025254"/>
              <a:gd name="connsiteX16" fmla="*/ 1634837 w 6510885"/>
              <a:gd name="connsiteY16" fmla="*/ 564 h 4025254"/>
              <a:gd name="connsiteX17" fmla="*/ 969818 w 6510885"/>
              <a:gd name="connsiteY17" fmla="*/ 430055 h 4025254"/>
              <a:gd name="connsiteX18" fmla="*/ 831273 w 6510885"/>
              <a:gd name="connsiteY18" fmla="*/ 1649255 h 4025254"/>
              <a:gd name="connsiteX19" fmla="*/ 3061855 w 6510885"/>
              <a:gd name="connsiteY19" fmla="*/ 3145546 h 4025254"/>
              <a:gd name="connsiteX20" fmla="*/ 6096000 w 6510885"/>
              <a:gd name="connsiteY20" fmla="*/ 3727437 h 4025254"/>
              <a:gd name="connsiteX21" fmla="*/ 1981200 w 6510885"/>
              <a:gd name="connsiteY21" fmla="*/ 4004528 h 4025254"/>
              <a:gd name="connsiteX22" fmla="*/ 0 w 6510885"/>
              <a:gd name="connsiteY22" fmla="*/ 3187109 h 4025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510885" h="4025254">
                <a:moveTo>
                  <a:pt x="1593273" y="1746237"/>
                </a:moveTo>
                <a:cubicBezTo>
                  <a:pt x="1906154" y="1346764"/>
                  <a:pt x="2219036" y="947292"/>
                  <a:pt x="2438400" y="859546"/>
                </a:cubicBezTo>
                <a:cubicBezTo>
                  <a:pt x="2657764" y="771800"/>
                  <a:pt x="2757055" y="1053509"/>
                  <a:pt x="2909455" y="1219764"/>
                </a:cubicBezTo>
                <a:cubicBezTo>
                  <a:pt x="3061855" y="1386018"/>
                  <a:pt x="3170382" y="1875546"/>
                  <a:pt x="3352800" y="1857073"/>
                </a:cubicBezTo>
                <a:cubicBezTo>
                  <a:pt x="3535218" y="1838600"/>
                  <a:pt x="3747655" y="1187437"/>
                  <a:pt x="4003964" y="1108928"/>
                </a:cubicBezTo>
                <a:cubicBezTo>
                  <a:pt x="4260273" y="1030419"/>
                  <a:pt x="4551219" y="1356000"/>
                  <a:pt x="4890655" y="1386018"/>
                </a:cubicBezTo>
                <a:cubicBezTo>
                  <a:pt x="5230091" y="1416036"/>
                  <a:pt x="5809673" y="1277491"/>
                  <a:pt x="6040582" y="1289037"/>
                </a:cubicBezTo>
                <a:cubicBezTo>
                  <a:pt x="6271491" y="1300582"/>
                  <a:pt x="6204527" y="1305200"/>
                  <a:pt x="6276109" y="1455291"/>
                </a:cubicBezTo>
                <a:cubicBezTo>
                  <a:pt x="6347691" y="1605382"/>
                  <a:pt x="6610927" y="1977146"/>
                  <a:pt x="6470073" y="2189582"/>
                </a:cubicBezTo>
                <a:cubicBezTo>
                  <a:pt x="6329219" y="2402018"/>
                  <a:pt x="5689600" y="2771473"/>
                  <a:pt x="5430982" y="2729909"/>
                </a:cubicBezTo>
                <a:cubicBezTo>
                  <a:pt x="5172364" y="2688345"/>
                  <a:pt x="5013037" y="2219600"/>
                  <a:pt x="4918364" y="1940200"/>
                </a:cubicBezTo>
                <a:cubicBezTo>
                  <a:pt x="4823691" y="1660800"/>
                  <a:pt x="4929910" y="1346763"/>
                  <a:pt x="4862946" y="1053509"/>
                </a:cubicBezTo>
                <a:cubicBezTo>
                  <a:pt x="4795982" y="760255"/>
                  <a:pt x="4692073" y="346927"/>
                  <a:pt x="4516582" y="180673"/>
                </a:cubicBezTo>
                <a:cubicBezTo>
                  <a:pt x="4341091" y="14419"/>
                  <a:pt x="4010891" y="46746"/>
                  <a:pt x="3810000" y="55982"/>
                </a:cubicBezTo>
                <a:cubicBezTo>
                  <a:pt x="3609109" y="65218"/>
                  <a:pt x="3507510" y="162200"/>
                  <a:pt x="3311237" y="236091"/>
                </a:cubicBezTo>
                <a:cubicBezTo>
                  <a:pt x="3114964" y="309982"/>
                  <a:pt x="2911764" y="538582"/>
                  <a:pt x="2632364" y="499328"/>
                </a:cubicBezTo>
                <a:cubicBezTo>
                  <a:pt x="2352964" y="460074"/>
                  <a:pt x="1911928" y="12109"/>
                  <a:pt x="1634837" y="564"/>
                </a:cubicBezTo>
                <a:cubicBezTo>
                  <a:pt x="1357746" y="-10981"/>
                  <a:pt x="1103745" y="155273"/>
                  <a:pt x="969818" y="430055"/>
                </a:cubicBezTo>
                <a:cubicBezTo>
                  <a:pt x="835891" y="704837"/>
                  <a:pt x="482600" y="1196673"/>
                  <a:pt x="831273" y="1649255"/>
                </a:cubicBezTo>
                <a:cubicBezTo>
                  <a:pt x="1179946" y="2101837"/>
                  <a:pt x="2184401" y="2799182"/>
                  <a:pt x="3061855" y="3145546"/>
                </a:cubicBezTo>
                <a:cubicBezTo>
                  <a:pt x="3939309" y="3491910"/>
                  <a:pt x="6276109" y="3584273"/>
                  <a:pt x="6096000" y="3727437"/>
                </a:cubicBezTo>
                <a:cubicBezTo>
                  <a:pt x="5915891" y="3870601"/>
                  <a:pt x="2997200" y="4094583"/>
                  <a:pt x="1981200" y="4004528"/>
                </a:cubicBezTo>
                <a:cubicBezTo>
                  <a:pt x="965200" y="3914473"/>
                  <a:pt x="482600" y="3550791"/>
                  <a:pt x="0" y="3187109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974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04664"/>
            <a:ext cx="1584176" cy="1752600"/>
          </a:xfrm>
        </p:spPr>
        <p:txBody>
          <a:bodyPr>
            <a:noAutofit/>
          </a:bodyPr>
          <a:lstStyle/>
          <a:p>
            <a:r>
              <a:rPr lang="cs-CZ" sz="12000" dirty="0" smtClean="0">
                <a:solidFill>
                  <a:srgbClr val="00B050"/>
                </a:solidFill>
              </a:rPr>
              <a:t>3.</a:t>
            </a:r>
            <a:endParaRPr lang="cs-CZ" sz="12000" dirty="0">
              <a:solidFill>
                <a:srgbClr val="00B05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421610" y="5013176"/>
            <a:ext cx="40639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PŘÍMÁ</a:t>
            </a: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</a:t>
            </a:r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ČÁRA</a:t>
            </a:r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1907704" y="1004601"/>
            <a:ext cx="5832648" cy="2520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8599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04664"/>
            <a:ext cx="1584176" cy="1752600"/>
          </a:xfrm>
        </p:spPr>
        <p:txBody>
          <a:bodyPr>
            <a:noAutofit/>
          </a:bodyPr>
          <a:lstStyle/>
          <a:p>
            <a:r>
              <a:rPr lang="cs-CZ" sz="12000" dirty="0">
                <a:solidFill>
                  <a:srgbClr val="00B050"/>
                </a:solidFill>
              </a:rPr>
              <a:t>4</a:t>
            </a:r>
            <a:r>
              <a:rPr lang="cs-CZ" sz="12000" dirty="0" smtClean="0">
                <a:solidFill>
                  <a:srgbClr val="00B050"/>
                </a:solidFill>
              </a:rPr>
              <a:t>.</a:t>
            </a:r>
            <a:endParaRPr lang="cs-CZ" sz="12000" dirty="0">
              <a:solidFill>
                <a:srgbClr val="00B05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849855" y="5013176"/>
            <a:ext cx="52074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DVA</a:t>
            </a: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</a:t>
            </a:r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BODY</a:t>
            </a: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– A, D</a:t>
            </a:r>
          </a:p>
        </p:txBody>
      </p:sp>
      <p:grpSp>
        <p:nvGrpSpPr>
          <p:cNvPr id="8" name="Skupina 7"/>
          <p:cNvGrpSpPr/>
          <p:nvPr/>
        </p:nvGrpSpPr>
        <p:grpSpPr>
          <a:xfrm>
            <a:off x="3059832" y="1340768"/>
            <a:ext cx="3944985" cy="3307144"/>
            <a:chOff x="3059832" y="1340768"/>
            <a:chExt cx="3944985" cy="3307144"/>
          </a:xfrm>
        </p:grpSpPr>
        <p:sp>
          <p:nvSpPr>
            <p:cNvPr id="2" name="Násobení 1"/>
            <p:cNvSpPr/>
            <p:nvPr/>
          </p:nvSpPr>
          <p:spPr>
            <a:xfrm>
              <a:off x="3059832" y="1916832"/>
              <a:ext cx="914400" cy="914400"/>
            </a:xfrm>
            <a:prstGeom prst="mathMultiply">
              <a:avLst>
                <a:gd name="adj1" fmla="val 6853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Násobení 5"/>
            <p:cNvSpPr/>
            <p:nvPr/>
          </p:nvSpPr>
          <p:spPr>
            <a:xfrm>
              <a:off x="6028343" y="1340768"/>
              <a:ext cx="914400" cy="914400"/>
            </a:xfrm>
            <a:prstGeom prst="mathMultiply">
              <a:avLst>
                <a:gd name="adj1" fmla="val 6853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/>
            <p:cNvSpPr/>
            <p:nvPr/>
          </p:nvSpPr>
          <p:spPr>
            <a:xfrm>
              <a:off x="3059832" y="2708920"/>
              <a:ext cx="1074333" cy="193899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12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</a:rPr>
                <a:t>A</a:t>
              </a:r>
              <a:endParaRPr lang="cs-CZ" sz="12000" b="0" cap="none" spc="0" dirty="0">
                <a:ln w="10160">
                  <a:solidFill>
                    <a:schemeClr val="accent1"/>
                  </a:solidFill>
                  <a:prstDash val="solid"/>
                </a:ln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>
              <a:off x="5872776" y="2239500"/>
              <a:ext cx="1132041" cy="193899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12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</a:rPr>
                <a:t>D</a:t>
              </a:r>
              <a:endParaRPr lang="cs-CZ" sz="12000" b="0" cap="none" spc="0" dirty="0">
                <a:ln w="10160">
                  <a:solidFill>
                    <a:schemeClr val="accent1"/>
                  </a:solidFill>
                  <a:prstDash val="solid"/>
                </a:ln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9666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92460"/>
            <a:ext cx="1584176" cy="1752600"/>
          </a:xfrm>
        </p:spPr>
        <p:txBody>
          <a:bodyPr>
            <a:noAutofit/>
          </a:bodyPr>
          <a:lstStyle/>
          <a:p>
            <a:r>
              <a:rPr lang="cs-CZ" sz="12000" dirty="0" smtClean="0">
                <a:solidFill>
                  <a:srgbClr val="00B050"/>
                </a:solidFill>
              </a:rPr>
              <a:t>5.</a:t>
            </a:r>
            <a:endParaRPr lang="cs-CZ" sz="12000" dirty="0">
              <a:solidFill>
                <a:srgbClr val="00B05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39552" y="4264554"/>
            <a:ext cx="835818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DVA BODY A, D, </a:t>
            </a:r>
          </a:p>
          <a:p>
            <a:pPr algn="ctr"/>
            <a:r>
              <a:rPr lang="cs-CZ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KTERÉ LEŽÍ NA PŘÍMÉ ČÁŘE, </a:t>
            </a:r>
          </a:p>
          <a:p>
            <a:pPr algn="ctr"/>
            <a:r>
              <a:rPr lang="cs-CZ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ÚSEČKA </a:t>
            </a:r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– AD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2433095" y="175907"/>
            <a:ext cx="5849594" cy="4171240"/>
            <a:chOff x="2522665" y="692696"/>
            <a:chExt cx="5849594" cy="4171240"/>
          </a:xfrm>
        </p:grpSpPr>
        <p:sp>
          <p:nvSpPr>
            <p:cNvPr id="4" name="Obdélník 3"/>
            <p:cNvSpPr/>
            <p:nvPr/>
          </p:nvSpPr>
          <p:spPr>
            <a:xfrm>
              <a:off x="2522665" y="2924944"/>
              <a:ext cx="1074333" cy="193899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12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</a:rPr>
                <a:t>A</a:t>
              </a:r>
              <a:endParaRPr lang="cs-CZ" sz="12000" b="0" cap="none" spc="0" dirty="0">
                <a:ln w="10160">
                  <a:solidFill>
                    <a:schemeClr val="accent1"/>
                  </a:solidFill>
                  <a:prstDash val="solid"/>
                </a:ln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>
              <a:off x="6948264" y="1292031"/>
              <a:ext cx="1132041" cy="193899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12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</a:rPr>
                <a:t>D</a:t>
              </a:r>
              <a:endParaRPr lang="cs-CZ" sz="12000" b="0" cap="none" spc="0" dirty="0">
                <a:ln w="10160">
                  <a:solidFill>
                    <a:schemeClr val="accent1"/>
                  </a:solidFill>
                  <a:prstDash val="solid"/>
                </a:ln>
              </a:endParaRPr>
            </a:p>
          </p:txBody>
        </p:sp>
        <p:cxnSp>
          <p:nvCxnSpPr>
            <p:cNvPr id="9" name="Přímá spojnice 8"/>
            <p:cNvCxnSpPr/>
            <p:nvPr/>
          </p:nvCxnSpPr>
          <p:spPr>
            <a:xfrm flipV="1">
              <a:off x="2539611" y="692696"/>
              <a:ext cx="5832648" cy="252028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2771800" y="2924944"/>
              <a:ext cx="144016" cy="2880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7268228" y="1010963"/>
              <a:ext cx="144016" cy="2880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672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92460"/>
            <a:ext cx="1584176" cy="1752600"/>
          </a:xfrm>
        </p:spPr>
        <p:txBody>
          <a:bodyPr>
            <a:noAutofit/>
          </a:bodyPr>
          <a:lstStyle/>
          <a:p>
            <a:r>
              <a:rPr lang="cs-CZ" sz="12000" dirty="0">
                <a:solidFill>
                  <a:srgbClr val="00B050"/>
                </a:solidFill>
              </a:rPr>
              <a:t>6</a:t>
            </a:r>
            <a:r>
              <a:rPr lang="cs-CZ" sz="12000" dirty="0" smtClean="0">
                <a:solidFill>
                  <a:srgbClr val="00B050"/>
                </a:solidFill>
              </a:rPr>
              <a:t>.</a:t>
            </a:r>
            <a:endParaRPr lang="cs-CZ" sz="12000" dirty="0">
              <a:solidFill>
                <a:srgbClr val="00B05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80590" y="4875621"/>
            <a:ext cx="8346003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5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ÚSEČKA – AD </a:t>
            </a:r>
          </a:p>
          <a:p>
            <a:pPr algn="ctr"/>
            <a:r>
              <a:rPr lang="cs-CZ" sz="45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cs-CZ" sz="45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BOD </a:t>
            </a:r>
            <a:r>
              <a:rPr lang="cs-CZ" sz="45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K</a:t>
            </a:r>
            <a:r>
              <a:rPr lang="cs-CZ" sz="45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, KTERÝ LEŽÍ NA </a:t>
            </a:r>
            <a:r>
              <a:rPr lang="cs-CZ" sz="4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ÚSEČCE AD</a:t>
            </a:r>
            <a:endParaRPr lang="cs-CZ" sz="45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2522665" y="692696"/>
            <a:ext cx="5849594" cy="4171240"/>
            <a:chOff x="2522665" y="692696"/>
            <a:chExt cx="5849594" cy="4171240"/>
          </a:xfrm>
        </p:grpSpPr>
        <p:sp>
          <p:nvSpPr>
            <p:cNvPr id="4" name="Obdélník 3"/>
            <p:cNvSpPr/>
            <p:nvPr/>
          </p:nvSpPr>
          <p:spPr>
            <a:xfrm>
              <a:off x="2522665" y="2924944"/>
              <a:ext cx="1074333" cy="193899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12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</a:rPr>
                <a:t>A</a:t>
              </a:r>
              <a:endParaRPr lang="cs-CZ" sz="12000" b="0" cap="none" spc="0" dirty="0">
                <a:ln w="10160">
                  <a:solidFill>
                    <a:schemeClr val="accent1"/>
                  </a:solidFill>
                  <a:prstDash val="solid"/>
                </a:ln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>
              <a:off x="6948264" y="1292031"/>
              <a:ext cx="1132041" cy="193899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12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</a:rPr>
                <a:t>D</a:t>
              </a:r>
              <a:endParaRPr lang="cs-CZ" sz="12000" b="0" cap="none" spc="0" dirty="0">
                <a:ln w="10160">
                  <a:solidFill>
                    <a:schemeClr val="accent1"/>
                  </a:solidFill>
                  <a:prstDash val="solid"/>
                </a:ln>
              </a:endParaRPr>
            </a:p>
          </p:txBody>
        </p:sp>
        <p:cxnSp>
          <p:nvCxnSpPr>
            <p:cNvPr id="9" name="Přímá spojnice 8"/>
            <p:cNvCxnSpPr/>
            <p:nvPr/>
          </p:nvCxnSpPr>
          <p:spPr>
            <a:xfrm flipV="1">
              <a:off x="2539611" y="692696"/>
              <a:ext cx="5832648" cy="252028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2771800" y="2924944"/>
              <a:ext cx="144016" cy="2880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7268228" y="1010963"/>
              <a:ext cx="144016" cy="2880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Skupina 4"/>
          <p:cNvGrpSpPr/>
          <p:nvPr/>
        </p:nvGrpSpPr>
        <p:grpSpPr>
          <a:xfrm>
            <a:off x="4328852" y="2243480"/>
            <a:ext cx="984564" cy="1938992"/>
            <a:chOff x="4328852" y="2243480"/>
            <a:chExt cx="984564" cy="1938992"/>
          </a:xfrm>
        </p:grpSpPr>
        <p:sp>
          <p:nvSpPr>
            <p:cNvPr id="13" name="Obdélník 12"/>
            <p:cNvSpPr/>
            <p:nvPr/>
          </p:nvSpPr>
          <p:spPr>
            <a:xfrm>
              <a:off x="4328852" y="2243480"/>
              <a:ext cx="984564" cy="193899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12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0000"/>
                  </a:solidFill>
                </a:rPr>
                <a:t>K</a:t>
              </a:r>
              <a:endParaRPr lang="cs-CZ" sz="12000" b="0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</a:endParaRPr>
            </a:p>
          </p:txBody>
        </p:sp>
        <p:cxnSp>
          <p:nvCxnSpPr>
            <p:cNvPr id="14" name="Přímá spojnice 13"/>
            <p:cNvCxnSpPr/>
            <p:nvPr/>
          </p:nvCxnSpPr>
          <p:spPr>
            <a:xfrm>
              <a:off x="4533103" y="2243480"/>
              <a:ext cx="144016" cy="28803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56542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5000"/>
    </mc:Choice>
    <mc:Fallback>
      <p:transition spd="slow" advClick="0"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92460"/>
            <a:ext cx="1584176" cy="1752600"/>
          </a:xfrm>
        </p:spPr>
        <p:txBody>
          <a:bodyPr>
            <a:noAutofit/>
          </a:bodyPr>
          <a:lstStyle/>
          <a:p>
            <a:r>
              <a:rPr lang="cs-CZ" sz="12000" dirty="0" smtClean="0">
                <a:solidFill>
                  <a:srgbClr val="00B050"/>
                </a:solidFill>
              </a:rPr>
              <a:t>7.</a:t>
            </a:r>
            <a:endParaRPr lang="cs-CZ" sz="12000" dirty="0">
              <a:solidFill>
                <a:srgbClr val="00B05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76632" y="4863936"/>
            <a:ext cx="8325998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5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ÚSEČKA – AD </a:t>
            </a:r>
          </a:p>
          <a:p>
            <a:pPr algn="ctr"/>
            <a:r>
              <a:rPr lang="cs-CZ" sz="45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cs-CZ" sz="4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BODY </a:t>
            </a:r>
            <a:r>
              <a:rPr lang="cs-CZ" sz="4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L, V,</a:t>
            </a:r>
            <a:r>
              <a:rPr lang="cs-CZ" sz="4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 NELEŽÍ </a:t>
            </a:r>
            <a:r>
              <a:rPr lang="cs-CZ" sz="45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NA </a:t>
            </a:r>
            <a:r>
              <a:rPr lang="cs-CZ" sz="4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ÚSEČCE AD</a:t>
            </a:r>
            <a:endParaRPr lang="cs-CZ" sz="45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109850" y="349636"/>
            <a:ext cx="6846525" cy="4580001"/>
            <a:chOff x="2522665" y="692696"/>
            <a:chExt cx="5849594" cy="4171240"/>
          </a:xfrm>
        </p:grpSpPr>
        <p:sp>
          <p:nvSpPr>
            <p:cNvPr id="4" name="Obdélník 3"/>
            <p:cNvSpPr/>
            <p:nvPr/>
          </p:nvSpPr>
          <p:spPr>
            <a:xfrm>
              <a:off x="2522665" y="2924944"/>
              <a:ext cx="1074333" cy="193899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12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</a:rPr>
                <a:t>A</a:t>
              </a:r>
              <a:endParaRPr lang="cs-CZ" sz="12000" b="0" cap="none" spc="0" dirty="0">
                <a:ln w="10160">
                  <a:solidFill>
                    <a:schemeClr val="accent1"/>
                  </a:solidFill>
                  <a:prstDash val="solid"/>
                </a:ln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>
              <a:off x="6948264" y="1292031"/>
              <a:ext cx="1132041" cy="193899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12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</a:rPr>
                <a:t>D</a:t>
              </a:r>
              <a:endParaRPr lang="cs-CZ" sz="12000" b="0" cap="none" spc="0" dirty="0">
                <a:ln w="10160">
                  <a:solidFill>
                    <a:schemeClr val="accent1"/>
                  </a:solidFill>
                  <a:prstDash val="solid"/>
                </a:ln>
              </a:endParaRPr>
            </a:p>
          </p:txBody>
        </p:sp>
        <p:cxnSp>
          <p:nvCxnSpPr>
            <p:cNvPr id="9" name="Přímá spojnice 8"/>
            <p:cNvCxnSpPr/>
            <p:nvPr/>
          </p:nvCxnSpPr>
          <p:spPr>
            <a:xfrm flipV="1">
              <a:off x="2539611" y="692696"/>
              <a:ext cx="5832648" cy="252028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2771800" y="2924944"/>
              <a:ext cx="144016" cy="2880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7268228" y="1010963"/>
              <a:ext cx="144016" cy="2880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Skupina 18"/>
          <p:cNvGrpSpPr/>
          <p:nvPr/>
        </p:nvGrpSpPr>
        <p:grpSpPr>
          <a:xfrm>
            <a:off x="5254022" y="2538261"/>
            <a:ext cx="1302386" cy="1938992"/>
            <a:chOff x="5254022" y="2538261"/>
            <a:chExt cx="1302386" cy="1938992"/>
          </a:xfrm>
        </p:grpSpPr>
        <p:grpSp>
          <p:nvGrpSpPr>
            <p:cNvPr id="6" name="Skupina 5"/>
            <p:cNvGrpSpPr/>
            <p:nvPr/>
          </p:nvGrpSpPr>
          <p:grpSpPr>
            <a:xfrm>
              <a:off x="5311919" y="2538261"/>
              <a:ext cx="1244489" cy="1938992"/>
              <a:chOff x="5311919" y="2538261"/>
              <a:chExt cx="1244489" cy="1938992"/>
            </a:xfrm>
          </p:grpSpPr>
          <p:sp>
            <p:nvSpPr>
              <p:cNvPr id="13" name="Obdélník 12"/>
              <p:cNvSpPr/>
              <p:nvPr/>
            </p:nvSpPr>
            <p:spPr>
              <a:xfrm>
                <a:off x="5724128" y="2538261"/>
                <a:ext cx="832280" cy="1938992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cs-CZ" sz="12000" dirty="0">
                    <a:ln w="10160">
                      <a:solidFill>
                        <a:schemeClr val="accent1"/>
                      </a:solidFill>
                      <a:prstDash val="solid"/>
                    </a:ln>
                    <a:solidFill>
                      <a:srgbClr val="FF0000"/>
                    </a:solidFill>
                  </a:rPr>
                  <a:t>L</a:t>
                </a:r>
                <a:endParaRPr lang="cs-CZ" sz="12000" b="0" cap="none" spc="0" dirty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14" name="Přímá spojnice 13"/>
              <p:cNvCxnSpPr/>
              <p:nvPr/>
            </p:nvCxnSpPr>
            <p:spPr>
              <a:xfrm>
                <a:off x="5311919" y="2924944"/>
                <a:ext cx="144016" cy="288032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5" name="Přímá spojnice 14"/>
            <p:cNvCxnSpPr/>
            <p:nvPr/>
          </p:nvCxnSpPr>
          <p:spPr>
            <a:xfrm flipV="1">
              <a:off x="5254022" y="3056740"/>
              <a:ext cx="259809" cy="838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Skupina 4"/>
          <p:cNvGrpSpPr/>
          <p:nvPr/>
        </p:nvGrpSpPr>
        <p:grpSpPr>
          <a:xfrm>
            <a:off x="7427223" y="245567"/>
            <a:ext cx="1058303" cy="2392517"/>
            <a:chOff x="7427223" y="245567"/>
            <a:chExt cx="1058303" cy="2392517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7719435" y="245567"/>
              <a:ext cx="144016" cy="28803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bdélník 17"/>
            <p:cNvSpPr/>
            <p:nvPr/>
          </p:nvSpPr>
          <p:spPr>
            <a:xfrm>
              <a:off x="7427223" y="699092"/>
              <a:ext cx="1058303" cy="193899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12000" dirty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0000"/>
                  </a:solidFill>
                </a:rPr>
                <a:t>V</a:t>
              </a:r>
              <a:endParaRPr lang="cs-CZ" sz="12000" b="0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998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92460"/>
            <a:ext cx="1584176" cy="1752600"/>
          </a:xfrm>
        </p:spPr>
        <p:txBody>
          <a:bodyPr>
            <a:noAutofit/>
          </a:bodyPr>
          <a:lstStyle/>
          <a:p>
            <a:r>
              <a:rPr lang="cs-CZ" sz="12000" dirty="0" smtClean="0">
                <a:solidFill>
                  <a:srgbClr val="00B050"/>
                </a:solidFill>
              </a:rPr>
              <a:t>8.</a:t>
            </a:r>
            <a:endParaRPr lang="cs-CZ" sz="12000" dirty="0">
              <a:solidFill>
                <a:srgbClr val="00B05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465746" y="5013176"/>
            <a:ext cx="59756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TROJÚHELNÍK – ABC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40234" y="242063"/>
            <a:ext cx="6181113" cy="4771113"/>
            <a:chOff x="1940234" y="242063"/>
            <a:chExt cx="6181113" cy="4771113"/>
          </a:xfrm>
        </p:grpSpPr>
        <p:sp>
          <p:nvSpPr>
            <p:cNvPr id="4" name="Obdélník 3"/>
            <p:cNvSpPr/>
            <p:nvPr/>
          </p:nvSpPr>
          <p:spPr>
            <a:xfrm>
              <a:off x="1940234" y="3535848"/>
              <a:ext cx="853119" cy="147732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9000" b="0" cap="none" spc="0" dirty="0" smtClean="0">
                  <a:ln w="10160">
                    <a:solidFill>
                      <a:schemeClr val="accent1"/>
                    </a:solidFill>
                    <a:prstDash val="solid"/>
                  </a:ln>
                </a:rPr>
                <a:t>A</a:t>
              </a:r>
              <a:endParaRPr lang="cs-CZ" sz="9000" b="0" cap="none" spc="0" dirty="0">
                <a:ln w="10160">
                  <a:solidFill>
                    <a:schemeClr val="accent1"/>
                  </a:solidFill>
                  <a:prstDash val="solid"/>
                </a:ln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>
              <a:off x="3203951" y="242063"/>
              <a:ext cx="800219" cy="147732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9000" dirty="0">
                  <a:ln w="10160">
                    <a:solidFill>
                      <a:schemeClr val="accent1"/>
                    </a:solidFill>
                    <a:prstDash val="solid"/>
                  </a:ln>
                </a:rPr>
                <a:t>C</a:t>
              </a:r>
              <a:endParaRPr lang="cs-CZ" sz="9000" b="0" cap="none" spc="0" dirty="0">
                <a:ln w="10160">
                  <a:solidFill>
                    <a:schemeClr val="accent1"/>
                  </a:solidFill>
                  <a:prstDash val="solid"/>
                </a:ln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>
              <a:off x="7308304" y="2655496"/>
              <a:ext cx="813043" cy="147732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9000" dirty="0">
                  <a:ln w="10160">
                    <a:solidFill>
                      <a:schemeClr val="accent1"/>
                    </a:solidFill>
                    <a:prstDash val="solid"/>
                  </a:ln>
                </a:rPr>
                <a:t>B</a:t>
              </a:r>
              <a:endParaRPr lang="cs-CZ" sz="9000" b="0" cap="none" spc="0" dirty="0">
                <a:ln w="10160">
                  <a:solidFill>
                    <a:schemeClr val="accent1"/>
                  </a:solidFill>
                  <a:prstDash val="solid"/>
                </a:ln>
              </a:endParaRPr>
            </a:p>
          </p:txBody>
        </p:sp>
        <p:sp>
          <p:nvSpPr>
            <p:cNvPr id="2" name="Rovnoramenný trojúhelník 1"/>
            <p:cNvSpPr/>
            <p:nvPr/>
          </p:nvSpPr>
          <p:spPr>
            <a:xfrm rot="21056527">
              <a:off x="2120816" y="1375820"/>
              <a:ext cx="5172923" cy="1940653"/>
            </a:xfrm>
            <a:prstGeom prst="triangle">
              <a:avLst>
                <a:gd name="adj" fmla="val 32532"/>
              </a:avLst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179753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92460"/>
            <a:ext cx="1584176" cy="1752600"/>
          </a:xfrm>
        </p:spPr>
        <p:txBody>
          <a:bodyPr>
            <a:noAutofit/>
          </a:bodyPr>
          <a:lstStyle/>
          <a:p>
            <a:r>
              <a:rPr lang="cs-CZ" sz="12000" dirty="0">
                <a:solidFill>
                  <a:srgbClr val="00B050"/>
                </a:solidFill>
              </a:rPr>
              <a:t>9</a:t>
            </a:r>
            <a:r>
              <a:rPr lang="cs-CZ" sz="12000" dirty="0" smtClean="0">
                <a:solidFill>
                  <a:srgbClr val="00B050"/>
                </a:solidFill>
              </a:rPr>
              <a:t>.</a:t>
            </a:r>
            <a:endParaRPr lang="cs-CZ" sz="12000" dirty="0">
              <a:solidFill>
                <a:srgbClr val="00B05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047387" y="1041703"/>
            <a:ext cx="28206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&lt;= BODY </a:t>
            </a:r>
          </a:p>
        </p:txBody>
      </p:sp>
      <p:sp>
        <p:nvSpPr>
          <p:cNvPr id="6" name="Obdélník 5"/>
          <p:cNvSpPr/>
          <p:nvPr/>
        </p:nvSpPr>
        <p:spPr>
          <a:xfrm>
            <a:off x="2339751" y="764704"/>
            <a:ext cx="1843454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000" b="1" cap="none" spc="0" dirty="0" smtClean="0">
                <a:ln w="11430"/>
                <a:solidFill>
                  <a:srgbClr val="7030A0"/>
                </a:solidFill>
              </a:rPr>
              <a:t>A,B</a:t>
            </a:r>
            <a:endParaRPr lang="cs-CZ" sz="9000" b="1" cap="none" spc="0" dirty="0">
              <a:ln w="11430"/>
              <a:solidFill>
                <a:srgbClr val="7030A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495884" y="2776663"/>
            <a:ext cx="1531189" cy="1477328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000" b="1" cap="none" spc="0" dirty="0" smtClean="0">
                <a:ln w="11430"/>
                <a:solidFill>
                  <a:srgbClr val="FF0000"/>
                </a:solidFill>
              </a:rPr>
              <a:t>AB</a:t>
            </a:r>
            <a:endParaRPr lang="cs-CZ" sz="9000" b="1" cap="none" spc="0" dirty="0">
              <a:ln w="11430"/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727365" y="3053662"/>
            <a:ext cx="34606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&lt;=</a:t>
            </a: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ÚSEČKA</a:t>
            </a: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34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1" y="392460"/>
            <a:ext cx="2160241" cy="1752600"/>
          </a:xfrm>
        </p:spPr>
        <p:txBody>
          <a:bodyPr>
            <a:noAutofit/>
          </a:bodyPr>
          <a:lstStyle/>
          <a:p>
            <a:r>
              <a:rPr lang="cs-CZ" sz="12000" dirty="0" smtClean="0">
                <a:solidFill>
                  <a:srgbClr val="00B050"/>
                </a:solidFill>
              </a:rPr>
              <a:t>10.</a:t>
            </a:r>
            <a:endParaRPr lang="cs-CZ" sz="12000" dirty="0">
              <a:solidFill>
                <a:srgbClr val="00B05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058385" y="3064615"/>
            <a:ext cx="28206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&lt;= BODY 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19299" y="2787616"/>
            <a:ext cx="2738250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000" b="1" cap="none" spc="0" dirty="0" smtClean="0">
                <a:ln w="11430"/>
                <a:solidFill>
                  <a:srgbClr val="7030A0"/>
                </a:solidFill>
              </a:rPr>
              <a:t>A,B,C</a:t>
            </a:r>
            <a:endParaRPr lang="cs-CZ" sz="9000" b="1" cap="none" spc="0" dirty="0">
              <a:ln w="11430"/>
              <a:solidFill>
                <a:srgbClr val="7030A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115616" y="4264944"/>
            <a:ext cx="2141933" cy="1477328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000" b="1" cap="none" spc="0" dirty="0" smtClean="0">
                <a:ln w="11430"/>
                <a:solidFill>
                  <a:srgbClr val="FF0000"/>
                </a:solidFill>
              </a:rPr>
              <a:t>ABC</a:t>
            </a:r>
            <a:endParaRPr lang="cs-CZ" sz="9000" b="1" cap="none" spc="0" dirty="0">
              <a:ln w="11430"/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998681" y="4530990"/>
            <a:ext cx="51453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&lt;= TROJÚHELNÍK 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91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6" grpId="0"/>
      <p:bldP spid="11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683568" y="908720"/>
            <a:ext cx="7344816" cy="4730080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Ø"/>
            </a:pPr>
            <a:endParaRPr lang="cs-CZ" i="1" dirty="0" smtClean="0"/>
          </a:p>
          <a:p>
            <a:pPr marL="457200" indent="-457200" algn="l">
              <a:buFont typeface="Wingdings" pitchFamily="2" charset="2"/>
              <a:buChar char="Ø"/>
            </a:pPr>
            <a:r>
              <a:rPr lang="cs-CZ" i="1" dirty="0" smtClean="0"/>
              <a:t>Ilustrace: </a:t>
            </a:r>
            <a:r>
              <a:rPr lang="cs-CZ" i="1" dirty="0" smtClean="0">
                <a:hlinkClick r:id="rId2"/>
              </a:rPr>
              <a:t>www.office.microsoft.com</a:t>
            </a:r>
            <a:endParaRPr lang="cs-CZ" i="1" dirty="0" smtClean="0"/>
          </a:p>
          <a:p>
            <a:pPr marL="457200" lvl="0" indent="-457200" algn="l">
              <a:buFont typeface="Wingdings" pitchFamily="2" charset="2"/>
              <a:buChar char="Ø"/>
            </a:pPr>
            <a:endParaRPr lang="cs-CZ" i="1" dirty="0" smtClean="0"/>
          </a:p>
          <a:p>
            <a:pPr marL="457200" indent="-457200" algn="l">
              <a:buFont typeface="Wingdings" pitchFamily="2" charset="2"/>
              <a:buChar char="Ø"/>
            </a:pPr>
            <a:r>
              <a:rPr lang="cs-CZ" i="1" dirty="0" smtClean="0"/>
              <a:t>Hodnocení: </a:t>
            </a:r>
          </a:p>
          <a:p>
            <a:pPr marL="914400" lvl="1" indent="-457200">
              <a:buFont typeface="Wingdings" pitchFamily="2" charset="2"/>
              <a:buChar char="v"/>
            </a:pPr>
            <a:r>
              <a:rPr lang="cs-CZ" i="1" dirty="0" smtClean="0"/>
              <a:t>žáci a žákyně pracovali aktivně</a:t>
            </a:r>
          </a:p>
          <a:p>
            <a:pPr marL="1828800" lvl="3" indent="-457200" algn="l">
              <a:buFont typeface="Wingdings" pitchFamily="2" charset="2"/>
              <a:buChar char="v"/>
            </a:pPr>
            <a:r>
              <a:rPr lang="cs-CZ" sz="2800" dirty="0" smtClean="0"/>
              <a:t>rychlá, stručná prezentace</a:t>
            </a:r>
            <a:endParaRPr lang="cs-CZ" sz="2800" dirty="0"/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773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167</Words>
  <Application>Microsoft Office PowerPoint</Application>
  <PresentationFormat>Předvádění na obrazovce (4:3)</PresentationFormat>
  <Paragraphs>59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Geometrie pro 2. třídu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28</cp:revision>
  <dcterms:created xsi:type="dcterms:W3CDTF">2012-03-25T15:59:31Z</dcterms:created>
  <dcterms:modified xsi:type="dcterms:W3CDTF">2012-03-27T10:48:19Z</dcterms:modified>
</cp:coreProperties>
</file>