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75" r:id="rId3"/>
    <p:sldId id="257"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6" r:id="rId19"/>
    <p:sldId id="259" r:id="rId20"/>
    <p:sldId id="260" r:id="rId21"/>
    <p:sldId id="258" r:id="rId2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Kliknutím lze upravit styl.</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8F34493B-D05B-4B2C-9969-F7A9616F50F4}" type="datetimeFigureOut">
              <a:rPr lang="cs-CZ" smtClean="0"/>
              <a:pPr/>
              <a:t>17.10.2012</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nice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nice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nice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á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á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á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F67A6C95-F418-48BB-874F-722E6D5C2FA1}"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8F34493B-D05B-4B2C-9969-F7A9616F50F4}" type="datetimeFigureOut">
              <a:rPr lang="cs-CZ" smtClean="0"/>
              <a:pPr/>
              <a:t>17.10.2012</a:t>
            </a:fld>
            <a:endParaRPr lang="cs-CZ"/>
          </a:p>
        </p:txBody>
      </p:sp>
      <p:sp>
        <p:nvSpPr>
          <p:cNvPr id="9" name="Zástupný symbol pro číslo snímku 8"/>
          <p:cNvSpPr>
            <a:spLocks noGrp="1"/>
          </p:cNvSpPr>
          <p:nvPr>
            <p:ph type="sldNum" sz="quarter" idx="15"/>
          </p:nvPr>
        </p:nvSpPr>
        <p:spPr/>
        <p:txBody>
          <a:bodyPr rtlCol="0"/>
          <a:lstStyle/>
          <a:p>
            <a:fld id="{F67A6C95-F418-48BB-874F-722E6D5C2FA1}" type="slidenum">
              <a:rPr lang="cs-CZ" smtClean="0"/>
              <a:pPr/>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8F34493B-D05B-4B2C-9969-F7A9616F50F4}" type="datetimeFigureOut">
              <a:rPr lang="cs-CZ" smtClean="0"/>
              <a:pPr/>
              <a:t>17.10.2012</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á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á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nice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F67A6C95-F418-48BB-874F-722E6D5C2FA1}"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8F34493B-D05B-4B2C-9969-F7A9616F50F4}" type="datetimeFigureOut">
              <a:rPr lang="cs-CZ" smtClean="0"/>
              <a:pPr/>
              <a:t>17.10.2012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67A6C95-F418-48BB-874F-722E6D5C2FA1}" type="slidenum">
              <a:rPr lang="cs-CZ" smtClean="0"/>
              <a:pPr/>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8F34493B-D05B-4B2C-9969-F7A9616F50F4}" type="datetimeFigureOut">
              <a:rPr lang="cs-CZ" smtClean="0"/>
              <a:pPr/>
              <a:t>17.10.2012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67A6C95-F418-48BB-874F-722E6D5C2FA1}" type="slidenum">
              <a:rPr lang="cs-CZ" smtClean="0"/>
              <a:pPr/>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6" name="Zástupný symbol pro datum 5"/>
          <p:cNvSpPr>
            <a:spLocks noGrp="1"/>
          </p:cNvSpPr>
          <p:nvPr>
            <p:ph type="dt" sz="half" idx="10"/>
          </p:nvPr>
        </p:nvSpPr>
        <p:spPr/>
        <p:txBody>
          <a:bodyPr rtlCol="0"/>
          <a:lstStyle/>
          <a:p>
            <a:fld id="{8F34493B-D05B-4B2C-9969-F7A9616F50F4}" type="datetimeFigureOut">
              <a:rPr lang="cs-CZ" smtClean="0"/>
              <a:pPr/>
              <a:t>17.10.2012</a:t>
            </a:fld>
            <a:endParaRPr lang="cs-CZ"/>
          </a:p>
        </p:txBody>
      </p:sp>
      <p:sp>
        <p:nvSpPr>
          <p:cNvPr id="7" name="Zástupný symbol pro číslo snímku 6"/>
          <p:cNvSpPr>
            <a:spLocks noGrp="1"/>
          </p:cNvSpPr>
          <p:nvPr>
            <p:ph type="sldNum" sz="quarter" idx="11"/>
          </p:nvPr>
        </p:nvSpPr>
        <p:spPr/>
        <p:txBody>
          <a:bodyPr rtlCol="0"/>
          <a:lstStyle/>
          <a:p>
            <a:fld id="{F67A6C95-F418-48BB-874F-722E6D5C2FA1}" type="slidenum">
              <a:rPr lang="cs-CZ" smtClean="0"/>
              <a:pPr/>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F34493B-D05B-4B2C-9969-F7A9616F50F4}" type="datetimeFigureOut">
              <a:rPr lang="cs-CZ" smtClean="0"/>
              <a:pPr/>
              <a:t>17.10.2012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67A6C95-F418-48BB-874F-722E6D5C2FA1}"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nice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á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8F34493B-D05B-4B2C-9969-F7A9616F50F4}" type="datetimeFigureOut">
              <a:rPr lang="cs-CZ" smtClean="0"/>
              <a:pPr/>
              <a:t>17.10.2012</a:t>
            </a:fld>
            <a:endParaRPr lang="cs-CZ"/>
          </a:p>
        </p:txBody>
      </p:sp>
      <p:sp>
        <p:nvSpPr>
          <p:cNvPr id="22" name="Zástupný symbol pro číslo snímku 21"/>
          <p:cNvSpPr>
            <a:spLocks noGrp="1"/>
          </p:cNvSpPr>
          <p:nvPr>
            <p:ph type="sldNum" sz="quarter" idx="15"/>
          </p:nvPr>
        </p:nvSpPr>
        <p:spPr/>
        <p:txBody>
          <a:bodyPr rtlCol="0"/>
          <a:lstStyle/>
          <a:p>
            <a:fld id="{F67A6C95-F418-48BB-874F-722E6D5C2FA1}" type="slidenum">
              <a:rPr lang="cs-CZ" smtClean="0"/>
              <a:pPr/>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á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10"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nice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8F34493B-D05B-4B2C-9969-F7A9616F50F4}" type="datetimeFigureOut">
              <a:rPr lang="cs-CZ" smtClean="0"/>
              <a:pPr/>
              <a:t>17.10.2012</a:t>
            </a:fld>
            <a:endParaRPr lang="cs-CZ"/>
          </a:p>
        </p:txBody>
      </p:sp>
      <p:sp>
        <p:nvSpPr>
          <p:cNvPr id="18" name="Zástupný symbol pro číslo snímku 17"/>
          <p:cNvSpPr>
            <a:spLocks noGrp="1"/>
          </p:cNvSpPr>
          <p:nvPr>
            <p:ph type="sldNum" sz="quarter" idx="11"/>
          </p:nvPr>
        </p:nvSpPr>
        <p:spPr/>
        <p:txBody>
          <a:bodyPr rtlCol="0"/>
          <a:lstStyle/>
          <a:p>
            <a:fld id="{F67A6C95-F418-48BB-874F-722E6D5C2FA1}" type="slidenum">
              <a:rPr lang="cs-CZ" smtClean="0"/>
              <a:pPr/>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F34493B-D05B-4B2C-9969-F7A9616F50F4}" type="datetimeFigureOut">
              <a:rPr lang="cs-CZ" smtClean="0"/>
              <a:pPr/>
              <a:t>17.10.2012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67A6C95-F418-48BB-874F-722E6D5C2FA1}"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F34493B-D05B-4B2C-9969-F7A9616F50F4}" type="datetimeFigureOut">
              <a:rPr lang="cs-CZ" smtClean="0"/>
              <a:pPr/>
              <a:t>17.10.2012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67A6C95-F418-48BB-874F-722E6D5C2FA1}"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8F34493B-D05B-4B2C-9969-F7A9616F50F4}" type="datetimeFigureOut">
              <a:rPr lang="cs-CZ" smtClean="0"/>
              <a:pPr/>
              <a:t>17.10.2012</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á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F67A6C95-F418-48BB-874F-722E6D5C2FA1}"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slide" Target="slide7.xml"/><Relationship Id="rId13" Type="http://schemas.openxmlformats.org/officeDocument/2006/relationships/slide" Target="slide12.xml"/><Relationship Id="rId3" Type="http://schemas.openxmlformats.org/officeDocument/2006/relationships/image" Target="../media/image4.wmf"/><Relationship Id="rId7" Type="http://schemas.openxmlformats.org/officeDocument/2006/relationships/slide" Target="slide6.xml"/><Relationship Id="rId12" Type="http://schemas.openxmlformats.org/officeDocument/2006/relationships/slide" Target="slide11.xml"/><Relationship Id="rId17" Type="http://schemas.openxmlformats.org/officeDocument/2006/relationships/slide" Target="slide16.xml"/><Relationship Id="rId2" Type="http://schemas.openxmlformats.org/officeDocument/2006/relationships/slide" Target="slide18.xml"/><Relationship Id="rId16" Type="http://schemas.openxmlformats.org/officeDocument/2006/relationships/slide" Target="slide15.xml"/><Relationship Id="rId1" Type="http://schemas.openxmlformats.org/officeDocument/2006/relationships/slideLayout" Target="../slideLayouts/slideLayout7.xml"/><Relationship Id="rId6" Type="http://schemas.openxmlformats.org/officeDocument/2006/relationships/slide" Target="slide5.xml"/><Relationship Id="rId11" Type="http://schemas.openxmlformats.org/officeDocument/2006/relationships/slide" Target="slide10.xml"/><Relationship Id="rId5" Type="http://schemas.openxmlformats.org/officeDocument/2006/relationships/slide" Target="slide4.xml"/><Relationship Id="rId15" Type="http://schemas.openxmlformats.org/officeDocument/2006/relationships/slide" Target="slide14.xml"/><Relationship Id="rId10" Type="http://schemas.openxmlformats.org/officeDocument/2006/relationships/slide" Target="slide9.xml"/><Relationship Id="rId4" Type="http://schemas.openxmlformats.org/officeDocument/2006/relationships/slide" Target="slide17.xml"/><Relationship Id="rId9" Type="http://schemas.openxmlformats.org/officeDocument/2006/relationships/slide" Target="slide8.xml"/><Relationship Id="rId14" Type="http://schemas.openxmlformats.org/officeDocument/2006/relationships/slide" Target="slide13.xml"/></Relationships>
</file>

<file path=ppt/slides/_rels/slide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3.xm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slide" Target="slide19.xml"/></Relationships>
</file>

<file path=ppt/slides/_rels/slide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3.xml"/><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slide" Target="slide19.xml"/></Relationships>
</file>

<file path=ppt/slides/_rels/slide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3.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slide" Target="slide19.xml"/></Relationships>
</file>

<file path=ppt/slides/_rels/slide7.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3.xml"/><Relationship Id="rId1" Type="http://schemas.openxmlformats.org/officeDocument/2006/relationships/slideLayout" Target="../slideLayouts/slideLayout7.xml"/><Relationship Id="rId5" Type="http://schemas.openxmlformats.org/officeDocument/2006/relationships/image" Target="../media/image8.jpeg"/><Relationship Id="rId4" Type="http://schemas.openxmlformats.org/officeDocument/2006/relationships/slide" Target="slide19.xml"/></Relationships>
</file>

<file path=ppt/slides/_rels/slide8.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3.xml"/><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slide" Target="slide19.xml"/></Relationships>
</file>

<file path=ppt/slides/_rels/slide9.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3.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slide" Target="slide19.xml"/></Relationships>
</file>

<file path=ppt/slides/_rels/slide10.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3.xml"/><Relationship Id="rId1" Type="http://schemas.openxmlformats.org/officeDocument/2006/relationships/slideLayout" Target="../slideLayouts/slideLayout7.xml"/><Relationship Id="rId5" Type="http://schemas.openxmlformats.org/officeDocument/2006/relationships/image" Target="../media/image11.wmf"/><Relationship Id="rId4" Type="http://schemas.openxmlformats.org/officeDocument/2006/relationships/slide" Target="slide19.xml"/></Relationships>
</file>

<file path=ppt/slides/_rels/slide11.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3.xml"/><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slide" Target="slide19.xml"/></Relationships>
</file>

<file path=ppt/slides/_rels/slide12.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3.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slide" Target="slide19.xml"/></Relationships>
</file>

<file path=ppt/slides/_rels/slide1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3.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slide" Target="slide19.xml"/></Relationships>
</file>

<file path=ppt/slides/_rels/slide1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3.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slide" Target="slide19.xml"/></Relationships>
</file>

<file path=ppt/slides/_rels/slide1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3.xml"/><Relationship Id="rId1" Type="http://schemas.openxmlformats.org/officeDocument/2006/relationships/slideLayout" Target="../slideLayouts/slideLayout7.xml"/><Relationship Id="rId5" Type="http://schemas.openxmlformats.org/officeDocument/2006/relationships/image" Target="../media/image16.jpeg"/><Relationship Id="rId4" Type="http://schemas.openxmlformats.org/officeDocument/2006/relationships/slide" Target="slide19.xml"/></Relationships>
</file>

<file path=ppt/slides/_rels/slide1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3.xml"/><Relationship Id="rId1" Type="http://schemas.openxmlformats.org/officeDocument/2006/relationships/slideLayout" Target="../slideLayouts/slideLayout7.xml"/><Relationship Id="rId5" Type="http://schemas.openxmlformats.org/officeDocument/2006/relationships/image" Target="../media/image17.jpeg"/><Relationship Id="rId4" Type="http://schemas.openxmlformats.org/officeDocument/2006/relationships/slide" Target="slide19.xml"/></Relationships>
</file>

<file path=ppt/slides/_rels/slide17.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3.xml"/><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slide" Target="slide19.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 Target="slide19.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hyperlink" Target="http://cs.wikipedia.org/wiki/Soubor:Mision%C3%A1%C5%99i_obracej%C3%AD_na_katolickou_v%C3%ADru.jpg" TargetMode="External"/><Relationship Id="rId13" Type="http://schemas.openxmlformats.org/officeDocument/2006/relationships/hyperlink" Target="http://office.microsoft.com/cs-cz/images/results.aspx?qu=spir%C3%A1la&amp;ex=1" TargetMode="External"/><Relationship Id="rId3" Type="http://schemas.openxmlformats.org/officeDocument/2006/relationships/hyperlink" Target="http://cs.wikipedia.org/wiki/Soubor:Andreas_Moeller_001.jpg" TargetMode="External"/><Relationship Id="rId7" Type="http://schemas.openxmlformats.org/officeDocument/2006/relationships/hyperlink" Target="http://cs.wikipedia.org/wiki/Soubor:Peter_der-Grosse_1838_PR.jpg" TargetMode="External"/><Relationship Id="rId12" Type="http://schemas.openxmlformats.org/officeDocument/2006/relationships/hyperlink" Target="http://commons.wikimedia.org/wiki/File:Martin_van_Meytens_010.jpg?uselang=cs" TargetMode="External"/><Relationship Id="rId17" Type="http://schemas.openxmlformats.org/officeDocument/2006/relationships/hyperlink" Target="http://office.microsoft.com/cs-cz/images/results.aspx?qu=mozek&amp;ex=1" TargetMode="External"/><Relationship Id="rId2" Type="http://schemas.openxmlformats.org/officeDocument/2006/relationships/hyperlink" Target="http://cs.wikipedia.org/wiki/Soubor:Louis_XIV_of_France.jpg" TargetMode="External"/><Relationship Id="rId16" Type="http://schemas.openxmlformats.org/officeDocument/2006/relationships/hyperlink" Target="http://office.microsoft.com/cs-cz/images/results.aspx?qu=kr%C3%A1l&amp;ex=1" TargetMode="External"/><Relationship Id="rId1" Type="http://schemas.openxmlformats.org/officeDocument/2006/relationships/slideLayout" Target="../slideLayouts/slideLayout7.xml"/><Relationship Id="rId6" Type="http://schemas.openxmlformats.org/officeDocument/2006/relationships/hyperlink" Target="http://cs.wikipedia.org/wiki/Soubor:CartedAmerique.jpeg" TargetMode="External"/><Relationship Id="rId11" Type="http://schemas.openxmlformats.org/officeDocument/2006/relationships/hyperlink" Target="http://cs.wikipedia.org/wiki/Soubor:Laudon.jpg" TargetMode="External"/><Relationship Id="rId5" Type="http://schemas.openxmlformats.org/officeDocument/2006/relationships/hyperlink" Target="http://cs.wikipedia.org/wiki/Soubor:Friedrich_I_of_Prussia.jpg" TargetMode="External"/><Relationship Id="rId15" Type="http://schemas.openxmlformats.org/officeDocument/2006/relationships/hyperlink" Target="http://office.microsoft.com/cs-cz/images/results.aspx?qu=Polsko&amp;ex=1" TargetMode="External"/><Relationship Id="rId10" Type="http://schemas.openxmlformats.org/officeDocument/2006/relationships/hyperlink" Target="http://cs.wikipedia.org/wiki/Soubor:Kunersdorff.jpg" TargetMode="External"/><Relationship Id="rId4" Type="http://schemas.openxmlformats.org/officeDocument/2006/relationships/hyperlink" Target="http://cs.wikipedia.org/wiki/Soubor:Rokotov_Portrait_Catherine_II.jpg" TargetMode="External"/><Relationship Id="rId9" Type="http://schemas.openxmlformats.org/officeDocument/2006/relationships/hyperlink" Target="http://cs.wikipedia.org/wiki/Soubor:Bataille_Malplaquet.jpg" TargetMode="External"/><Relationship Id="rId14" Type="http://schemas.openxmlformats.org/officeDocument/2006/relationships/hyperlink" Target="http://office.microsoft.com/cs-cz/images/results.aspx?qu=%C5%A1kola&amp;ex=1&amp;origin=FX010132103"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logo"/>
          <p:cNvPicPr>
            <a:picLocks noChangeAspect="1" noChangeArrowheads="1"/>
          </p:cNvPicPr>
          <p:nvPr/>
        </p:nvPicPr>
        <p:blipFill>
          <a:blip r:embed="rId2" cstate="print">
            <a:duotone>
              <a:prstClr val="black"/>
              <a:schemeClr val="accent4">
                <a:tint val="45000"/>
                <a:satMod val="400000"/>
              </a:schemeClr>
            </a:duotone>
          </a:blip>
          <a:srcRect/>
          <a:stretch>
            <a:fillRect/>
          </a:stretch>
        </p:blipFill>
        <p:spPr bwMode="auto">
          <a:xfrm>
            <a:off x="1979712" y="188640"/>
            <a:ext cx="1811936" cy="1728192"/>
          </a:xfrm>
          <a:prstGeom prst="rect">
            <a:avLst/>
          </a:prstGeom>
          <a:solidFill>
            <a:schemeClr val="accent6">
              <a:lumMod val="20000"/>
              <a:lumOff val="80000"/>
            </a:schemeClr>
          </a:solidFill>
          <a:effectLst>
            <a:outerShdw blurRad="50800" dist="50800" dir="5400000" algn="ctr" rotWithShape="0">
              <a:schemeClr val="bg1"/>
            </a:outerShdw>
          </a:effectLst>
        </p:spPr>
      </p:pic>
      <p:sp>
        <p:nvSpPr>
          <p:cNvPr id="5" name="Obdélník 4"/>
          <p:cNvSpPr/>
          <p:nvPr/>
        </p:nvSpPr>
        <p:spPr>
          <a:xfrm>
            <a:off x="4211960" y="70172"/>
            <a:ext cx="4752528" cy="3693319"/>
          </a:xfrm>
          <a:prstGeom prst="rect">
            <a:avLst/>
          </a:prstGeom>
          <a:solidFill>
            <a:schemeClr val="accent6">
              <a:lumMod val="20000"/>
              <a:lumOff val="80000"/>
            </a:schemeClr>
          </a:solidFill>
        </p:spPr>
        <p:txBody>
          <a:bodyPr wrap="square">
            <a:spAutoFit/>
          </a:bodyPr>
          <a:lstStyle/>
          <a:p>
            <a:pPr lvl="0">
              <a:defRPr/>
            </a:pPr>
            <a:r>
              <a:rPr lang="cs-CZ" kern="0" dirty="0"/>
              <a:t>Název školy: </a:t>
            </a:r>
            <a:r>
              <a:rPr lang="cs-CZ" b="1" kern="0" dirty="0"/>
              <a:t>ZŠ Štětí, Ostrovní 300</a:t>
            </a:r>
            <a:r>
              <a:rPr lang="cs-CZ" kern="0" dirty="0"/>
              <a:t/>
            </a:r>
            <a:br>
              <a:rPr lang="cs-CZ" kern="0" dirty="0"/>
            </a:br>
            <a:r>
              <a:rPr lang="cs-CZ" kern="0" dirty="0"/>
              <a:t>Autor: </a:t>
            </a:r>
            <a:r>
              <a:rPr lang="cs-CZ" b="1" kern="0" dirty="0"/>
              <a:t>Sandra </a:t>
            </a:r>
            <a:r>
              <a:rPr lang="cs-CZ" b="1" kern="0" dirty="0" smtClean="0"/>
              <a:t>Jaklová</a:t>
            </a:r>
            <a:endParaRPr lang="cs-CZ" kern="0" dirty="0"/>
          </a:p>
          <a:p>
            <a:pPr lvl="0">
              <a:defRPr/>
            </a:pPr>
            <a:r>
              <a:rPr lang="cs-CZ" kern="0" dirty="0"/>
              <a:t>Název materiálu: </a:t>
            </a:r>
            <a:br>
              <a:rPr lang="cs-CZ" kern="0" dirty="0"/>
            </a:br>
            <a:r>
              <a:rPr lang="cs-CZ" b="1" kern="0" dirty="0" smtClean="0"/>
              <a:t>VY_32_INOVACE_D.8.A.02_evropa_v_18._stoleti_-_soutez</a:t>
            </a:r>
          </a:p>
          <a:p>
            <a:pPr lvl="0">
              <a:defRPr/>
            </a:pPr>
            <a:r>
              <a:rPr lang="cs-CZ" kern="0" dirty="0" smtClean="0"/>
              <a:t>Datum</a:t>
            </a:r>
            <a:r>
              <a:rPr lang="cs-CZ" kern="0" dirty="0"/>
              <a:t>: </a:t>
            </a:r>
            <a:r>
              <a:rPr lang="cs-CZ" kern="0" dirty="0" smtClean="0"/>
              <a:t>17.10.2012</a:t>
            </a:r>
            <a:endParaRPr lang="cs-CZ" kern="0" dirty="0"/>
          </a:p>
          <a:p>
            <a:pPr lvl="0">
              <a:defRPr/>
            </a:pPr>
            <a:r>
              <a:rPr lang="cs-CZ" kern="0" dirty="0"/>
              <a:t>Ročník: </a:t>
            </a:r>
            <a:r>
              <a:rPr lang="cs-CZ" kern="0" dirty="0" smtClean="0"/>
              <a:t>osmý</a:t>
            </a:r>
            <a:endParaRPr lang="cs-CZ" kern="0" dirty="0"/>
          </a:p>
          <a:p>
            <a:pPr lvl="0">
              <a:defRPr/>
            </a:pPr>
            <a:r>
              <a:rPr lang="cs-CZ" kern="0" dirty="0"/>
              <a:t>Vzdělávací oblast: Člověk a společnost</a:t>
            </a:r>
          </a:p>
          <a:p>
            <a:pPr lvl="0">
              <a:defRPr/>
            </a:pPr>
            <a:r>
              <a:rPr lang="cs-CZ" kern="0" dirty="0"/>
              <a:t>Vzdělávací obor: Dějepis</a:t>
            </a:r>
            <a:br>
              <a:rPr lang="cs-CZ" kern="0" dirty="0"/>
            </a:br>
            <a:r>
              <a:rPr lang="cs-CZ" kern="0" dirty="0"/>
              <a:t>Název</a:t>
            </a:r>
            <a:r>
              <a:rPr lang="cs-CZ" kern="0" dirty="0" smtClean="0"/>
              <a:t>: Evropa v 17. a 18. století - soutěž</a:t>
            </a:r>
            <a:r>
              <a:rPr lang="cs-CZ" kern="0" dirty="0"/>
              <a:t/>
            </a:r>
            <a:br>
              <a:rPr lang="cs-CZ" kern="0" dirty="0"/>
            </a:br>
            <a:r>
              <a:rPr lang="cs-CZ" kern="0" dirty="0"/>
              <a:t>Číslo operačního programu: </a:t>
            </a:r>
            <a:r>
              <a:rPr lang="cs-CZ" b="1" kern="0" dirty="0"/>
              <a:t>CZ.1.07/1.4.00/21.1693</a:t>
            </a:r>
          </a:p>
          <a:p>
            <a:pPr lvl="0">
              <a:defRPr/>
            </a:pPr>
            <a:r>
              <a:rPr lang="cs-CZ" kern="0" dirty="0"/>
              <a:t>Název projektu: </a:t>
            </a:r>
            <a:r>
              <a:rPr lang="cs-CZ" b="1" kern="0" dirty="0"/>
              <a:t>PRIMA ŠKOLA</a:t>
            </a:r>
          </a:p>
        </p:txBody>
      </p:sp>
      <p:sp>
        <p:nvSpPr>
          <p:cNvPr id="6" name="TextovéPole 5"/>
          <p:cNvSpPr txBox="1"/>
          <p:nvPr/>
        </p:nvSpPr>
        <p:spPr>
          <a:xfrm>
            <a:off x="2345935" y="4005064"/>
            <a:ext cx="6624736" cy="584775"/>
          </a:xfrm>
          <a:prstGeom prst="rect">
            <a:avLst/>
          </a:prstGeom>
          <a:solidFill>
            <a:schemeClr val="accent6">
              <a:lumMod val="20000"/>
              <a:lumOff val="80000"/>
            </a:schemeClr>
          </a:solidFill>
        </p:spPr>
        <p:txBody>
          <a:bodyPr wrap="square" rtlCol="0">
            <a:spAutoFit/>
          </a:bodyPr>
          <a:lstStyle/>
          <a:p>
            <a:r>
              <a:rPr lang="cs-CZ" sz="3200" b="1" dirty="0" smtClean="0"/>
              <a:t>Evropa v 18. století - soutěž</a:t>
            </a:r>
            <a:endParaRPr lang="cs-CZ" sz="3200" b="1" dirty="0"/>
          </a:p>
        </p:txBody>
      </p:sp>
      <p:sp>
        <p:nvSpPr>
          <p:cNvPr id="7" name="Obdélník 6"/>
          <p:cNvSpPr/>
          <p:nvPr/>
        </p:nvSpPr>
        <p:spPr>
          <a:xfrm>
            <a:off x="2345935" y="4903084"/>
            <a:ext cx="6599584" cy="646331"/>
          </a:xfrm>
          <a:prstGeom prst="rect">
            <a:avLst/>
          </a:prstGeom>
          <a:solidFill>
            <a:schemeClr val="accent6">
              <a:lumMod val="20000"/>
              <a:lumOff val="80000"/>
            </a:schemeClr>
          </a:solidFill>
        </p:spPr>
        <p:txBody>
          <a:bodyPr wrap="square">
            <a:spAutoFit/>
          </a:bodyPr>
          <a:lstStyle/>
          <a:p>
            <a:r>
              <a:rPr lang="cs-CZ" dirty="0" smtClean="0"/>
              <a:t>Anotace: Prezentace je určena žákům osmého ročníku a slouží </a:t>
            </a:r>
            <a:br>
              <a:rPr lang="cs-CZ" dirty="0" smtClean="0"/>
            </a:br>
            <a:r>
              <a:rPr lang="cs-CZ" dirty="0" smtClean="0"/>
              <a:t>k opakování událostí v 17. a 18. století v Evropě.</a:t>
            </a:r>
            <a:endParaRPr lang="cs-CZ" dirty="0"/>
          </a:p>
        </p:txBody>
      </p:sp>
      <p:pic>
        <p:nvPicPr>
          <p:cNvPr id="8" name="Obrázek 2" descr="OPVK_hor_zakladni_logolink_RGB_cz.jpg"/>
          <p:cNvPicPr>
            <a:picLocks noChangeAspect="1"/>
          </p:cNvPicPr>
          <p:nvPr/>
        </p:nvPicPr>
        <p:blipFill>
          <a:blip r:embed="rId3" cstate="print"/>
          <a:srcRect/>
          <a:stretch>
            <a:fillRect/>
          </a:stretch>
        </p:blipFill>
        <p:spPr bwMode="auto">
          <a:xfrm>
            <a:off x="2578193" y="6045922"/>
            <a:ext cx="3938023" cy="812078"/>
          </a:xfrm>
          <a:prstGeom prst="rect">
            <a:avLst/>
          </a:prstGeom>
          <a:noFill/>
          <a:ln w="9525">
            <a:noFill/>
            <a:miter lim="800000"/>
            <a:headEnd/>
            <a:tailEnd/>
          </a:ln>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xmlns="" val="41506417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Pravidla hry</a:t>
            </a:r>
            <a:endParaRPr lang="cs-CZ" dirty="0"/>
          </a:p>
        </p:txBody>
      </p:sp>
      <p:sp>
        <p:nvSpPr>
          <p:cNvPr id="4" name="Zástupný symbol pro obsah 2"/>
          <p:cNvSpPr txBox="1">
            <a:spLocks/>
          </p:cNvSpPr>
          <p:nvPr/>
        </p:nvSpPr>
        <p:spPr>
          <a:xfrm>
            <a:off x="611560" y="1124744"/>
            <a:ext cx="8208912" cy="4968552"/>
          </a:xfrm>
          <a:prstGeom prst="rect">
            <a:avLst/>
          </a:prstGeom>
        </p:spPr>
        <p:txBody>
          <a:bodyPr vert="horz" rtlCol="0">
            <a:noAutofit/>
          </a:bodyPr>
          <a:lstStyle>
            <a:lvl1pPr marL="342900" indent="-342900" algn="l" rtl="0" eaLnBrk="1" latinLnBrk="0" hangingPunct="1">
              <a:spcBef>
                <a:spcPct val="20000"/>
              </a:spcBef>
              <a:buClr>
                <a:schemeClr val="tx1"/>
              </a:buClr>
              <a:buFont typeface="Wingdings"/>
              <a:buChar char="n"/>
              <a:defRPr kumimoji="1" sz="3200" baseline="0">
                <a:solidFill>
                  <a:schemeClr val="tx2"/>
                </a:solidFill>
                <a:latin typeface="+mn-lt"/>
                <a:ea typeface="+mn-ea"/>
                <a:cs typeface="+mn-cs"/>
              </a:defRPr>
            </a:lvl1pPr>
            <a:lvl2pPr marL="742950" indent="-285750" algn="l" rtl="0" eaLnBrk="1" latinLnBrk="0" hangingPunct="1">
              <a:spcBef>
                <a:spcPct val="20000"/>
              </a:spcBef>
              <a:buClr>
                <a:schemeClr val="tx2">
                  <a:shade val="75000"/>
                </a:schemeClr>
              </a:buClr>
              <a:buSzPct val="85000"/>
              <a:buFont typeface="Wingdings"/>
              <a:buChar char="n"/>
              <a:defRPr kumimoji="1" sz="2800" baseline="0">
                <a:solidFill>
                  <a:schemeClr val="tx2"/>
                </a:solidFill>
                <a:latin typeface="+mn-lt"/>
                <a:ea typeface="+mn-ea"/>
                <a:cs typeface="+mn-cs"/>
              </a:defRPr>
            </a:lvl2pPr>
            <a:lvl3pPr marL="1143000" indent="-228600" algn="l" rtl="0" eaLnBrk="1" latinLnBrk="0" hangingPunct="1">
              <a:spcBef>
                <a:spcPct val="20000"/>
              </a:spcBef>
              <a:buClr>
                <a:schemeClr val="accent4">
                  <a:shade val="50000"/>
                </a:schemeClr>
              </a:buClr>
              <a:buSzPct val="75000"/>
              <a:buFont typeface="Wingdings"/>
              <a:buChar char="n"/>
              <a:defRPr kumimoji="1" sz="2400" baseline="0">
                <a:solidFill>
                  <a:schemeClr val="tx2"/>
                </a:solidFill>
                <a:latin typeface="+mn-lt"/>
                <a:ea typeface="+mn-ea"/>
                <a:cs typeface="+mn-cs"/>
              </a:defRPr>
            </a:lvl3pPr>
            <a:lvl4pPr marL="1600200" indent="-228600" algn="l" rtl="0" eaLnBrk="1" latinLnBrk="0" hangingPunct="1">
              <a:spcBef>
                <a:spcPct val="20000"/>
              </a:spcBef>
              <a:buClr>
                <a:schemeClr val="accent6">
                  <a:shade val="50000"/>
                </a:schemeClr>
              </a:buClr>
              <a:buSzPct val="75000"/>
              <a:buFont typeface="Wingdings"/>
              <a:buChar char="n"/>
              <a:defRPr kumimoji="1" sz="2000" baseline="0">
                <a:solidFill>
                  <a:schemeClr val="tx2"/>
                </a:solidFill>
                <a:latin typeface="+mn-lt"/>
                <a:ea typeface="+mn-ea"/>
                <a:cs typeface="+mn-cs"/>
              </a:defRPr>
            </a:lvl4pPr>
            <a:lvl5pPr marL="2057400" indent="-228600" algn="l" rtl="0" eaLnBrk="1" latinLnBrk="0" hangingPunct="1">
              <a:spcBef>
                <a:spcPct val="20000"/>
              </a:spcBef>
              <a:buClr>
                <a:schemeClr val="accent3">
                  <a:shade val="50000"/>
                </a:schemeClr>
              </a:buClr>
              <a:buSzPct val="70000"/>
              <a:buFont typeface="Wingdings"/>
              <a:buChar char="n"/>
              <a:defRPr kumimoji="1" sz="2000" baseline="0">
                <a:solidFill>
                  <a:schemeClr val="tx2"/>
                </a:solidFill>
                <a:latin typeface="+mn-lt"/>
                <a:ea typeface="+mn-ea"/>
                <a:cs typeface="+mn-cs"/>
              </a:defRPr>
            </a:lvl5pPr>
            <a:lvl6pPr marL="2514600" indent="-228600" algn="l" rtl="0" eaLnBrk="1" latinLnBrk="0" hangingPunct="1">
              <a:spcBef>
                <a:spcPct val="20000"/>
              </a:spcBef>
              <a:buClr>
                <a:schemeClr val="accent1">
                  <a:shade val="50000"/>
                </a:schemeClr>
              </a:buClr>
              <a:buSzPct val="60000"/>
              <a:buFont typeface="Wingdings"/>
              <a:buChar char="n"/>
              <a:defRPr kumimoji="1" sz="2000">
                <a:solidFill>
                  <a:schemeClr val="tx2"/>
                </a:solidFill>
                <a:latin typeface="+mn-lt"/>
                <a:ea typeface="+mn-ea"/>
                <a:cs typeface="+mn-cs"/>
              </a:defRPr>
            </a:lvl6pPr>
            <a:lvl7pPr marL="2971800" indent="-228600" algn="l" rtl="0" eaLnBrk="1" latinLnBrk="0" hangingPunct="1">
              <a:spcBef>
                <a:spcPct val="20000"/>
              </a:spcBef>
              <a:buClr>
                <a:schemeClr val="accent2">
                  <a:shade val="50000"/>
                </a:schemeClr>
              </a:buClr>
              <a:buSzPct val="60000"/>
              <a:buFont typeface="Wingdings"/>
              <a:buChar char="n"/>
              <a:defRPr kumimoji="1" sz="2000">
                <a:solidFill>
                  <a:schemeClr val="tx2"/>
                </a:solidFill>
                <a:latin typeface="+mn-lt"/>
                <a:ea typeface="+mn-ea"/>
                <a:cs typeface="+mn-cs"/>
              </a:defRPr>
            </a:lvl7pPr>
            <a:lvl8pPr marL="3429000" indent="-228600" algn="l" rtl="0" eaLnBrk="1" latinLnBrk="0" hangingPunct="1">
              <a:spcBef>
                <a:spcPct val="20000"/>
              </a:spcBef>
              <a:buClr>
                <a:schemeClr val="accent5">
                  <a:shade val="50000"/>
                </a:schemeClr>
              </a:buClr>
              <a:buSzPct val="60000"/>
              <a:buFont typeface="Wingdings"/>
              <a:buChar char="n"/>
              <a:defRPr kumimoji="1" sz="2000">
                <a:solidFill>
                  <a:schemeClr val="tx2"/>
                </a:solidFill>
                <a:latin typeface="+mn-lt"/>
                <a:ea typeface="+mn-ea"/>
                <a:cs typeface="+mn-cs"/>
              </a:defRPr>
            </a:lvl8pPr>
            <a:lvl9pPr marL="3886200" indent="-228600" algn="l" rtl="0" eaLnBrk="1" latinLnBrk="0" hangingPunct="1">
              <a:spcBef>
                <a:spcPct val="20000"/>
              </a:spcBef>
              <a:buClr>
                <a:schemeClr val="tx1"/>
              </a:buClr>
              <a:buSzPct val="50000"/>
              <a:buFont typeface="Wingdings"/>
              <a:buChar char="n"/>
              <a:defRPr kumimoji="1" sz="2000">
                <a:solidFill>
                  <a:schemeClr val="tx2"/>
                </a:solidFill>
                <a:latin typeface="+mn-lt"/>
                <a:ea typeface="+mn-ea"/>
                <a:cs typeface="+mn-cs"/>
              </a:defRPr>
            </a:lvl9pPr>
          </a:lstStyle>
          <a:p>
            <a:pPr marL="0" indent="0">
              <a:buNone/>
            </a:pPr>
            <a:endParaRPr lang="cs-CZ" sz="1600" dirty="0" smtClean="0"/>
          </a:p>
          <a:p>
            <a:r>
              <a:rPr lang="cs-CZ" sz="1600" dirty="0"/>
              <a:t>Rozdělte se do </a:t>
            </a:r>
            <a:r>
              <a:rPr lang="cs-CZ" sz="1600" dirty="0" smtClean="0"/>
              <a:t>3 </a:t>
            </a:r>
            <a:r>
              <a:rPr lang="cs-CZ" sz="1600" dirty="0"/>
              <a:t>skupin.</a:t>
            </a:r>
          </a:p>
          <a:p>
            <a:r>
              <a:rPr lang="cs-CZ" sz="1600" dirty="0" smtClean="0"/>
              <a:t>Každý tým vybírá otázku podle svých znalostí. Čísla ve sloupci k danému tématu značí obtížnost otázky (1- nejlehčí).</a:t>
            </a:r>
          </a:p>
          <a:p>
            <a:r>
              <a:rPr lang="cs-CZ" sz="1600" dirty="0" smtClean="0"/>
              <a:t>Nad otázkou se mohou poradit (10 sec), odpovídá pouze jeden za celou skupinu. </a:t>
            </a:r>
          </a:p>
          <a:p>
            <a:r>
              <a:rPr lang="cs-CZ" sz="1600" dirty="0" smtClean="0"/>
              <a:t>Soutěžní skupiny se střídají po jedné otázce.</a:t>
            </a:r>
          </a:p>
          <a:p>
            <a:r>
              <a:rPr lang="cs-CZ" sz="1600" dirty="0" smtClean="0"/>
              <a:t>Body se zaznamenávají na tabuli, je zvolen jeden zapisovatel (ten se neúčastní soutěže).</a:t>
            </a:r>
          </a:p>
          <a:p>
            <a:r>
              <a:rPr lang="cs-CZ" sz="1600" dirty="0" smtClean="0"/>
              <a:t>Vítězí skupina s nejvyšším počtem bodů.</a:t>
            </a:r>
          </a:p>
          <a:p>
            <a:r>
              <a:rPr lang="cs-CZ" sz="1600" dirty="0" smtClean="0"/>
              <a:t>Pokud by vybírající tým nevěděl odpověď na otázku, může na ni odpovědět kterákoliv skupina. Získá za ni ale jen jeden bod.</a:t>
            </a:r>
          </a:p>
          <a:p>
            <a:r>
              <a:rPr lang="cs-CZ" sz="1600" dirty="0" smtClean="0"/>
              <a:t>Pokud by některý hráč jiného týmu odpověď vykřikl, ztrácí jeho skupina možnost volby otázky a čeká než proběhne jedno celé kolo.</a:t>
            </a:r>
          </a:p>
          <a:p>
            <a:pPr marL="0" indent="0">
              <a:buNone/>
            </a:pPr>
            <a:endParaRPr lang="cs-CZ" sz="1600" dirty="0"/>
          </a:p>
          <a:p>
            <a:pPr marL="0" indent="0">
              <a:buNone/>
            </a:pPr>
            <a:r>
              <a:rPr lang="cs-CZ" sz="1600" dirty="0" smtClean="0"/>
              <a:t>Zpátky k hracímu poli se vracíme po označení obrázku v levém dolním rohu.</a:t>
            </a:r>
            <a:endParaRPr lang="cs-CZ" sz="1600" dirty="0"/>
          </a:p>
        </p:txBody>
      </p:sp>
    </p:spTree>
    <p:extLst>
      <p:ext uri="{BB962C8B-B14F-4D97-AF65-F5344CB8AC3E}">
        <p14:creationId xmlns:p14="http://schemas.microsoft.com/office/powerpoint/2010/main" xmlns="" val="14942022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C:\Users\Štěpán\AppData\Local\Microsoft\Windows\Temporary Internet Files\Content.IE5\EUZ7C3HW\MC900352798[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259633" y="211510"/>
            <a:ext cx="6696744" cy="6504925"/>
          </a:xfrm>
          <a:prstGeom prst="rect">
            <a:avLst/>
          </a:prstGeom>
          <a:noFill/>
          <a:extLst>
            <a:ext uri="{909E8E84-426E-40DD-AFC4-6F175D3DCCD1}">
              <a14:hiddenFill xmlns:a14="http://schemas.microsoft.com/office/drawing/2010/main" xmlns="">
                <a:solidFill>
                  <a:srgbClr val="FFFFFF"/>
                </a:solidFill>
              </a14:hiddenFill>
            </a:ext>
          </a:extLst>
        </p:spPr>
      </p:pic>
      <p:sp>
        <p:nvSpPr>
          <p:cNvPr id="7" name="Obdélník 6"/>
          <p:cNvSpPr/>
          <p:nvPr/>
        </p:nvSpPr>
        <p:spPr>
          <a:xfrm>
            <a:off x="993964" y="1695624"/>
            <a:ext cx="1296143" cy="792088"/>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hlinkClick r:id="rId4" action="ppaction://hlinksldjump"/>
              </a:rPr>
              <a:t>Válka </a:t>
            </a:r>
          </a:p>
          <a:p>
            <a:pPr algn="ctr"/>
            <a:r>
              <a:rPr lang="cs-CZ" dirty="0">
                <a:hlinkClick r:id="rId4" action="ppaction://hlinksldjump"/>
              </a:rPr>
              <a:t>3</a:t>
            </a:r>
            <a:endParaRPr lang="cs-CZ" dirty="0"/>
          </a:p>
        </p:txBody>
      </p:sp>
      <p:sp>
        <p:nvSpPr>
          <p:cNvPr id="15" name="Obdélník 14"/>
          <p:cNvSpPr/>
          <p:nvPr/>
        </p:nvSpPr>
        <p:spPr>
          <a:xfrm>
            <a:off x="1599035" y="476672"/>
            <a:ext cx="1296143"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hlinkClick r:id="rId5" action="ppaction://hlinksldjump"/>
              </a:rPr>
              <a:t>Osobnosti 1</a:t>
            </a:r>
            <a:endParaRPr lang="cs-CZ" dirty="0"/>
          </a:p>
        </p:txBody>
      </p:sp>
      <p:sp>
        <p:nvSpPr>
          <p:cNvPr id="16" name="Obdélník 15"/>
          <p:cNvSpPr/>
          <p:nvPr/>
        </p:nvSpPr>
        <p:spPr>
          <a:xfrm>
            <a:off x="3203848" y="96652"/>
            <a:ext cx="1296143" cy="792088"/>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hlinkClick r:id="rId6" action="ppaction://hlinksldjump"/>
              </a:rPr>
              <a:t>Osobnosti 2</a:t>
            </a:r>
            <a:endParaRPr lang="cs-CZ" dirty="0"/>
          </a:p>
        </p:txBody>
      </p:sp>
      <p:sp>
        <p:nvSpPr>
          <p:cNvPr id="17" name="Obdélník 16"/>
          <p:cNvSpPr/>
          <p:nvPr/>
        </p:nvSpPr>
        <p:spPr>
          <a:xfrm>
            <a:off x="5292080" y="137561"/>
            <a:ext cx="1296143"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hlinkClick r:id="rId7" action="ppaction://hlinksldjump"/>
              </a:rPr>
              <a:t>Osobnosti 3</a:t>
            </a:r>
            <a:endParaRPr lang="cs-CZ" dirty="0"/>
          </a:p>
        </p:txBody>
      </p:sp>
      <p:sp>
        <p:nvSpPr>
          <p:cNvPr id="18" name="Obdélník 17"/>
          <p:cNvSpPr/>
          <p:nvPr/>
        </p:nvSpPr>
        <p:spPr>
          <a:xfrm>
            <a:off x="6660234" y="1025976"/>
            <a:ext cx="1296143" cy="792088"/>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hlinkClick r:id="rId8" action="ppaction://hlinksldjump"/>
              </a:rPr>
              <a:t>Bonus 1</a:t>
            </a:r>
            <a:endParaRPr lang="cs-CZ" dirty="0"/>
          </a:p>
        </p:txBody>
      </p:sp>
      <p:sp>
        <p:nvSpPr>
          <p:cNvPr id="19" name="Obdélník 18"/>
          <p:cNvSpPr/>
          <p:nvPr/>
        </p:nvSpPr>
        <p:spPr>
          <a:xfrm>
            <a:off x="7345823" y="2105236"/>
            <a:ext cx="1296143"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hlinkClick r:id="rId9" action="ppaction://hlinksldjump"/>
              </a:rPr>
              <a:t>18. </a:t>
            </a:r>
            <a:r>
              <a:rPr lang="cs-CZ" dirty="0">
                <a:hlinkClick r:id="rId9" action="ppaction://hlinksldjump"/>
              </a:rPr>
              <a:t>s</a:t>
            </a:r>
            <a:r>
              <a:rPr lang="cs-CZ" dirty="0" smtClean="0">
                <a:hlinkClick r:id="rId9" action="ppaction://hlinksldjump"/>
              </a:rPr>
              <a:t>toletí 1</a:t>
            </a:r>
            <a:endParaRPr lang="cs-CZ" dirty="0"/>
          </a:p>
        </p:txBody>
      </p:sp>
      <p:sp>
        <p:nvSpPr>
          <p:cNvPr id="20" name="Obdélník 19"/>
          <p:cNvSpPr/>
          <p:nvPr/>
        </p:nvSpPr>
        <p:spPr>
          <a:xfrm>
            <a:off x="7452320" y="3463972"/>
            <a:ext cx="1296143" cy="792088"/>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hlinkClick r:id="rId10" action="ppaction://hlinksldjump"/>
              </a:rPr>
              <a:t>18. </a:t>
            </a:r>
            <a:r>
              <a:rPr lang="cs-CZ" dirty="0">
                <a:hlinkClick r:id="rId10" action="ppaction://hlinksldjump"/>
              </a:rPr>
              <a:t>s</a:t>
            </a:r>
            <a:r>
              <a:rPr lang="cs-CZ" dirty="0" smtClean="0">
                <a:hlinkClick r:id="rId10" action="ppaction://hlinksldjump"/>
              </a:rPr>
              <a:t>toletí 2</a:t>
            </a:r>
            <a:endParaRPr lang="cs-CZ" dirty="0"/>
          </a:p>
        </p:txBody>
      </p:sp>
      <p:sp>
        <p:nvSpPr>
          <p:cNvPr id="21" name="Obdélník 20"/>
          <p:cNvSpPr/>
          <p:nvPr/>
        </p:nvSpPr>
        <p:spPr>
          <a:xfrm>
            <a:off x="7338346" y="4736366"/>
            <a:ext cx="1296143"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hlinkClick r:id="rId11" action="ppaction://hlinksldjump"/>
              </a:rPr>
              <a:t>18. století </a:t>
            </a:r>
          </a:p>
          <a:p>
            <a:pPr algn="ctr"/>
            <a:r>
              <a:rPr lang="cs-CZ" dirty="0">
                <a:hlinkClick r:id="rId11" action="ppaction://hlinksldjump"/>
              </a:rPr>
              <a:t>3</a:t>
            </a:r>
            <a:endParaRPr lang="cs-CZ" dirty="0"/>
          </a:p>
        </p:txBody>
      </p:sp>
      <p:sp>
        <p:nvSpPr>
          <p:cNvPr id="22" name="Obdélník 21"/>
          <p:cNvSpPr/>
          <p:nvPr/>
        </p:nvSpPr>
        <p:spPr>
          <a:xfrm>
            <a:off x="6049680" y="5669868"/>
            <a:ext cx="1296143" cy="792088"/>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hlinkClick r:id="rId12" action="ppaction://hlinksldjump"/>
              </a:rPr>
              <a:t>Bonus 2</a:t>
            </a:r>
            <a:endParaRPr lang="cs-CZ" dirty="0"/>
          </a:p>
        </p:txBody>
      </p:sp>
      <p:sp>
        <p:nvSpPr>
          <p:cNvPr id="23" name="Obdélník 22"/>
          <p:cNvSpPr/>
          <p:nvPr/>
        </p:nvSpPr>
        <p:spPr>
          <a:xfrm>
            <a:off x="4499991" y="6065912"/>
            <a:ext cx="1296143"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hlinkClick r:id="rId13" action="ppaction://hlinksldjump"/>
              </a:rPr>
              <a:t>Pojmy </a:t>
            </a:r>
          </a:p>
          <a:p>
            <a:pPr algn="ctr"/>
            <a:r>
              <a:rPr lang="cs-CZ" dirty="0" smtClean="0">
                <a:hlinkClick r:id="rId13" action="ppaction://hlinksldjump"/>
              </a:rPr>
              <a:t>1</a:t>
            </a:r>
            <a:endParaRPr lang="cs-CZ" dirty="0"/>
          </a:p>
        </p:txBody>
      </p:sp>
      <p:sp>
        <p:nvSpPr>
          <p:cNvPr id="24" name="Obdélník 23"/>
          <p:cNvSpPr/>
          <p:nvPr/>
        </p:nvSpPr>
        <p:spPr>
          <a:xfrm>
            <a:off x="2947264" y="6010225"/>
            <a:ext cx="1296143" cy="792088"/>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hlinkClick r:id="rId14" action="ppaction://hlinksldjump"/>
              </a:rPr>
              <a:t>Pojmy </a:t>
            </a:r>
          </a:p>
          <a:p>
            <a:pPr algn="ctr"/>
            <a:r>
              <a:rPr lang="cs-CZ" dirty="0">
                <a:hlinkClick r:id="rId14" action="ppaction://hlinksldjump"/>
              </a:rPr>
              <a:t>2</a:t>
            </a:r>
            <a:endParaRPr lang="cs-CZ" dirty="0"/>
          </a:p>
        </p:txBody>
      </p:sp>
      <p:sp>
        <p:nvSpPr>
          <p:cNvPr id="25" name="Obdélník 24"/>
          <p:cNvSpPr/>
          <p:nvPr/>
        </p:nvSpPr>
        <p:spPr>
          <a:xfrm>
            <a:off x="1610831" y="5227308"/>
            <a:ext cx="1296143"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hlinkClick r:id="rId15" action="ppaction://hlinksldjump"/>
              </a:rPr>
              <a:t>Pojmy </a:t>
            </a:r>
          </a:p>
          <a:p>
            <a:pPr algn="ctr"/>
            <a:r>
              <a:rPr lang="cs-CZ" dirty="0" smtClean="0">
                <a:hlinkClick r:id="rId15" action="ppaction://hlinksldjump"/>
              </a:rPr>
              <a:t>3</a:t>
            </a:r>
            <a:endParaRPr lang="cs-CZ" dirty="0"/>
          </a:p>
        </p:txBody>
      </p:sp>
      <p:sp>
        <p:nvSpPr>
          <p:cNvPr id="26" name="Obdélník 25"/>
          <p:cNvSpPr/>
          <p:nvPr/>
        </p:nvSpPr>
        <p:spPr>
          <a:xfrm>
            <a:off x="740702" y="4186863"/>
            <a:ext cx="1296143" cy="792088"/>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hlinkClick r:id="rId16" action="ppaction://hlinksldjump"/>
              </a:rPr>
              <a:t>Válka </a:t>
            </a:r>
          </a:p>
          <a:p>
            <a:pPr algn="ctr"/>
            <a:r>
              <a:rPr lang="cs-CZ" dirty="0">
                <a:hlinkClick r:id="rId16" action="ppaction://hlinksldjump"/>
              </a:rPr>
              <a:t>1</a:t>
            </a:r>
            <a:endParaRPr lang="cs-CZ" dirty="0"/>
          </a:p>
        </p:txBody>
      </p:sp>
      <p:sp>
        <p:nvSpPr>
          <p:cNvPr id="27" name="Obdélník 26"/>
          <p:cNvSpPr/>
          <p:nvPr/>
        </p:nvSpPr>
        <p:spPr>
          <a:xfrm>
            <a:off x="740703" y="2897324"/>
            <a:ext cx="1296143"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hlinkClick r:id="rId17" action="ppaction://hlinksldjump"/>
              </a:rPr>
              <a:t>Válka </a:t>
            </a:r>
          </a:p>
          <a:p>
            <a:pPr algn="ctr"/>
            <a:r>
              <a:rPr lang="cs-CZ" dirty="0" smtClean="0">
                <a:hlinkClick r:id="rId17" action="ppaction://hlinksldjump"/>
              </a:rPr>
              <a:t>2</a:t>
            </a:r>
            <a:endParaRPr lang="cs-CZ" dirty="0"/>
          </a:p>
        </p:txBody>
      </p:sp>
    </p:spTree>
    <p:extLst>
      <p:ext uri="{BB962C8B-B14F-4D97-AF65-F5344CB8AC3E}">
        <p14:creationId xmlns:p14="http://schemas.microsoft.com/office/powerpoint/2010/main" xmlns="" val="22950180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1"/>
                    </p:tgtEl>
                  </p:cond>
                </p:stCondLst>
                <p:endSync evt="end" delay="0">
                  <p:rtn val="all"/>
                </p:endSync>
                <p:childTnLst>
                  <p:par>
                    <p:cTn id="3" fill="hold">
                      <p:stCondLst>
                        <p:cond delay="0"/>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21"/>
                                        </p:tgtEl>
                                      </p:cBhvr>
                                    </p:animEffect>
                                    <p:anim calcmode="lin" valueType="num">
                                      <p:cBhvr>
                                        <p:cTn id="7" dur="1000"/>
                                        <p:tgtEl>
                                          <p:spTgt spid="21"/>
                                        </p:tgtEl>
                                        <p:attrNameLst>
                                          <p:attrName>ppt_x</p:attrName>
                                        </p:attrNameLst>
                                      </p:cBhvr>
                                      <p:tavLst>
                                        <p:tav tm="0">
                                          <p:val>
                                            <p:strVal val="ppt_x"/>
                                          </p:val>
                                        </p:tav>
                                        <p:tav tm="100000">
                                          <p:val>
                                            <p:strVal val="ppt_x"/>
                                          </p:val>
                                        </p:tav>
                                      </p:tavLst>
                                    </p:anim>
                                    <p:anim calcmode="lin" valueType="num">
                                      <p:cBhvr>
                                        <p:cTn id="8" dur="1000"/>
                                        <p:tgtEl>
                                          <p:spTgt spid="21"/>
                                        </p:tgtEl>
                                        <p:attrNameLst>
                                          <p:attrName>ppt_y</p:attrName>
                                        </p:attrNameLst>
                                      </p:cBhvr>
                                      <p:tavLst>
                                        <p:tav tm="0">
                                          <p:val>
                                            <p:strVal val="ppt_y"/>
                                          </p:val>
                                        </p:tav>
                                        <p:tav tm="100000">
                                          <p:val>
                                            <p:strVal val="ppt_y+.1"/>
                                          </p:val>
                                        </p:tav>
                                      </p:tavLst>
                                    </p:anim>
                                    <p:set>
                                      <p:cBhvr>
                                        <p:cTn id="9" dur="1" fill="hold">
                                          <p:stCondLst>
                                            <p:cond delay="999"/>
                                          </p:stCondLst>
                                        </p:cTn>
                                        <p:tgtEl>
                                          <p:spTgt spid="21"/>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10" restart="whenNotActive" fill="hold" evtFilter="cancelBubble" nodeType="interactiveSeq">
                <p:stCondLst>
                  <p:cond evt="onClick" delay="0">
                    <p:tgtEl>
                      <p:spTgt spid="20"/>
                    </p:tgtEl>
                  </p:cond>
                </p:stCondLst>
                <p:endSync evt="end" delay="0">
                  <p:rtn val="all"/>
                </p:endSync>
                <p:childTnLst>
                  <p:par>
                    <p:cTn id="11" fill="hold">
                      <p:stCondLst>
                        <p:cond delay="0"/>
                      </p:stCondLst>
                      <p:childTnLst>
                        <p:par>
                          <p:cTn id="12" fill="hold">
                            <p:stCondLst>
                              <p:cond delay="0"/>
                            </p:stCondLst>
                            <p:childTnLst>
                              <p:par>
                                <p:cTn id="13" presetID="42" presetClass="exit" presetSubtype="0" fill="hold" grpId="0" nodeType="clickEffect">
                                  <p:stCondLst>
                                    <p:cond delay="0"/>
                                  </p:stCondLst>
                                  <p:childTnLst>
                                    <p:animEffect transition="out" filter="fade">
                                      <p:cBhvr>
                                        <p:cTn id="14" dur="1000"/>
                                        <p:tgtEl>
                                          <p:spTgt spid="20"/>
                                        </p:tgtEl>
                                      </p:cBhvr>
                                    </p:animEffect>
                                    <p:anim calcmode="lin" valueType="num">
                                      <p:cBhvr>
                                        <p:cTn id="15" dur="1000"/>
                                        <p:tgtEl>
                                          <p:spTgt spid="20"/>
                                        </p:tgtEl>
                                        <p:attrNameLst>
                                          <p:attrName>ppt_x</p:attrName>
                                        </p:attrNameLst>
                                      </p:cBhvr>
                                      <p:tavLst>
                                        <p:tav tm="0">
                                          <p:val>
                                            <p:strVal val="ppt_x"/>
                                          </p:val>
                                        </p:tav>
                                        <p:tav tm="100000">
                                          <p:val>
                                            <p:strVal val="ppt_x"/>
                                          </p:val>
                                        </p:tav>
                                      </p:tavLst>
                                    </p:anim>
                                    <p:anim calcmode="lin" valueType="num">
                                      <p:cBhvr>
                                        <p:cTn id="16" dur="1000"/>
                                        <p:tgtEl>
                                          <p:spTgt spid="20"/>
                                        </p:tgtEl>
                                        <p:attrNameLst>
                                          <p:attrName>ppt_y</p:attrName>
                                        </p:attrNameLst>
                                      </p:cBhvr>
                                      <p:tavLst>
                                        <p:tav tm="0">
                                          <p:val>
                                            <p:strVal val="ppt_y"/>
                                          </p:val>
                                        </p:tav>
                                        <p:tav tm="100000">
                                          <p:val>
                                            <p:strVal val="ppt_y+.1"/>
                                          </p:val>
                                        </p:tav>
                                      </p:tavLst>
                                    </p:anim>
                                    <p:set>
                                      <p:cBhvr>
                                        <p:cTn id="17" dur="1" fill="hold">
                                          <p:stCondLst>
                                            <p:cond delay="9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18" restart="whenNotActive" fill="hold" evtFilter="cancelBubble" nodeType="interactiveSeq">
                <p:stCondLst>
                  <p:cond evt="onClick" delay="0">
                    <p:tgtEl>
                      <p:spTgt spid="19"/>
                    </p:tgtEl>
                  </p:cond>
                </p:stCondLst>
                <p:endSync evt="end" delay="0">
                  <p:rtn val="all"/>
                </p:endSync>
                <p:childTnLst>
                  <p:par>
                    <p:cTn id="19" fill="hold">
                      <p:stCondLst>
                        <p:cond delay="0"/>
                      </p:stCondLst>
                      <p:childTnLst>
                        <p:par>
                          <p:cTn id="20" fill="hold">
                            <p:stCondLst>
                              <p:cond delay="0"/>
                            </p:stCondLst>
                            <p:childTnLst>
                              <p:par>
                                <p:cTn id="21" presetID="42" presetClass="exit" presetSubtype="0" fill="hold" grpId="0" nodeType="clickEffect">
                                  <p:stCondLst>
                                    <p:cond delay="0"/>
                                  </p:stCondLst>
                                  <p:childTnLst>
                                    <p:animEffect transition="out" filter="fade">
                                      <p:cBhvr>
                                        <p:cTn id="22" dur="1000"/>
                                        <p:tgtEl>
                                          <p:spTgt spid="19"/>
                                        </p:tgtEl>
                                      </p:cBhvr>
                                    </p:animEffect>
                                    <p:anim calcmode="lin" valueType="num">
                                      <p:cBhvr>
                                        <p:cTn id="23" dur="1000"/>
                                        <p:tgtEl>
                                          <p:spTgt spid="19"/>
                                        </p:tgtEl>
                                        <p:attrNameLst>
                                          <p:attrName>ppt_x</p:attrName>
                                        </p:attrNameLst>
                                      </p:cBhvr>
                                      <p:tavLst>
                                        <p:tav tm="0">
                                          <p:val>
                                            <p:strVal val="ppt_x"/>
                                          </p:val>
                                        </p:tav>
                                        <p:tav tm="100000">
                                          <p:val>
                                            <p:strVal val="ppt_x"/>
                                          </p:val>
                                        </p:tav>
                                      </p:tavLst>
                                    </p:anim>
                                    <p:anim calcmode="lin" valueType="num">
                                      <p:cBhvr>
                                        <p:cTn id="24" dur="1000"/>
                                        <p:tgtEl>
                                          <p:spTgt spid="19"/>
                                        </p:tgtEl>
                                        <p:attrNameLst>
                                          <p:attrName>ppt_y</p:attrName>
                                        </p:attrNameLst>
                                      </p:cBhvr>
                                      <p:tavLst>
                                        <p:tav tm="0">
                                          <p:val>
                                            <p:strVal val="ppt_y"/>
                                          </p:val>
                                        </p:tav>
                                        <p:tav tm="100000">
                                          <p:val>
                                            <p:strVal val="ppt_y+.1"/>
                                          </p:val>
                                        </p:tav>
                                      </p:tavLst>
                                    </p:anim>
                                    <p:set>
                                      <p:cBhvr>
                                        <p:cTn id="25" dur="1" fill="hold">
                                          <p:stCondLst>
                                            <p:cond delay="999"/>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26" restart="whenNotActive" fill="hold" evtFilter="cancelBubble" nodeType="interactiveSeq">
                <p:stCondLst>
                  <p:cond evt="onClick" delay="0">
                    <p:tgtEl>
                      <p:spTgt spid="18"/>
                    </p:tgtEl>
                  </p:cond>
                </p:stCondLst>
                <p:endSync evt="end" delay="0">
                  <p:rtn val="all"/>
                </p:endSync>
                <p:childTnLst>
                  <p:par>
                    <p:cTn id="27" fill="hold">
                      <p:stCondLst>
                        <p:cond delay="0"/>
                      </p:stCondLst>
                      <p:childTnLst>
                        <p:par>
                          <p:cTn id="28" fill="hold">
                            <p:stCondLst>
                              <p:cond delay="0"/>
                            </p:stCondLst>
                            <p:childTnLst>
                              <p:par>
                                <p:cTn id="29" presetID="42" presetClass="exit" presetSubtype="0" fill="hold" grpId="0" nodeType="clickEffect">
                                  <p:stCondLst>
                                    <p:cond delay="0"/>
                                  </p:stCondLst>
                                  <p:childTnLst>
                                    <p:animEffect transition="out" filter="fade">
                                      <p:cBhvr>
                                        <p:cTn id="30" dur="1000"/>
                                        <p:tgtEl>
                                          <p:spTgt spid="18"/>
                                        </p:tgtEl>
                                      </p:cBhvr>
                                    </p:animEffect>
                                    <p:anim calcmode="lin" valueType="num">
                                      <p:cBhvr>
                                        <p:cTn id="31" dur="1000"/>
                                        <p:tgtEl>
                                          <p:spTgt spid="18"/>
                                        </p:tgtEl>
                                        <p:attrNameLst>
                                          <p:attrName>ppt_x</p:attrName>
                                        </p:attrNameLst>
                                      </p:cBhvr>
                                      <p:tavLst>
                                        <p:tav tm="0">
                                          <p:val>
                                            <p:strVal val="ppt_x"/>
                                          </p:val>
                                        </p:tav>
                                        <p:tav tm="100000">
                                          <p:val>
                                            <p:strVal val="ppt_x"/>
                                          </p:val>
                                        </p:tav>
                                      </p:tavLst>
                                    </p:anim>
                                    <p:anim calcmode="lin" valueType="num">
                                      <p:cBhvr>
                                        <p:cTn id="32" dur="1000"/>
                                        <p:tgtEl>
                                          <p:spTgt spid="18"/>
                                        </p:tgtEl>
                                        <p:attrNameLst>
                                          <p:attrName>ppt_y</p:attrName>
                                        </p:attrNameLst>
                                      </p:cBhvr>
                                      <p:tavLst>
                                        <p:tav tm="0">
                                          <p:val>
                                            <p:strVal val="ppt_y"/>
                                          </p:val>
                                        </p:tav>
                                        <p:tav tm="100000">
                                          <p:val>
                                            <p:strVal val="ppt_y+.1"/>
                                          </p:val>
                                        </p:tav>
                                      </p:tavLst>
                                    </p:anim>
                                    <p:set>
                                      <p:cBhvr>
                                        <p:cTn id="33" dur="1" fill="hold">
                                          <p:stCondLst>
                                            <p:cond delay="999"/>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34" restart="whenNotActive" fill="hold" evtFilter="cancelBubble" nodeType="interactiveSeq">
                <p:stCondLst>
                  <p:cond evt="onClick" delay="0">
                    <p:tgtEl>
                      <p:spTgt spid="17"/>
                    </p:tgtEl>
                  </p:cond>
                </p:stCondLst>
                <p:endSync evt="end" delay="0">
                  <p:rtn val="all"/>
                </p:endSync>
                <p:childTnLst>
                  <p:par>
                    <p:cTn id="35" fill="hold">
                      <p:stCondLst>
                        <p:cond delay="0"/>
                      </p:stCondLst>
                      <p:childTnLst>
                        <p:par>
                          <p:cTn id="36" fill="hold">
                            <p:stCondLst>
                              <p:cond delay="0"/>
                            </p:stCondLst>
                            <p:childTnLst>
                              <p:par>
                                <p:cTn id="37" presetID="42" presetClass="exit" presetSubtype="0" fill="hold" grpId="0" nodeType="clickEffect">
                                  <p:stCondLst>
                                    <p:cond delay="0"/>
                                  </p:stCondLst>
                                  <p:childTnLst>
                                    <p:animEffect transition="out" filter="fade">
                                      <p:cBhvr>
                                        <p:cTn id="38" dur="1000"/>
                                        <p:tgtEl>
                                          <p:spTgt spid="17"/>
                                        </p:tgtEl>
                                      </p:cBhvr>
                                    </p:animEffect>
                                    <p:anim calcmode="lin" valueType="num">
                                      <p:cBhvr>
                                        <p:cTn id="39" dur="1000"/>
                                        <p:tgtEl>
                                          <p:spTgt spid="17"/>
                                        </p:tgtEl>
                                        <p:attrNameLst>
                                          <p:attrName>ppt_x</p:attrName>
                                        </p:attrNameLst>
                                      </p:cBhvr>
                                      <p:tavLst>
                                        <p:tav tm="0">
                                          <p:val>
                                            <p:strVal val="ppt_x"/>
                                          </p:val>
                                        </p:tav>
                                        <p:tav tm="100000">
                                          <p:val>
                                            <p:strVal val="ppt_x"/>
                                          </p:val>
                                        </p:tav>
                                      </p:tavLst>
                                    </p:anim>
                                    <p:anim calcmode="lin" valueType="num">
                                      <p:cBhvr>
                                        <p:cTn id="40" dur="1000"/>
                                        <p:tgtEl>
                                          <p:spTgt spid="17"/>
                                        </p:tgtEl>
                                        <p:attrNameLst>
                                          <p:attrName>ppt_y</p:attrName>
                                        </p:attrNameLst>
                                      </p:cBhvr>
                                      <p:tavLst>
                                        <p:tav tm="0">
                                          <p:val>
                                            <p:strVal val="ppt_y"/>
                                          </p:val>
                                        </p:tav>
                                        <p:tav tm="100000">
                                          <p:val>
                                            <p:strVal val="ppt_y+.1"/>
                                          </p:val>
                                        </p:tav>
                                      </p:tavLst>
                                    </p:anim>
                                    <p:set>
                                      <p:cBhvr>
                                        <p:cTn id="41" dur="1" fill="hold">
                                          <p:stCondLst>
                                            <p:cond delay="999"/>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42" restart="whenNotActive" fill="hold" evtFilter="cancelBubble" nodeType="interactiveSeq">
                <p:stCondLst>
                  <p:cond evt="onClick" delay="0">
                    <p:tgtEl>
                      <p:spTgt spid="16"/>
                    </p:tgtEl>
                  </p:cond>
                </p:stCondLst>
                <p:endSync evt="end" delay="0">
                  <p:rtn val="all"/>
                </p:endSync>
                <p:childTnLst>
                  <p:par>
                    <p:cTn id="43" fill="hold">
                      <p:stCondLst>
                        <p:cond delay="0"/>
                      </p:stCondLst>
                      <p:childTnLst>
                        <p:par>
                          <p:cTn id="44" fill="hold">
                            <p:stCondLst>
                              <p:cond delay="0"/>
                            </p:stCondLst>
                            <p:childTnLst>
                              <p:par>
                                <p:cTn id="45" presetID="42" presetClass="exit" presetSubtype="0" fill="hold" grpId="0" nodeType="clickEffect">
                                  <p:stCondLst>
                                    <p:cond delay="0"/>
                                  </p:stCondLst>
                                  <p:childTnLst>
                                    <p:animEffect transition="out" filter="fade">
                                      <p:cBhvr>
                                        <p:cTn id="46" dur="1000"/>
                                        <p:tgtEl>
                                          <p:spTgt spid="16"/>
                                        </p:tgtEl>
                                      </p:cBhvr>
                                    </p:animEffect>
                                    <p:anim calcmode="lin" valueType="num">
                                      <p:cBhvr>
                                        <p:cTn id="47" dur="1000"/>
                                        <p:tgtEl>
                                          <p:spTgt spid="16"/>
                                        </p:tgtEl>
                                        <p:attrNameLst>
                                          <p:attrName>ppt_x</p:attrName>
                                        </p:attrNameLst>
                                      </p:cBhvr>
                                      <p:tavLst>
                                        <p:tav tm="0">
                                          <p:val>
                                            <p:strVal val="ppt_x"/>
                                          </p:val>
                                        </p:tav>
                                        <p:tav tm="100000">
                                          <p:val>
                                            <p:strVal val="ppt_x"/>
                                          </p:val>
                                        </p:tav>
                                      </p:tavLst>
                                    </p:anim>
                                    <p:anim calcmode="lin" valueType="num">
                                      <p:cBhvr>
                                        <p:cTn id="48" dur="1000"/>
                                        <p:tgtEl>
                                          <p:spTgt spid="16"/>
                                        </p:tgtEl>
                                        <p:attrNameLst>
                                          <p:attrName>ppt_y</p:attrName>
                                        </p:attrNameLst>
                                      </p:cBhvr>
                                      <p:tavLst>
                                        <p:tav tm="0">
                                          <p:val>
                                            <p:strVal val="ppt_y"/>
                                          </p:val>
                                        </p:tav>
                                        <p:tav tm="100000">
                                          <p:val>
                                            <p:strVal val="ppt_y+.1"/>
                                          </p:val>
                                        </p:tav>
                                      </p:tavLst>
                                    </p:anim>
                                    <p:set>
                                      <p:cBhvr>
                                        <p:cTn id="49" dur="1" fill="hold">
                                          <p:stCondLst>
                                            <p:cond delay="9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50" restart="whenNotActive" fill="hold" evtFilter="cancelBubble" nodeType="interactiveSeq">
                <p:stCondLst>
                  <p:cond evt="onClick" delay="0">
                    <p:tgtEl>
                      <p:spTgt spid="15"/>
                    </p:tgtEl>
                  </p:cond>
                </p:stCondLst>
                <p:endSync evt="end" delay="0">
                  <p:rtn val="all"/>
                </p:endSync>
                <p:childTnLst>
                  <p:par>
                    <p:cTn id="51" fill="hold">
                      <p:stCondLst>
                        <p:cond delay="0"/>
                      </p:stCondLst>
                      <p:childTnLst>
                        <p:par>
                          <p:cTn id="52" fill="hold">
                            <p:stCondLst>
                              <p:cond delay="0"/>
                            </p:stCondLst>
                            <p:childTnLst>
                              <p:par>
                                <p:cTn id="53" presetID="42" presetClass="exit" presetSubtype="0" fill="hold" grpId="0" nodeType="clickEffect">
                                  <p:stCondLst>
                                    <p:cond delay="0"/>
                                  </p:stCondLst>
                                  <p:childTnLst>
                                    <p:animEffect transition="out" filter="fade">
                                      <p:cBhvr>
                                        <p:cTn id="54" dur="1000"/>
                                        <p:tgtEl>
                                          <p:spTgt spid="15"/>
                                        </p:tgtEl>
                                      </p:cBhvr>
                                    </p:animEffect>
                                    <p:anim calcmode="lin" valueType="num">
                                      <p:cBhvr>
                                        <p:cTn id="55" dur="1000"/>
                                        <p:tgtEl>
                                          <p:spTgt spid="15"/>
                                        </p:tgtEl>
                                        <p:attrNameLst>
                                          <p:attrName>ppt_x</p:attrName>
                                        </p:attrNameLst>
                                      </p:cBhvr>
                                      <p:tavLst>
                                        <p:tav tm="0">
                                          <p:val>
                                            <p:strVal val="ppt_x"/>
                                          </p:val>
                                        </p:tav>
                                        <p:tav tm="100000">
                                          <p:val>
                                            <p:strVal val="ppt_x"/>
                                          </p:val>
                                        </p:tav>
                                      </p:tavLst>
                                    </p:anim>
                                    <p:anim calcmode="lin" valueType="num">
                                      <p:cBhvr>
                                        <p:cTn id="56" dur="1000"/>
                                        <p:tgtEl>
                                          <p:spTgt spid="15"/>
                                        </p:tgtEl>
                                        <p:attrNameLst>
                                          <p:attrName>ppt_y</p:attrName>
                                        </p:attrNameLst>
                                      </p:cBhvr>
                                      <p:tavLst>
                                        <p:tav tm="0">
                                          <p:val>
                                            <p:strVal val="ppt_y"/>
                                          </p:val>
                                        </p:tav>
                                        <p:tav tm="100000">
                                          <p:val>
                                            <p:strVal val="ppt_y+.1"/>
                                          </p:val>
                                        </p:tav>
                                      </p:tavLst>
                                    </p:anim>
                                    <p:set>
                                      <p:cBhvr>
                                        <p:cTn id="57" dur="1" fill="hold">
                                          <p:stCondLst>
                                            <p:cond delay="9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58" restart="whenNotActive" fill="hold" evtFilter="cancelBubble" nodeType="interactiveSeq">
                <p:stCondLst>
                  <p:cond evt="onClick" delay="0">
                    <p:tgtEl>
                      <p:spTgt spid="7"/>
                    </p:tgtEl>
                  </p:cond>
                </p:stCondLst>
                <p:endSync evt="end" delay="0">
                  <p:rtn val="all"/>
                </p:endSync>
                <p:childTnLst>
                  <p:par>
                    <p:cTn id="59" fill="hold">
                      <p:stCondLst>
                        <p:cond delay="0"/>
                      </p:stCondLst>
                      <p:childTnLst>
                        <p:par>
                          <p:cTn id="60" fill="hold">
                            <p:stCondLst>
                              <p:cond delay="0"/>
                            </p:stCondLst>
                            <p:childTnLst>
                              <p:par>
                                <p:cTn id="61" presetID="42" presetClass="exit" presetSubtype="0" fill="hold" grpId="0" nodeType="clickEffect">
                                  <p:stCondLst>
                                    <p:cond delay="0"/>
                                  </p:stCondLst>
                                  <p:childTnLst>
                                    <p:animEffect transition="out" filter="fade">
                                      <p:cBhvr>
                                        <p:cTn id="62" dur="1000"/>
                                        <p:tgtEl>
                                          <p:spTgt spid="7"/>
                                        </p:tgtEl>
                                      </p:cBhvr>
                                    </p:animEffect>
                                    <p:anim calcmode="lin" valueType="num">
                                      <p:cBhvr>
                                        <p:cTn id="63" dur="1000"/>
                                        <p:tgtEl>
                                          <p:spTgt spid="7"/>
                                        </p:tgtEl>
                                        <p:attrNameLst>
                                          <p:attrName>ppt_x</p:attrName>
                                        </p:attrNameLst>
                                      </p:cBhvr>
                                      <p:tavLst>
                                        <p:tav tm="0">
                                          <p:val>
                                            <p:strVal val="ppt_x"/>
                                          </p:val>
                                        </p:tav>
                                        <p:tav tm="100000">
                                          <p:val>
                                            <p:strVal val="ppt_x"/>
                                          </p:val>
                                        </p:tav>
                                      </p:tavLst>
                                    </p:anim>
                                    <p:anim calcmode="lin" valueType="num">
                                      <p:cBhvr>
                                        <p:cTn id="64" dur="1000"/>
                                        <p:tgtEl>
                                          <p:spTgt spid="7"/>
                                        </p:tgtEl>
                                        <p:attrNameLst>
                                          <p:attrName>ppt_y</p:attrName>
                                        </p:attrNameLst>
                                      </p:cBhvr>
                                      <p:tavLst>
                                        <p:tav tm="0">
                                          <p:val>
                                            <p:strVal val="ppt_y"/>
                                          </p:val>
                                        </p:tav>
                                        <p:tav tm="100000">
                                          <p:val>
                                            <p:strVal val="ppt_y+.1"/>
                                          </p:val>
                                        </p:tav>
                                      </p:tavLst>
                                    </p:anim>
                                    <p:set>
                                      <p:cBhvr>
                                        <p:cTn id="65" dur="1" fill="hold">
                                          <p:stCondLst>
                                            <p:cond delay="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66" restart="whenNotActive" fill="hold" evtFilter="cancelBubble" nodeType="interactiveSeq">
                <p:stCondLst>
                  <p:cond evt="onClick" delay="0">
                    <p:tgtEl>
                      <p:spTgt spid="27"/>
                    </p:tgtEl>
                  </p:cond>
                </p:stCondLst>
                <p:endSync evt="end" delay="0">
                  <p:rtn val="all"/>
                </p:endSync>
                <p:childTnLst>
                  <p:par>
                    <p:cTn id="67" fill="hold">
                      <p:stCondLst>
                        <p:cond delay="0"/>
                      </p:stCondLst>
                      <p:childTnLst>
                        <p:par>
                          <p:cTn id="68" fill="hold">
                            <p:stCondLst>
                              <p:cond delay="0"/>
                            </p:stCondLst>
                            <p:childTnLst>
                              <p:par>
                                <p:cTn id="69" presetID="42" presetClass="exit" presetSubtype="0" fill="hold" grpId="0" nodeType="clickEffect">
                                  <p:stCondLst>
                                    <p:cond delay="0"/>
                                  </p:stCondLst>
                                  <p:childTnLst>
                                    <p:animEffect transition="out" filter="fade">
                                      <p:cBhvr>
                                        <p:cTn id="70" dur="1000"/>
                                        <p:tgtEl>
                                          <p:spTgt spid="27"/>
                                        </p:tgtEl>
                                      </p:cBhvr>
                                    </p:animEffect>
                                    <p:anim calcmode="lin" valueType="num">
                                      <p:cBhvr>
                                        <p:cTn id="71" dur="1000"/>
                                        <p:tgtEl>
                                          <p:spTgt spid="27"/>
                                        </p:tgtEl>
                                        <p:attrNameLst>
                                          <p:attrName>ppt_x</p:attrName>
                                        </p:attrNameLst>
                                      </p:cBhvr>
                                      <p:tavLst>
                                        <p:tav tm="0">
                                          <p:val>
                                            <p:strVal val="ppt_x"/>
                                          </p:val>
                                        </p:tav>
                                        <p:tav tm="100000">
                                          <p:val>
                                            <p:strVal val="ppt_x"/>
                                          </p:val>
                                        </p:tav>
                                      </p:tavLst>
                                    </p:anim>
                                    <p:anim calcmode="lin" valueType="num">
                                      <p:cBhvr>
                                        <p:cTn id="72" dur="1000"/>
                                        <p:tgtEl>
                                          <p:spTgt spid="27"/>
                                        </p:tgtEl>
                                        <p:attrNameLst>
                                          <p:attrName>ppt_y</p:attrName>
                                        </p:attrNameLst>
                                      </p:cBhvr>
                                      <p:tavLst>
                                        <p:tav tm="0">
                                          <p:val>
                                            <p:strVal val="ppt_y"/>
                                          </p:val>
                                        </p:tav>
                                        <p:tav tm="100000">
                                          <p:val>
                                            <p:strVal val="ppt_y+.1"/>
                                          </p:val>
                                        </p:tav>
                                      </p:tavLst>
                                    </p:anim>
                                    <p:set>
                                      <p:cBhvr>
                                        <p:cTn id="73" dur="1" fill="hold">
                                          <p:stCondLst>
                                            <p:cond delay="9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27"/>
                  </p:tgtEl>
                </p:cond>
              </p:nextCondLst>
            </p:seq>
            <p:seq concurrent="1" nextAc="seek">
              <p:cTn id="74" restart="whenNotActive" fill="hold" evtFilter="cancelBubble" nodeType="interactiveSeq">
                <p:stCondLst>
                  <p:cond evt="onClick" delay="0">
                    <p:tgtEl>
                      <p:spTgt spid="26"/>
                    </p:tgtEl>
                  </p:cond>
                </p:stCondLst>
                <p:endSync evt="end" delay="0">
                  <p:rtn val="all"/>
                </p:endSync>
                <p:childTnLst>
                  <p:par>
                    <p:cTn id="75" fill="hold">
                      <p:stCondLst>
                        <p:cond delay="0"/>
                      </p:stCondLst>
                      <p:childTnLst>
                        <p:par>
                          <p:cTn id="76" fill="hold">
                            <p:stCondLst>
                              <p:cond delay="0"/>
                            </p:stCondLst>
                            <p:childTnLst>
                              <p:par>
                                <p:cTn id="77" presetID="42" presetClass="exit" presetSubtype="0" fill="hold" grpId="0" nodeType="clickEffect">
                                  <p:stCondLst>
                                    <p:cond delay="0"/>
                                  </p:stCondLst>
                                  <p:childTnLst>
                                    <p:animEffect transition="out" filter="fade">
                                      <p:cBhvr>
                                        <p:cTn id="78" dur="1000"/>
                                        <p:tgtEl>
                                          <p:spTgt spid="26"/>
                                        </p:tgtEl>
                                      </p:cBhvr>
                                    </p:animEffect>
                                    <p:anim calcmode="lin" valueType="num">
                                      <p:cBhvr>
                                        <p:cTn id="79" dur="1000"/>
                                        <p:tgtEl>
                                          <p:spTgt spid="26"/>
                                        </p:tgtEl>
                                        <p:attrNameLst>
                                          <p:attrName>ppt_x</p:attrName>
                                        </p:attrNameLst>
                                      </p:cBhvr>
                                      <p:tavLst>
                                        <p:tav tm="0">
                                          <p:val>
                                            <p:strVal val="ppt_x"/>
                                          </p:val>
                                        </p:tav>
                                        <p:tav tm="100000">
                                          <p:val>
                                            <p:strVal val="ppt_x"/>
                                          </p:val>
                                        </p:tav>
                                      </p:tavLst>
                                    </p:anim>
                                    <p:anim calcmode="lin" valueType="num">
                                      <p:cBhvr>
                                        <p:cTn id="80" dur="1000"/>
                                        <p:tgtEl>
                                          <p:spTgt spid="26"/>
                                        </p:tgtEl>
                                        <p:attrNameLst>
                                          <p:attrName>ppt_y</p:attrName>
                                        </p:attrNameLst>
                                      </p:cBhvr>
                                      <p:tavLst>
                                        <p:tav tm="0">
                                          <p:val>
                                            <p:strVal val="ppt_y"/>
                                          </p:val>
                                        </p:tav>
                                        <p:tav tm="100000">
                                          <p:val>
                                            <p:strVal val="ppt_y+.1"/>
                                          </p:val>
                                        </p:tav>
                                      </p:tavLst>
                                    </p:anim>
                                    <p:set>
                                      <p:cBhvr>
                                        <p:cTn id="81" dur="1" fill="hold">
                                          <p:stCondLst>
                                            <p:cond delay="999"/>
                                          </p:stCondLst>
                                        </p:cTn>
                                        <p:tgtEl>
                                          <p:spTgt spid="26"/>
                                        </p:tgtEl>
                                        <p:attrNameLst>
                                          <p:attrName>style.visibility</p:attrName>
                                        </p:attrNameLst>
                                      </p:cBhvr>
                                      <p:to>
                                        <p:strVal val="hidden"/>
                                      </p:to>
                                    </p:set>
                                  </p:childTnLst>
                                </p:cTn>
                              </p:par>
                            </p:childTnLst>
                          </p:cTn>
                        </p:par>
                      </p:childTnLst>
                    </p:cTn>
                  </p:par>
                </p:childTnLst>
              </p:cTn>
              <p:nextCondLst>
                <p:cond evt="onClick" delay="0">
                  <p:tgtEl>
                    <p:spTgt spid="26"/>
                  </p:tgtEl>
                </p:cond>
              </p:nextCondLst>
            </p:seq>
            <p:seq concurrent="1" nextAc="seek">
              <p:cTn id="82" restart="whenNotActive" fill="hold" evtFilter="cancelBubble" nodeType="interactiveSeq">
                <p:stCondLst>
                  <p:cond evt="onClick" delay="0">
                    <p:tgtEl>
                      <p:spTgt spid="25"/>
                    </p:tgtEl>
                  </p:cond>
                </p:stCondLst>
                <p:endSync evt="end" delay="0">
                  <p:rtn val="all"/>
                </p:endSync>
                <p:childTnLst>
                  <p:par>
                    <p:cTn id="83" fill="hold">
                      <p:stCondLst>
                        <p:cond delay="0"/>
                      </p:stCondLst>
                      <p:childTnLst>
                        <p:par>
                          <p:cTn id="84" fill="hold">
                            <p:stCondLst>
                              <p:cond delay="0"/>
                            </p:stCondLst>
                            <p:childTnLst>
                              <p:par>
                                <p:cTn id="85" presetID="42" presetClass="exit" presetSubtype="0" fill="hold" grpId="0" nodeType="clickEffect">
                                  <p:stCondLst>
                                    <p:cond delay="0"/>
                                  </p:stCondLst>
                                  <p:childTnLst>
                                    <p:animEffect transition="out" filter="fade">
                                      <p:cBhvr>
                                        <p:cTn id="86" dur="1000"/>
                                        <p:tgtEl>
                                          <p:spTgt spid="25"/>
                                        </p:tgtEl>
                                      </p:cBhvr>
                                    </p:animEffect>
                                    <p:anim calcmode="lin" valueType="num">
                                      <p:cBhvr>
                                        <p:cTn id="87" dur="1000"/>
                                        <p:tgtEl>
                                          <p:spTgt spid="25"/>
                                        </p:tgtEl>
                                        <p:attrNameLst>
                                          <p:attrName>ppt_x</p:attrName>
                                        </p:attrNameLst>
                                      </p:cBhvr>
                                      <p:tavLst>
                                        <p:tav tm="0">
                                          <p:val>
                                            <p:strVal val="ppt_x"/>
                                          </p:val>
                                        </p:tav>
                                        <p:tav tm="100000">
                                          <p:val>
                                            <p:strVal val="ppt_x"/>
                                          </p:val>
                                        </p:tav>
                                      </p:tavLst>
                                    </p:anim>
                                    <p:anim calcmode="lin" valueType="num">
                                      <p:cBhvr>
                                        <p:cTn id="88" dur="1000"/>
                                        <p:tgtEl>
                                          <p:spTgt spid="25"/>
                                        </p:tgtEl>
                                        <p:attrNameLst>
                                          <p:attrName>ppt_y</p:attrName>
                                        </p:attrNameLst>
                                      </p:cBhvr>
                                      <p:tavLst>
                                        <p:tav tm="0">
                                          <p:val>
                                            <p:strVal val="ppt_y"/>
                                          </p:val>
                                        </p:tav>
                                        <p:tav tm="100000">
                                          <p:val>
                                            <p:strVal val="ppt_y+.1"/>
                                          </p:val>
                                        </p:tav>
                                      </p:tavLst>
                                    </p:anim>
                                    <p:set>
                                      <p:cBhvr>
                                        <p:cTn id="89" dur="1" fill="hold">
                                          <p:stCondLst>
                                            <p:cond delay="999"/>
                                          </p:stCondLst>
                                        </p:cTn>
                                        <p:tgtEl>
                                          <p:spTgt spid="25"/>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90" restart="whenNotActive" fill="hold" evtFilter="cancelBubble" nodeType="interactiveSeq">
                <p:stCondLst>
                  <p:cond evt="onClick" delay="0">
                    <p:tgtEl>
                      <p:spTgt spid="24"/>
                    </p:tgtEl>
                  </p:cond>
                </p:stCondLst>
                <p:endSync evt="end" delay="0">
                  <p:rtn val="all"/>
                </p:endSync>
                <p:childTnLst>
                  <p:par>
                    <p:cTn id="91" fill="hold">
                      <p:stCondLst>
                        <p:cond delay="0"/>
                      </p:stCondLst>
                      <p:childTnLst>
                        <p:par>
                          <p:cTn id="92" fill="hold">
                            <p:stCondLst>
                              <p:cond delay="0"/>
                            </p:stCondLst>
                            <p:childTnLst>
                              <p:par>
                                <p:cTn id="93" presetID="42" presetClass="exit" presetSubtype="0" fill="hold" grpId="0" nodeType="clickEffect">
                                  <p:stCondLst>
                                    <p:cond delay="0"/>
                                  </p:stCondLst>
                                  <p:childTnLst>
                                    <p:animEffect transition="out" filter="fade">
                                      <p:cBhvr>
                                        <p:cTn id="94" dur="1000"/>
                                        <p:tgtEl>
                                          <p:spTgt spid="24"/>
                                        </p:tgtEl>
                                      </p:cBhvr>
                                    </p:animEffect>
                                    <p:anim calcmode="lin" valueType="num">
                                      <p:cBhvr>
                                        <p:cTn id="95" dur="1000"/>
                                        <p:tgtEl>
                                          <p:spTgt spid="24"/>
                                        </p:tgtEl>
                                        <p:attrNameLst>
                                          <p:attrName>ppt_x</p:attrName>
                                        </p:attrNameLst>
                                      </p:cBhvr>
                                      <p:tavLst>
                                        <p:tav tm="0">
                                          <p:val>
                                            <p:strVal val="ppt_x"/>
                                          </p:val>
                                        </p:tav>
                                        <p:tav tm="100000">
                                          <p:val>
                                            <p:strVal val="ppt_x"/>
                                          </p:val>
                                        </p:tav>
                                      </p:tavLst>
                                    </p:anim>
                                    <p:anim calcmode="lin" valueType="num">
                                      <p:cBhvr>
                                        <p:cTn id="96" dur="1000"/>
                                        <p:tgtEl>
                                          <p:spTgt spid="24"/>
                                        </p:tgtEl>
                                        <p:attrNameLst>
                                          <p:attrName>ppt_y</p:attrName>
                                        </p:attrNameLst>
                                      </p:cBhvr>
                                      <p:tavLst>
                                        <p:tav tm="0">
                                          <p:val>
                                            <p:strVal val="ppt_y"/>
                                          </p:val>
                                        </p:tav>
                                        <p:tav tm="100000">
                                          <p:val>
                                            <p:strVal val="ppt_y+.1"/>
                                          </p:val>
                                        </p:tav>
                                      </p:tavLst>
                                    </p:anim>
                                    <p:set>
                                      <p:cBhvr>
                                        <p:cTn id="97" dur="1" fill="hold">
                                          <p:stCondLst>
                                            <p:cond delay="9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4"/>
                  </p:tgtEl>
                </p:cond>
              </p:nextCondLst>
            </p:seq>
            <p:seq concurrent="1" nextAc="seek">
              <p:cTn id="98" restart="whenNotActive" fill="hold" evtFilter="cancelBubble" nodeType="interactiveSeq">
                <p:stCondLst>
                  <p:cond evt="onClick" delay="0">
                    <p:tgtEl>
                      <p:spTgt spid="23"/>
                    </p:tgtEl>
                  </p:cond>
                </p:stCondLst>
                <p:endSync evt="end" delay="0">
                  <p:rtn val="all"/>
                </p:endSync>
                <p:childTnLst>
                  <p:par>
                    <p:cTn id="99" fill="hold">
                      <p:stCondLst>
                        <p:cond delay="0"/>
                      </p:stCondLst>
                      <p:childTnLst>
                        <p:par>
                          <p:cTn id="100" fill="hold">
                            <p:stCondLst>
                              <p:cond delay="0"/>
                            </p:stCondLst>
                            <p:childTnLst>
                              <p:par>
                                <p:cTn id="101" presetID="42" presetClass="exit" presetSubtype="0" fill="hold" grpId="0" nodeType="clickEffect">
                                  <p:stCondLst>
                                    <p:cond delay="0"/>
                                  </p:stCondLst>
                                  <p:childTnLst>
                                    <p:animEffect transition="out" filter="fade">
                                      <p:cBhvr>
                                        <p:cTn id="102" dur="1000"/>
                                        <p:tgtEl>
                                          <p:spTgt spid="23"/>
                                        </p:tgtEl>
                                      </p:cBhvr>
                                    </p:animEffect>
                                    <p:anim calcmode="lin" valueType="num">
                                      <p:cBhvr>
                                        <p:cTn id="103" dur="1000"/>
                                        <p:tgtEl>
                                          <p:spTgt spid="23"/>
                                        </p:tgtEl>
                                        <p:attrNameLst>
                                          <p:attrName>ppt_x</p:attrName>
                                        </p:attrNameLst>
                                      </p:cBhvr>
                                      <p:tavLst>
                                        <p:tav tm="0">
                                          <p:val>
                                            <p:strVal val="ppt_x"/>
                                          </p:val>
                                        </p:tav>
                                        <p:tav tm="100000">
                                          <p:val>
                                            <p:strVal val="ppt_x"/>
                                          </p:val>
                                        </p:tav>
                                      </p:tavLst>
                                    </p:anim>
                                    <p:anim calcmode="lin" valueType="num">
                                      <p:cBhvr>
                                        <p:cTn id="104" dur="1000"/>
                                        <p:tgtEl>
                                          <p:spTgt spid="23"/>
                                        </p:tgtEl>
                                        <p:attrNameLst>
                                          <p:attrName>ppt_y</p:attrName>
                                        </p:attrNameLst>
                                      </p:cBhvr>
                                      <p:tavLst>
                                        <p:tav tm="0">
                                          <p:val>
                                            <p:strVal val="ppt_y"/>
                                          </p:val>
                                        </p:tav>
                                        <p:tav tm="100000">
                                          <p:val>
                                            <p:strVal val="ppt_y+.1"/>
                                          </p:val>
                                        </p:tav>
                                      </p:tavLst>
                                    </p:anim>
                                    <p:set>
                                      <p:cBhvr>
                                        <p:cTn id="105" dur="1" fill="hold">
                                          <p:stCondLst>
                                            <p:cond delay="999"/>
                                          </p:stCondLst>
                                        </p:cTn>
                                        <p:tgtEl>
                                          <p:spTgt spid="23"/>
                                        </p:tgtEl>
                                        <p:attrNameLst>
                                          <p:attrName>style.visibility</p:attrName>
                                        </p:attrNameLst>
                                      </p:cBhvr>
                                      <p:to>
                                        <p:strVal val="hidden"/>
                                      </p:to>
                                    </p:set>
                                  </p:childTnLst>
                                </p:cTn>
                              </p:par>
                            </p:childTnLst>
                          </p:cTn>
                        </p:par>
                      </p:childTnLst>
                    </p:cTn>
                  </p:par>
                </p:childTnLst>
              </p:cTn>
              <p:nextCondLst>
                <p:cond evt="onClick" delay="0">
                  <p:tgtEl>
                    <p:spTgt spid="23"/>
                  </p:tgtEl>
                </p:cond>
              </p:nextCondLst>
            </p:seq>
            <p:seq concurrent="1" nextAc="seek">
              <p:cTn id="106" restart="whenNotActive" fill="hold" evtFilter="cancelBubble" nodeType="interactiveSeq">
                <p:stCondLst>
                  <p:cond evt="onClick" delay="0">
                    <p:tgtEl>
                      <p:spTgt spid="22"/>
                    </p:tgtEl>
                  </p:cond>
                </p:stCondLst>
                <p:endSync evt="end" delay="0">
                  <p:rtn val="all"/>
                </p:endSync>
                <p:childTnLst>
                  <p:par>
                    <p:cTn id="107" fill="hold">
                      <p:stCondLst>
                        <p:cond delay="0"/>
                      </p:stCondLst>
                      <p:childTnLst>
                        <p:par>
                          <p:cTn id="108" fill="hold">
                            <p:stCondLst>
                              <p:cond delay="0"/>
                            </p:stCondLst>
                            <p:childTnLst>
                              <p:par>
                                <p:cTn id="109" presetID="42" presetClass="exit" presetSubtype="0" fill="hold" grpId="0" nodeType="clickEffect">
                                  <p:stCondLst>
                                    <p:cond delay="0"/>
                                  </p:stCondLst>
                                  <p:childTnLst>
                                    <p:animEffect transition="out" filter="fade">
                                      <p:cBhvr>
                                        <p:cTn id="110" dur="1000"/>
                                        <p:tgtEl>
                                          <p:spTgt spid="22"/>
                                        </p:tgtEl>
                                      </p:cBhvr>
                                    </p:animEffect>
                                    <p:anim calcmode="lin" valueType="num">
                                      <p:cBhvr>
                                        <p:cTn id="111" dur="1000"/>
                                        <p:tgtEl>
                                          <p:spTgt spid="22"/>
                                        </p:tgtEl>
                                        <p:attrNameLst>
                                          <p:attrName>ppt_x</p:attrName>
                                        </p:attrNameLst>
                                      </p:cBhvr>
                                      <p:tavLst>
                                        <p:tav tm="0">
                                          <p:val>
                                            <p:strVal val="ppt_x"/>
                                          </p:val>
                                        </p:tav>
                                        <p:tav tm="100000">
                                          <p:val>
                                            <p:strVal val="ppt_x"/>
                                          </p:val>
                                        </p:tav>
                                      </p:tavLst>
                                    </p:anim>
                                    <p:anim calcmode="lin" valueType="num">
                                      <p:cBhvr>
                                        <p:cTn id="112" dur="1000"/>
                                        <p:tgtEl>
                                          <p:spTgt spid="22"/>
                                        </p:tgtEl>
                                        <p:attrNameLst>
                                          <p:attrName>ppt_y</p:attrName>
                                        </p:attrNameLst>
                                      </p:cBhvr>
                                      <p:tavLst>
                                        <p:tav tm="0">
                                          <p:val>
                                            <p:strVal val="ppt_y"/>
                                          </p:val>
                                        </p:tav>
                                        <p:tav tm="100000">
                                          <p:val>
                                            <p:strVal val="ppt_y+.1"/>
                                          </p:val>
                                        </p:tav>
                                      </p:tavLst>
                                    </p:anim>
                                    <p:set>
                                      <p:cBhvr>
                                        <p:cTn id="113" dur="1" fill="hold">
                                          <p:stCondLst>
                                            <p:cond delay="999"/>
                                          </p:stCondLst>
                                        </p:cTn>
                                        <p:tgtEl>
                                          <p:spTgt spid="22"/>
                                        </p:tgtEl>
                                        <p:attrNameLst>
                                          <p:attrName>style.visibility</p:attrName>
                                        </p:attrNameLst>
                                      </p:cBhvr>
                                      <p:to>
                                        <p:strVal val="hidden"/>
                                      </p:to>
                                    </p:set>
                                  </p:childTnLst>
                                </p:cTn>
                              </p:par>
                            </p:childTnLst>
                          </p:cTn>
                        </p:par>
                      </p:childTnLst>
                    </p:cTn>
                  </p:par>
                </p:childTnLst>
              </p:cTn>
              <p:nextCondLst>
                <p:cond evt="onClick" delay="0">
                  <p:tgtEl>
                    <p:spTgt spid="22"/>
                  </p:tgtEl>
                </p:cond>
              </p:nextCondLst>
            </p:seq>
          </p:childTnLst>
        </p:cTn>
      </p:par>
    </p:tnLst>
    <p:bldLst>
      <p:bldP spid="7"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Štěpán\AppData\Local\Microsoft\Windows\Temporary Internet Files\Content.IE5\EUZ7C3HW\MC900352798[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3527" y="5517232"/>
            <a:ext cx="1215013" cy="1180211"/>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755576" y="548680"/>
            <a:ext cx="2664296" cy="584775"/>
          </a:xfrm>
          <a:prstGeom prst="rect">
            <a:avLst/>
          </a:prstGeom>
          <a:solidFill>
            <a:srgbClr val="92D050"/>
          </a:solidFill>
        </p:spPr>
        <p:txBody>
          <a:bodyPr wrap="square" rtlCol="0">
            <a:spAutoFit/>
          </a:bodyPr>
          <a:lstStyle/>
          <a:p>
            <a:r>
              <a:rPr lang="cs-CZ" sz="3200" b="1" dirty="0" smtClean="0"/>
              <a:t>Osobnosti 1</a:t>
            </a:r>
            <a:endParaRPr lang="cs-CZ" sz="3200" b="1" dirty="0"/>
          </a:p>
        </p:txBody>
      </p:sp>
      <p:pic>
        <p:nvPicPr>
          <p:cNvPr id="1026" name="Picture 2" descr="http://upload.wikimedia.org/wikipedia/commons/5/5f/Louis_XIV_of_France.jpg">
            <a:hlinkClick r:id="rId4" action="ppaction://hlinksldjump"/>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779912" y="548680"/>
            <a:ext cx="4157710" cy="5907537"/>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ovéPole 3"/>
          <p:cNvSpPr txBox="1"/>
          <p:nvPr/>
        </p:nvSpPr>
        <p:spPr>
          <a:xfrm>
            <a:off x="107503" y="1412776"/>
            <a:ext cx="3551521" cy="4247317"/>
          </a:xfrm>
          <a:prstGeom prst="rect">
            <a:avLst/>
          </a:prstGeom>
          <a:noFill/>
        </p:spPr>
        <p:txBody>
          <a:bodyPr wrap="square" rtlCol="0">
            <a:spAutoFit/>
          </a:bodyPr>
          <a:lstStyle/>
          <a:p>
            <a:r>
              <a:rPr lang="cs-CZ" dirty="0" smtClean="0"/>
              <a:t>Tento panovník vládl v letech 1643-1715. V kulturní oblasti </a:t>
            </a:r>
            <a:r>
              <a:rPr lang="cs-CZ" dirty="0"/>
              <a:t>zahájila </a:t>
            </a:r>
            <a:r>
              <a:rPr lang="cs-CZ" dirty="0" smtClean="0"/>
              <a:t>jeho vláda </a:t>
            </a:r>
            <a:r>
              <a:rPr lang="cs-CZ" dirty="0"/>
              <a:t>„zlatý věk</a:t>
            </a:r>
            <a:r>
              <a:rPr lang="cs-CZ" dirty="0" smtClean="0"/>
              <a:t>“ státu. </a:t>
            </a:r>
            <a:r>
              <a:rPr lang="cs-CZ" dirty="0"/>
              <a:t>Země získala na poli </a:t>
            </a:r>
            <a:r>
              <a:rPr lang="cs-CZ" dirty="0" smtClean="0"/>
              <a:t>módy, </a:t>
            </a:r>
            <a:r>
              <a:rPr lang="cs-CZ" dirty="0"/>
              <a:t>dvorského života </a:t>
            </a:r>
            <a:r>
              <a:rPr lang="cs-CZ" dirty="0" smtClean="0"/>
              <a:t/>
            </a:r>
            <a:br>
              <a:rPr lang="cs-CZ" dirty="0" smtClean="0"/>
            </a:br>
            <a:r>
              <a:rPr lang="cs-CZ" dirty="0" smtClean="0"/>
              <a:t>i </a:t>
            </a:r>
            <a:r>
              <a:rPr lang="cs-CZ" dirty="0"/>
              <a:t>písemnictví přední </a:t>
            </a:r>
            <a:r>
              <a:rPr lang="cs-CZ" dirty="0" smtClean="0"/>
              <a:t>postavení </a:t>
            </a:r>
            <a:br>
              <a:rPr lang="cs-CZ" dirty="0" smtClean="0"/>
            </a:br>
            <a:r>
              <a:rPr lang="cs-CZ" dirty="0" smtClean="0"/>
              <a:t>v Evropě. Odvrácenou </a:t>
            </a:r>
            <a:r>
              <a:rPr lang="cs-CZ" dirty="0"/>
              <a:t>stranou </a:t>
            </a:r>
            <a:r>
              <a:rPr lang="cs-CZ" dirty="0" smtClean="0"/>
              <a:t>jeho </a:t>
            </a:r>
            <a:r>
              <a:rPr lang="cs-CZ" dirty="0"/>
              <a:t>politiky byl </a:t>
            </a:r>
            <a:r>
              <a:rPr lang="cs-CZ" dirty="0" smtClean="0"/>
              <a:t>téměř </a:t>
            </a:r>
            <a:r>
              <a:rPr lang="cs-CZ" dirty="0"/>
              <a:t>nepřetržitý řetěz válek a obrovské finanční náklady na vojsko a státní reprezentaci. </a:t>
            </a:r>
            <a:r>
              <a:rPr lang="cs-CZ" dirty="0" smtClean="0"/>
              <a:t>Tento panovník pocházel z rodu Bourbonů.</a:t>
            </a:r>
          </a:p>
          <a:p>
            <a:endParaRPr lang="cs-CZ" dirty="0"/>
          </a:p>
          <a:p>
            <a:r>
              <a:rPr lang="cs-CZ" dirty="0" smtClean="0"/>
              <a:t>Jak se jmenuje tento panovník?</a:t>
            </a:r>
          </a:p>
          <a:p>
            <a:r>
              <a:rPr lang="cs-CZ" dirty="0"/>
              <a:t>	</a:t>
            </a:r>
            <a:r>
              <a:rPr lang="cs-CZ" dirty="0" smtClean="0"/>
              <a:t>	___________</a:t>
            </a:r>
            <a:endParaRPr lang="cs-CZ" dirty="0"/>
          </a:p>
        </p:txBody>
      </p:sp>
      <p:sp>
        <p:nvSpPr>
          <p:cNvPr id="5" name="TextovéPole 4"/>
          <p:cNvSpPr txBox="1"/>
          <p:nvPr/>
        </p:nvSpPr>
        <p:spPr>
          <a:xfrm>
            <a:off x="1894829" y="6096605"/>
            <a:ext cx="1525043" cy="369332"/>
          </a:xfrm>
          <a:prstGeom prst="rect">
            <a:avLst/>
          </a:prstGeom>
          <a:solidFill>
            <a:srgbClr val="92D050"/>
          </a:solidFill>
        </p:spPr>
        <p:txBody>
          <a:bodyPr wrap="square" rtlCol="0">
            <a:spAutoFit/>
          </a:bodyPr>
          <a:lstStyle/>
          <a:p>
            <a:r>
              <a:rPr lang="cs-CZ" dirty="0" smtClean="0"/>
              <a:t>Ludvík XIV.</a:t>
            </a:r>
            <a:endParaRPr lang="cs-CZ" dirty="0"/>
          </a:p>
        </p:txBody>
      </p:sp>
    </p:spTree>
    <p:extLst>
      <p:ext uri="{BB962C8B-B14F-4D97-AF65-F5344CB8AC3E}">
        <p14:creationId xmlns:p14="http://schemas.microsoft.com/office/powerpoint/2010/main" xmlns="" val="2273851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edge">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Štěpán\AppData\Local\Microsoft\Windows\Temporary Internet Files\Content.IE5\EUZ7C3HW\MC900352798[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3528" y="5229200"/>
            <a:ext cx="1215013" cy="1180211"/>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755576" y="548680"/>
            <a:ext cx="2736304" cy="584775"/>
          </a:xfrm>
          <a:prstGeom prst="rect">
            <a:avLst/>
          </a:prstGeom>
          <a:solidFill>
            <a:schemeClr val="accent2"/>
          </a:solidFill>
        </p:spPr>
        <p:txBody>
          <a:bodyPr wrap="square" rtlCol="0">
            <a:spAutoFit/>
          </a:bodyPr>
          <a:lstStyle/>
          <a:p>
            <a:r>
              <a:rPr lang="cs-CZ" sz="3200" b="1" dirty="0" smtClean="0"/>
              <a:t>Osobnosti 2</a:t>
            </a:r>
            <a:endParaRPr lang="cs-CZ" sz="3200" b="1" dirty="0"/>
          </a:p>
        </p:txBody>
      </p:sp>
      <p:pic>
        <p:nvPicPr>
          <p:cNvPr id="2050" name="Picture 2" descr="http://upload.wikimedia.org/wikipedia/commons/5/5a/Andreas_Moeller_001.jpg">
            <a:hlinkClick r:id="rId4" action="ppaction://hlinksldjump"/>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4211960" y="404664"/>
            <a:ext cx="4199615" cy="5184576"/>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ovéPole 3"/>
          <p:cNvSpPr txBox="1"/>
          <p:nvPr/>
        </p:nvSpPr>
        <p:spPr>
          <a:xfrm>
            <a:off x="323528" y="1340768"/>
            <a:ext cx="3888432" cy="2585323"/>
          </a:xfrm>
          <a:prstGeom prst="rect">
            <a:avLst/>
          </a:prstGeom>
          <a:noFill/>
        </p:spPr>
        <p:txBody>
          <a:bodyPr wrap="square" rtlCol="0">
            <a:spAutoFit/>
          </a:bodyPr>
          <a:lstStyle/>
          <a:p>
            <a:r>
              <a:rPr lang="cs-CZ" dirty="0" smtClean="0"/>
              <a:t>Tato panovnice vládla v letech </a:t>
            </a:r>
            <a:br>
              <a:rPr lang="cs-CZ" dirty="0" smtClean="0"/>
            </a:br>
            <a:r>
              <a:rPr lang="cs-CZ" dirty="0" smtClean="0"/>
              <a:t>1740-1780. Vdala se za Františka I. Štěpána Lotrinského. Měli spolu </a:t>
            </a:r>
            <a:br>
              <a:rPr lang="cs-CZ" dirty="0" smtClean="0"/>
            </a:br>
            <a:r>
              <a:rPr lang="cs-CZ" dirty="0" smtClean="0"/>
              <a:t>16 dětí. Dovedně vedla sňatkovou politiku. Byla jedinou českou panovnicí v naší historii. </a:t>
            </a:r>
          </a:p>
          <a:p>
            <a:endParaRPr lang="cs-CZ" dirty="0"/>
          </a:p>
          <a:p>
            <a:r>
              <a:rPr lang="cs-CZ" dirty="0" smtClean="0"/>
              <a:t>Jak se jmenuje tato panovnice?</a:t>
            </a:r>
          </a:p>
          <a:p>
            <a:r>
              <a:rPr lang="cs-CZ" dirty="0"/>
              <a:t>	</a:t>
            </a:r>
            <a:r>
              <a:rPr lang="cs-CZ" dirty="0" smtClean="0"/>
              <a:t>_____________________</a:t>
            </a:r>
            <a:endParaRPr lang="cs-CZ" dirty="0"/>
          </a:p>
        </p:txBody>
      </p:sp>
      <p:sp>
        <p:nvSpPr>
          <p:cNvPr id="5" name="TextovéPole 4"/>
          <p:cNvSpPr txBox="1"/>
          <p:nvPr/>
        </p:nvSpPr>
        <p:spPr>
          <a:xfrm rot="10800000" flipH="1" flipV="1">
            <a:off x="2308459" y="5382508"/>
            <a:ext cx="1653941" cy="369332"/>
          </a:xfrm>
          <a:prstGeom prst="rect">
            <a:avLst/>
          </a:prstGeom>
          <a:solidFill>
            <a:schemeClr val="accent2"/>
          </a:solidFill>
        </p:spPr>
        <p:txBody>
          <a:bodyPr wrap="square" rtlCol="0">
            <a:spAutoFit/>
          </a:bodyPr>
          <a:lstStyle/>
          <a:p>
            <a:r>
              <a:rPr lang="cs-CZ" dirty="0" smtClean="0"/>
              <a:t>Marie Terezie</a:t>
            </a:r>
            <a:endParaRPr lang="cs-CZ" dirty="0"/>
          </a:p>
        </p:txBody>
      </p:sp>
    </p:spTree>
    <p:extLst>
      <p:ext uri="{BB962C8B-B14F-4D97-AF65-F5344CB8AC3E}">
        <p14:creationId xmlns:p14="http://schemas.microsoft.com/office/powerpoint/2010/main" xmlns="" val="3909154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edge">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Štěpán\AppData\Local\Microsoft\Windows\Temporary Internet Files\Content.IE5\EUZ7C3HW\MC900352798[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3528" y="5229200"/>
            <a:ext cx="1215013" cy="1180211"/>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755576" y="548680"/>
            <a:ext cx="2736304" cy="584775"/>
          </a:xfrm>
          <a:prstGeom prst="rect">
            <a:avLst/>
          </a:prstGeom>
          <a:solidFill>
            <a:srgbClr val="92D050"/>
          </a:solidFill>
        </p:spPr>
        <p:txBody>
          <a:bodyPr wrap="square" rtlCol="0">
            <a:spAutoFit/>
          </a:bodyPr>
          <a:lstStyle/>
          <a:p>
            <a:r>
              <a:rPr lang="cs-CZ" sz="3200" b="1" dirty="0" smtClean="0"/>
              <a:t>Osobnosti 3</a:t>
            </a:r>
            <a:endParaRPr lang="cs-CZ" sz="3200" b="1" dirty="0"/>
          </a:p>
        </p:txBody>
      </p:sp>
      <p:sp>
        <p:nvSpPr>
          <p:cNvPr id="4" name="TextovéPole 3"/>
          <p:cNvSpPr txBox="1"/>
          <p:nvPr/>
        </p:nvSpPr>
        <p:spPr>
          <a:xfrm>
            <a:off x="179512" y="1412776"/>
            <a:ext cx="3456384" cy="3416320"/>
          </a:xfrm>
          <a:prstGeom prst="rect">
            <a:avLst/>
          </a:prstGeom>
          <a:noFill/>
        </p:spPr>
        <p:txBody>
          <a:bodyPr wrap="square" rtlCol="0">
            <a:spAutoFit/>
          </a:bodyPr>
          <a:lstStyle/>
          <a:p>
            <a:r>
              <a:rPr lang="cs-CZ" dirty="0" smtClean="0"/>
              <a:t>Panovnice na obrázku vládla </a:t>
            </a:r>
            <a:br>
              <a:rPr lang="cs-CZ" dirty="0" smtClean="0"/>
            </a:br>
            <a:r>
              <a:rPr lang="cs-CZ" dirty="0" smtClean="0"/>
              <a:t>v letech 1762-1796. Rodný jménem </a:t>
            </a:r>
            <a:r>
              <a:rPr lang="cs-CZ" dirty="0"/>
              <a:t>Sofie Frederika Augusta </a:t>
            </a:r>
            <a:r>
              <a:rPr lang="cs-CZ" dirty="0" smtClean="0"/>
              <a:t>se přátelila </a:t>
            </a:r>
            <a:br>
              <a:rPr lang="cs-CZ" dirty="0" smtClean="0"/>
            </a:br>
            <a:r>
              <a:rPr lang="cs-CZ" dirty="0" smtClean="0"/>
              <a:t>s osvícenským francouzským spisovatelem </a:t>
            </a:r>
            <a:r>
              <a:rPr lang="cs-CZ" dirty="0" err="1" smtClean="0"/>
              <a:t>Voltairem</a:t>
            </a:r>
            <a:r>
              <a:rPr lang="cs-CZ" dirty="0" smtClean="0"/>
              <a:t>. Charakteristickým </a:t>
            </a:r>
            <a:r>
              <a:rPr lang="cs-CZ" dirty="0"/>
              <a:t>symbolem doby její vlády jsou </a:t>
            </a:r>
            <a:r>
              <a:rPr lang="cs-CZ" dirty="0" smtClean="0"/>
              <a:t>tzv</a:t>
            </a:r>
            <a:r>
              <a:rPr lang="cs-CZ" dirty="0"/>
              <a:t>. potěmkinovské </a:t>
            </a:r>
            <a:r>
              <a:rPr lang="cs-CZ" dirty="0" smtClean="0"/>
              <a:t>vesnice. </a:t>
            </a:r>
          </a:p>
          <a:p>
            <a:endParaRPr lang="cs-CZ" dirty="0"/>
          </a:p>
          <a:p>
            <a:r>
              <a:rPr lang="cs-CZ" dirty="0" smtClean="0"/>
              <a:t>Jak se jmenuje tato panovnice? _______________________</a:t>
            </a:r>
            <a:endParaRPr lang="cs-CZ" dirty="0"/>
          </a:p>
        </p:txBody>
      </p:sp>
      <p:pic>
        <p:nvPicPr>
          <p:cNvPr id="3076" name="Picture 4" descr="http://upload.wikimedia.org/wikipedia/commons/c/cd/Rokotov_Portrait_Catherine_II.jpg">
            <a:hlinkClick r:id="rId4" action="ppaction://hlinksldjump"/>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923928" y="523404"/>
            <a:ext cx="4546702" cy="5155746"/>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ovéPole 4"/>
          <p:cNvSpPr txBox="1"/>
          <p:nvPr/>
        </p:nvSpPr>
        <p:spPr>
          <a:xfrm>
            <a:off x="1691680" y="5229200"/>
            <a:ext cx="2088232" cy="369332"/>
          </a:xfrm>
          <a:prstGeom prst="rect">
            <a:avLst/>
          </a:prstGeom>
          <a:solidFill>
            <a:srgbClr val="92D050"/>
          </a:solidFill>
        </p:spPr>
        <p:txBody>
          <a:bodyPr wrap="square" rtlCol="0">
            <a:spAutoFit/>
          </a:bodyPr>
          <a:lstStyle/>
          <a:p>
            <a:r>
              <a:rPr lang="cs-CZ" dirty="0" smtClean="0"/>
              <a:t>Kateřina II. Veliká</a:t>
            </a:r>
            <a:endParaRPr lang="cs-CZ" dirty="0"/>
          </a:p>
        </p:txBody>
      </p:sp>
    </p:spTree>
    <p:extLst>
      <p:ext uri="{BB962C8B-B14F-4D97-AF65-F5344CB8AC3E}">
        <p14:creationId xmlns:p14="http://schemas.microsoft.com/office/powerpoint/2010/main" xmlns="" val="1525823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edge">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Štěpán\AppData\Local\Microsoft\Windows\Temporary Internet Files\Content.IE5\EUZ7C3HW\MC900352798[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3528" y="5229200"/>
            <a:ext cx="1215013" cy="1180211"/>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755576" y="548680"/>
            <a:ext cx="2088232" cy="584775"/>
          </a:xfrm>
          <a:prstGeom prst="rect">
            <a:avLst/>
          </a:prstGeom>
          <a:solidFill>
            <a:schemeClr val="accent2"/>
          </a:solidFill>
        </p:spPr>
        <p:txBody>
          <a:bodyPr wrap="square" rtlCol="0">
            <a:spAutoFit/>
          </a:bodyPr>
          <a:lstStyle/>
          <a:p>
            <a:r>
              <a:rPr lang="cs-CZ" sz="3200" b="1" dirty="0" smtClean="0"/>
              <a:t>Bonus 1</a:t>
            </a:r>
            <a:endParaRPr lang="cs-CZ" sz="3200" b="1" dirty="0"/>
          </a:p>
        </p:txBody>
      </p:sp>
      <p:sp>
        <p:nvSpPr>
          <p:cNvPr id="4" name="TextovéPole 3"/>
          <p:cNvSpPr txBox="1"/>
          <p:nvPr/>
        </p:nvSpPr>
        <p:spPr>
          <a:xfrm>
            <a:off x="755576" y="1484784"/>
            <a:ext cx="2880320" cy="2862322"/>
          </a:xfrm>
          <a:prstGeom prst="rect">
            <a:avLst/>
          </a:prstGeom>
          <a:noFill/>
        </p:spPr>
        <p:txBody>
          <a:bodyPr wrap="square" rtlCol="0">
            <a:spAutoFit/>
          </a:bodyPr>
          <a:lstStyle/>
          <a:p>
            <a:r>
              <a:rPr lang="cs-CZ" dirty="0" smtClean="0"/>
              <a:t>Tento </a:t>
            </a:r>
            <a:r>
              <a:rPr lang="cs-CZ" dirty="0"/>
              <a:t>braniborský kurfiřt </a:t>
            </a:r>
          </a:p>
          <a:p>
            <a:r>
              <a:rPr lang="cs-CZ" dirty="0" smtClean="0"/>
              <a:t>se stal prvním králem jedné významné evropské země, vládl v letech 1701-1713, pocházel z rodu Hohenzollernů.</a:t>
            </a:r>
          </a:p>
          <a:p>
            <a:endParaRPr lang="cs-CZ" dirty="0"/>
          </a:p>
          <a:p>
            <a:r>
              <a:rPr lang="cs-CZ" dirty="0" smtClean="0"/>
              <a:t>Jak se tento panovník jmenoval?</a:t>
            </a:r>
          </a:p>
          <a:p>
            <a:r>
              <a:rPr lang="cs-CZ" dirty="0" smtClean="0"/>
              <a:t>__________________</a:t>
            </a:r>
            <a:endParaRPr lang="cs-CZ" dirty="0"/>
          </a:p>
        </p:txBody>
      </p:sp>
      <p:pic>
        <p:nvPicPr>
          <p:cNvPr id="4098" name="Picture 2" descr="http://upload.wikimedia.org/wikipedia/commons/d/d6/Friedrich_I_of_Prussia.jpg">
            <a:hlinkClick r:id="rId4" action="ppaction://hlinksldjump"/>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4283968" y="404664"/>
            <a:ext cx="3622154" cy="5702966"/>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ovéPole 4"/>
          <p:cNvSpPr txBox="1"/>
          <p:nvPr/>
        </p:nvSpPr>
        <p:spPr>
          <a:xfrm>
            <a:off x="2555776" y="5589240"/>
            <a:ext cx="1296144" cy="369332"/>
          </a:xfrm>
          <a:prstGeom prst="rect">
            <a:avLst/>
          </a:prstGeom>
          <a:solidFill>
            <a:schemeClr val="accent2"/>
          </a:solidFill>
        </p:spPr>
        <p:txBody>
          <a:bodyPr wrap="square" rtlCol="0">
            <a:spAutoFit/>
          </a:bodyPr>
          <a:lstStyle/>
          <a:p>
            <a:r>
              <a:rPr lang="cs-CZ" dirty="0" smtClean="0"/>
              <a:t>Fridrich I.</a:t>
            </a:r>
            <a:endParaRPr lang="cs-CZ" dirty="0"/>
          </a:p>
        </p:txBody>
      </p:sp>
    </p:spTree>
    <p:extLst>
      <p:ext uri="{BB962C8B-B14F-4D97-AF65-F5344CB8AC3E}">
        <p14:creationId xmlns:p14="http://schemas.microsoft.com/office/powerpoint/2010/main" xmlns="" val="1993405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edge">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Štěpán\AppData\Local\Microsoft\Windows\Temporary Internet Files\Content.IE5\EUZ7C3HW\MC900352798[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3528" y="5229200"/>
            <a:ext cx="1215013" cy="1180211"/>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755576" y="548680"/>
            <a:ext cx="2592288" cy="584775"/>
          </a:xfrm>
          <a:prstGeom prst="rect">
            <a:avLst/>
          </a:prstGeom>
          <a:solidFill>
            <a:srgbClr val="92D050"/>
          </a:solidFill>
        </p:spPr>
        <p:txBody>
          <a:bodyPr wrap="square" rtlCol="0">
            <a:spAutoFit/>
          </a:bodyPr>
          <a:lstStyle/>
          <a:p>
            <a:r>
              <a:rPr lang="cs-CZ" sz="3200" b="1" dirty="0" smtClean="0"/>
              <a:t>18. </a:t>
            </a:r>
            <a:r>
              <a:rPr lang="cs-CZ" sz="3200" b="1" dirty="0"/>
              <a:t>s</a:t>
            </a:r>
            <a:r>
              <a:rPr lang="cs-CZ" sz="3200" b="1" dirty="0" smtClean="0"/>
              <a:t>toletí 1</a:t>
            </a:r>
            <a:endParaRPr lang="cs-CZ" sz="3200" b="1" dirty="0"/>
          </a:p>
        </p:txBody>
      </p:sp>
      <p:sp>
        <p:nvSpPr>
          <p:cNvPr id="5" name="TextovéPole 4"/>
          <p:cNvSpPr txBox="1"/>
          <p:nvPr/>
        </p:nvSpPr>
        <p:spPr>
          <a:xfrm>
            <a:off x="931034" y="1556792"/>
            <a:ext cx="7025342" cy="923330"/>
          </a:xfrm>
          <a:prstGeom prst="rect">
            <a:avLst/>
          </a:prstGeom>
          <a:noFill/>
        </p:spPr>
        <p:txBody>
          <a:bodyPr wrap="square" rtlCol="0">
            <a:spAutoFit/>
          </a:bodyPr>
          <a:lstStyle/>
          <a:p>
            <a:r>
              <a:rPr lang="cs-CZ" dirty="0" smtClean="0"/>
              <a:t>O kterou významné kolonie přišla Velká Británie v roce 1776, jejich samostatnost uznala až v roce 1783?</a:t>
            </a:r>
          </a:p>
          <a:p>
            <a:r>
              <a:rPr lang="cs-CZ" dirty="0" smtClean="0"/>
              <a:t>				_______________________</a:t>
            </a:r>
            <a:endParaRPr lang="cs-CZ" dirty="0"/>
          </a:p>
        </p:txBody>
      </p:sp>
      <p:sp>
        <p:nvSpPr>
          <p:cNvPr id="6" name="TextovéPole 5"/>
          <p:cNvSpPr txBox="1"/>
          <p:nvPr/>
        </p:nvSpPr>
        <p:spPr>
          <a:xfrm>
            <a:off x="296618" y="4221088"/>
            <a:ext cx="2664296" cy="369332"/>
          </a:xfrm>
          <a:prstGeom prst="rect">
            <a:avLst/>
          </a:prstGeom>
          <a:solidFill>
            <a:srgbClr val="92D050"/>
          </a:solidFill>
        </p:spPr>
        <p:txBody>
          <a:bodyPr wrap="square" rtlCol="0">
            <a:spAutoFit/>
          </a:bodyPr>
          <a:lstStyle/>
          <a:p>
            <a:r>
              <a:rPr lang="cs-CZ" dirty="0" smtClean="0"/>
              <a:t>Severoamerické kolonie</a:t>
            </a:r>
            <a:endParaRPr lang="cs-CZ" dirty="0"/>
          </a:p>
        </p:txBody>
      </p:sp>
      <p:pic>
        <p:nvPicPr>
          <p:cNvPr id="5122" name="Picture 2" descr="http://upload.wikimedia.org/wikipedia/commons/a/ac/CartedAmerique.jpeg">
            <a:hlinkClick r:id="rId4" action="ppaction://hlinksldjump"/>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077723" y="2561311"/>
            <a:ext cx="4895850" cy="38481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972281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edg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edge">
                                      <p:cBhvr>
                                        <p:cTn id="12"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Štěpán\AppData\Local\Microsoft\Windows\Temporary Internet Files\Content.IE5\EUZ7C3HW\MC900352798[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3528" y="5229200"/>
            <a:ext cx="1215013" cy="1180211"/>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755576" y="548680"/>
            <a:ext cx="2664296" cy="584775"/>
          </a:xfrm>
          <a:prstGeom prst="rect">
            <a:avLst/>
          </a:prstGeom>
          <a:solidFill>
            <a:schemeClr val="accent2"/>
          </a:solidFill>
        </p:spPr>
        <p:txBody>
          <a:bodyPr wrap="square" rtlCol="0">
            <a:spAutoFit/>
          </a:bodyPr>
          <a:lstStyle/>
          <a:p>
            <a:r>
              <a:rPr lang="cs-CZ" sz="3200" b="1" dirty="0" smtClean="0"/>
              <a:t>18. </a:t>
            </a:r>
            <a:r>
              <a:rPr lang="cs-CZ" sz="3200" b="1" dirty="0"/>
              <a:t>s</a:t>
            </a:r>
            <a:r>
              <a:rPr lang="cs-CZ" sz="3200" b="1" dirty="0" smtClean="0"/>
              <a:t>toletí 2</a:t>
            </a:r>
            <a:endParaRPr lang="cs-CZ" sz="3200" b="1" dirty="0"/>
          </a:p>
        </p:txBody>
      </p:sp>
      <p:sp>
        <p:nvSpPr>
          <p:cNvPr id="4" name="TextovéPole 3"/>
          <p:cNvSpPr txBox="1"/>
          <p:nvPr/>
        </p:nvSpPr>
        <p:spPr>
          <a:xfrm>
            <a:off x="755576" y="1412776"/>
            <a:ext cx="7488832" cy="1477328"/>
          </a:xfrm>
          <a:prstGeom prst="rect">
            <a:avLst/>
          </a:prstGeom>
          <a:noFill/>
        </p:spPr>
        <p:txBody>
          <a:bodyPr wrap="square" rtlCol="0">
            <a:spAutoFit/>
          </a:bodyPr>
          <a:lstStyle/>
          <a:p>
            <a:r>
              <a:rPr lang="cs-CZ" dirty="0" smtClean="0"/>
              <a:t>V roce 1774 vydala Marie Terezie nařízení, které mělo mít pozitivní vliv na obyvatele říše Habsburků. </a:t>
            </a:r>
          </a:p>
          <a:p>
            <a:endParaRPr lang="cs-CZ" dirty="0"/>
          </a:p>
          <a:p>
            <a:r>
              <a:rPr lang="cs-CZ" dirty="0" smtClean="0"/>
              <a:t>Co to Marie Terezie ve své zemi zavedla?</a:t>
            </a:r>
          </a:p>
          <a:p>
            <a:r>
              <a:rPr lang="cs-CZ" dirty="0" smtClean="0"/>
              <a:t>________________________________________________________</a:t>
            </a:r>
            <a:endParaRPr lang="cs-CZ" dirty="0"/>
          </a:p>
        </p:txBody>
      </p:sp>
      <p:sp>
        <p:nvSpPr>
          <p:cNvPr id="5" name="TextovéPole 4"/>
          <p:cNvSpPr txBox="1"/>
          <p:nvPr/>
        </p:nvSpPr>
        <p:spPr>
          <a:xfrm>
            <a:off x="755576" y="3091045"/>
            <a:ext cx="3744416" cy="646331"/>
          </a:xfrm>
          <a:prstGeom prst="rect">
            <a:avLst/>
          </a:prstGeom>
          <a:solidFill>
            <a:schemeClr val="accent2"/>
          </a:solidFill>
        </p:spPr>
        <p:txBody>
          <a:bodyPr wrap="square" rtlCol="0">
            <a:spAutoFit/>
          </a:bodyPr>
          <a:lstStyle/>
          <a:p>
            <a:r>
              <a:rPr lang="cs-CZ" dirty="0" smtClean="0"/>
              <a:t>Všeobecná školní povinnost- „povinná školní docházka“</a:t>
            </a:r>
            <a:endParaRPr lang="cs-CZ" dirty="0"/>
          </a:p>
        </p:txBody>
      </p:sp>
      <p:pic>
        <p:nvPicPr>
          <p:cNvPr id="6147" name="Picture 3" descr="C:\Users\Štěpán\AppData\Local\Microsoft\Windows\Temporary Internet Files\Content.IE5\E93304AY\MP900439389[1].jpg">
            <a:hlinkClick r:id="rId4" action="ppaction://hlinksldjump"/>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5652120" y="2890104"/>
            <a:ext cx="2208656" cy="330825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570495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edge">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Štěpán\AppData\Local\Microsoft\Windows\Temporary Internet Files\Content.IE5\EUZ7C3HW\MC900352798[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3528" y="5229200"/>
            <a:ext cx="1215013" cy="1180211"/>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755576" y="548680"/>
            <a:ext cx="2520280" cy="584775"/>
          </a:xfrm>
          <a:prstGeom prst="rect">
            <a:avLst/>
          </a:prstGeom>
          <a:solidFill>
            <a:srgbClr val="92D050"/>
          </a:solidFill>
        </p:spPr>
        <p:txBody>
          <a:bodyPr wrap="square" rtlCol="0">
            <a:spAutoFit/>
          </a:bodyPr>
          <a:lstStyle/>
          <a:p>
            <a:r>
              <a:rPr lang="cs-CZ" sz="3200" b="1" dirty="0" smtClean="0"/>
              <a:t>18. </a:t>
            </a:r>
            <a:r>
              <a:rPr lang="cs-CZ" sz="3200" b="1" dirty="0"/>
              <a:t>s</a:t>
            </a:r>
            <a:r>
              <a:rPr lang="cs-CZ" sz="3200" b="1" dirty="0" smtClean="0"/>
              <a:t>toletí 3</a:t>
            </a:r>
            <a:endParaRPr lang="cs-CZ" sz="3200" b="1" dirty="0"/>
          </a:p>
        </p:txBody>
      </p:sp>
      <p:pic>
        <p:nvPicPr>
          <p:cNvPr id="7170" name="Picture 2" descr="C:\Users\Štěpán\AppData\Local\Microsoft\Windows\Temporary Internet Files\Content.IE5\EUZ7C3HW\MC900405784[1].wmf">
            <a:hlinkClick r:id="rId4" action="ppaction://hlinksldjump"/>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5508104" y="3140968"/>
            <a:ext cx="2473300" cy="3534952"/>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ovéPole 4"/>
          <p:cNvSpPr txBox="1"/>
          <p:nvPr/>
        </p:nvSpPr>
        <p:spPr>
          <a:xfrm>
            <a:off x="931034" y="1556792"/>
            <a:ext cx="6665302" cy="923330"/>
          </a:xfrm>
          <a:prstGeom prst="rect">
            <a:avLst/>
          </a:prstGeom>
          <a:noFill/>
        </p:spPr>
        <p:txBody>
          <a:bodyPr wrap="square" rtlCol="0">
            <a:spAutoFit/>
          </a:bodyPr>
          <a:lstStyle/>
          <a:p>
            <a:r>
              <a:rPr lang="cs-CZ" dirty="0"/>
              <a:t> O</a:t>
            </a:r>
            <a:r>
              <a:rPr lang="cs-CZ" dirty="0" smtClean="0"/>
              <a:t> které významné území přišla Francie ve válce o španělské dědictví? </a:t>
            </a:r>
          </a:p>
          <a:p>
            <a:r>
              <a:rPr lang="cs-CZ" dirty="0"/>
              <a:t>	</a:t>
            </a:r>
            <a:r>
              <a:rPr lang="cs-CZ" dirty="0" smtClean="0"/>
              <a:t>_______________________</a:t>
            </a:r>
            <a:endParaRPr lang="cs-CZ" dirty="0"/>
          </a:p>
        </p:txBody>
      </p:sp>
      <p:sp>
        <p:nvSpPr>
          <p:cNvPr id="6" name="TextovéPole 5"/>
          <p:cNvSpPr txBox="1"/>
          <p:nvPr/>
        </p:nvSpPr>
        <p:spPr>
          <a:xfrm>
            <a:off x="3923928" y="4365104"/>
            <a:ext cx="1224136" cy="369332"/>
          </a:xfrm>
          <a:prstGeom prst="rect">
            <a:avLst/>
          </a:prstGeom>
          <a:solidFill>
            <a:srgbClr val="92D050"/>
          </a:solidFill>
        </p:spPr>
        <p:txBody>
          <a:bodyPr wrap="square" rtlCol="0">
            <a:spAutoFit/>
          </a:bodyPr>
          <a:lstStyle/>
          <a:p>
            <a:r>
              <a:rPr lang="cs-CZ" dirty="0" smtClean="0"/>
              <a:t>Gibraltar</a:t>
            </a:r>
            <a:endParaRPr lang="cs-CZ" dirty="0"/>
          </a:p>
        </p:txBody>
      </p:sp>
    </p:spTree>
    <p:extLst>
      <p:ext uri="{BB962C8B-B14F-4D97-AF65-F5344CB8AC3E}">
        <p14:creationId xmlns:p14="http://schemas.microsoft.com/office/powerpoint/2010/main" xmlns="" val="3376048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edg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edge">
                                      <p:cBhvr>
                                        <p:cTn id="12"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Štěpán\AppData\Local\Microsoft\Windows\Temporary Internet Files\Content.IE5\EUZ7C3HW\MC900352798[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3528" y="5229200"/>
            <a:ext cx="1215013" cy="1180211"/>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755576" y="548680"/>
            <a:ext cx="2160240" cy="584775"/>
          </a:xfrm>
          <a:prstGeom prst="rect">
            <a:avLst/>
          </a:prstGeom>
          <a:solidFill>
            <a:schemeClr val="accent2"/>
          </a:solidFill>
        </p:spPr>
        <p:txBody>
          <a:bodyPr wrap="square" rtlCol="0">
            <a:spAutoFit/>
          </a:bodyPr>
          <a:lstStyle/>
          <a:p>
            <a:r>
              <a:rPr lang="cs-CZ" sz="3200" b="1" dirty="0" smtClean="0"/>
              <a:t>Bonus</a:t>
            </a:r>
            <a:r>
              <a:rPr lang="cs-CZ" dirty="0" smtClean="0"/>
              <a:t> </a:t>
            </a:r>
            <a:r>
              <a:rPr lang="cs-CZ" sz="3200" b="1" dirty="0" smtClean="0"/>
              <a:t>2</a:t>
            </a:r>
            <a:endParaRPr lang="cs-CZ" sz="3200" b="1" dirty="0"/>
          </a:p>
        </p:txBody>
      </p:sp>
      <p:sp>
        <p:nvSpPr>
          <p:cNvPr id="4" name="TextovéPole 3"/>
          <p:cNvSpPr txBox="1"/>
          <p:nvPr/>
        </p:nvSpPr>
        <p:spPr>
          <a:xfrm>
            <a:off x="755576" y="1484784"/>
            <a:ext cx="7200800" cy="923330"/>
          </a:xfrm>
          <a:prstGeom prst="rect">
            <a:avLst/>
          </a:prstGeom>
          <a:noFill/>
        </p:spPr>
        <p:txBody>
          <a:bodyPr wrap="square" rtlCol="0">
            <a:spAutoFit/>
          </a:bodyPr>
          <a:lstStyle/>
          <a:p>
            <a:r>
              <a:rPr lang="cs-CZ" dirty="0" smtClean="0"/>
              <a:t>Ve které evropské zemi byli králové v 18. století voleni a nezískávali titul dědičně? Na konci 18. století si tento stát rozdělili tři okolní státy.</a:t>
            </a:r>
          </a:p>
          <a:p>
            <a:r>
              <a:rPr lang="cs-CZ" dirty="0"/>
              <a:t>	</a:t>
            </a:r>
            <a:r>
              <a:rPr lang="cs-CZ" dirty="0" smtClean="0"/>
              <a:t>_________________</a:t>
            </a:r>
            <a:endParaRPr lang="cs-CZ" dirty="0"/>
          </a:p>
        </p:txBody>
      </p:sp>
      <p:sp>
        <p:nvSpPr>
          <p:cNvPr id="5" name="TextovéPole 4"/>
          <p:cNvSpPr txBox="1"/>
          <p:nvPr/>
        </p:nvSpPr>
        <p:spPr>
          <a:xfrm>
            <a:off x="1835696" y="3717032"/>
            <a:ext cx="998989" cy="369332"/>
          </a:xfrm>
          <a:prstGeom prst="rect">
            <a:avLst/>
          </a:prstGeom>
          <a:solidFill>
            <a:schemeClr val="accent2"/>
          </a:solidFill>
        </p:spPr>
        <p:txBody>
          <a:bodyPr wrap="square" rtlCol="0">
            <a:spAutoFit/>
          </a:bodyPr>
          <a:lstStyle/>
          <a:p>
            <a:r>
              <a:rPr lang="cs-CZ" dirty="0" smtClean="0"/>
              <a:t>Polsko</a:t>
            </a:r>
            <a:endParaRPr lang="cs-CZ" dirty="0"/>
          </a:p>
        </p:txBody>
      </p:sp>
      <p:pic>
        <p:nvPicPr>
          <p:cNvPr id="8194" name="Picture 2" descr="Evropa,evropské,geografie,kraje,kraje v Polsku,mapy,Polsko,polština,země a oblasti">
            <a:hlinkClick r:id="rId4" action="ppaction://hlinksldjump"/>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563888" y="3114615"/>
            <a:ext cx="3095626" cy="309562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571648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edge">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Štěpán\AppData\Local\Microsoft\Windows\Temporary Internet Files\Content.IE5\EUZ7C3HW\MC900352798[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3528" y="5229200"/>
            <a:ext cx="1215013" cy="1180211"/>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755576" y="548680"/>
            <a:ext cx="2016224" cy="584775"/>
          </a:xfrm>
          <a:prstGeom prst="rect">
            <a:avLst/>
          </a:prstGeom>
          <a:solidFill>
            <a:srgbClr val="92D050"/>
          </a:solidFill>
        </p:spPr>
        <p:txBody>
          <a:bodyPr wrap="square" rtlCol="0">
            <a:spAutoFit/>
          </a:bodyPr>
          <a:lstStyle/>
          <a:p>
            <a:r>
              <a:rPr lang="cs-CZ" sz="3200" b="1" dirty="0" smtClean="0"/>
              <a:t>Pojmy 1</a:t>
            </a:r>
            <a:endParaRPr lang="cs-CZ" sz="3200" b="1" dirty="0"/>
          </a:p>
        </p:txBody>
      </p:sp>
      <p:sp>
        <p:nvSpPr>
          <p:cNvPr id="4" name="TextovéPole 3"/>
          <p:cNvSpPr txBox="1"/>
          <p:nvPr/>
        </p:nvSpPr>
        <p:spPr>
          <a:xfrm>
            <a:off x="931034" y="1484784"/>
            <a:ext cx="6017230" cy="923330"/>
          </a:xfrm>
          <a:prstGeom prst="rect">
            <a:avLst/>
          </a:prstGeom>
          <a:noFill/>
        </p:spPr>
        <p:txBody>
          <a:bodyPr wrap="square" rtlCol="0">
            <a:spAutoFit/>
          </a:bodyPr>
          <a:lstStyle/>
          <a:p>
            <a:r>
              <a:rPr lang="cs-CZ" dirty="0" smtClean="0"/>
              <a:t>Vystihni jedním slovem formu vlády, kdy panovník má neomezenou moc: </a:t>
            </a:r>
          </a:p>
          <a:p>
            <a:r>
              <a:rPr lang="cs-CZ" dirty="0"/>
              <a:t>	</a:t>
            </a:r>
            <a:r>
              <a:rPr lang="cs-CZ" dirty="0" smtClean="0"/>
              <a:t>	__________________________</a:t>
            </a:r>
            <a:endParaRPr lang="cs-CZ" dirty="0"/>
          </a:p>
        </p:txBody>
      </p:sp>
      <p:sp>
        <p:nvSpPr>
          <p:cNvPr id="5" name="TextovéPole 4"/>
          <p:cNvSpPr txBox="1"/>
          <p:nvPr/>
        </p:nvSpPr>
        <p:spPr>
          <a:xfrm>
            <a:off x="1115616" y="2564904"/>
            <a:ext cx="1656184" cy="369332"/>
          </a:xfrm>
          <a:prstGeom prst="rect">
            <a:avLst/>
          </a:prstGeom>
          <a:solidFill>
            <a:srgbClr val="92D050"/>
          </a:solidFill>
        </p:spPr>
        <p:txBody>
          <a:bodyPr wrap="square" rtlCol="0">
            <a:spAutoFit/>
          </a:bodyPr>
          <a:lstStyle/>
          <a:p>
            <a:r>
              <a:rPr lang="cs-CZ" dirty="0" smtClean="0"/>
              <a:t>absolutismus</a:t>
            </a:r>
            <a:endParaRPr lang="cs-CZ" dirty="0"/>
          </a:p>
        </p:txBody>
      </p:sp>
      <p:pic>
        <p:nvPicPr>
          <p:cNvPr id="9218" name="Picture 2" descr="koruny,králové,královny,princezny,princové,vláda">
            <a:hlinkClick r:id="rId4" action="ppaction://hlinksldjump"/>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065463" y="2835894"/>
            <a:ext cx="3095626" cy="309562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29047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edge">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Štěpán\AppData\Local\Microsoft\Windows\Temporary Internet Files\Content.IE5\EUZ7C3HW\MC900352798[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3528" y="5229200"/>
            <a:ext cx="1215013" cy="1180211"/>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755576" y="548680"/>
            <a:ext cx="2016224" cy="584775"/>
          </a:xfrm>
          <a:prstGeom prst="rect">
            <a:avLst/>
          </a:prstGeom>
          <a:solidFill>
            <a:schemeClr val="accent2"/>
          </a:solidFill>
        </p:spPr>
        <p:txBody>
          <a:bodyPr wrap="square" rtlCol="0">
            <a:spAutoFit/>
          </a:bodyPr>
          <a:lstStyle/>
          <a:p>
            <a:r>
              <a:rPr lang="cs-CZ" sz="3200" b="1" dirty="0" smtClean="0"/>
              <a:t>Pojmy 2</a:t>
            </a:r>
            <a:endParaRPr lang="cs-CZ" sz="3200" b="1" dirty="0"/>
          </a:p>
        </p:txBody>
      </p:sp>
      <p:sp>
        <p:nvSpPr>
          <p:cNvPr id="4" name="TextovéPole 3"/>
          <p:cNvSpPr txBox="1"/>
          <p:nvPr/>
        </p:nvSpPr>
        <p:spPr>
          <a:xfrm>
            <a:off x="755576" y="1484784"/>
            <a:ext cx="5904656" cy="1200329"/>
          </a:xfrm>
          <a:prstGeom prst="rect">
            <a:avLst/>
          </a:prstGeom>
          <a:noFill/>
        </p:spPr>
        <p:txBody>
          <a:bodyPr wrap="square" rtlCol="0">
            <a:spAutoFit/>
          </a:bodyPr>
          <a:lstStyle/>
          <a:p>
            <a:r>
              <a:rPr lang="cs-CZ" dirty="0" smtClean="0"/>
              <a:t>Jak se jmenuje myšlenkový směr, který se vyznačoval nekritickou vírou v lidský rozum a začal ho nadřazovat všem ostatním hodnotám?</a:t>
            </a:r>
          </a:p>
          <a:p>
            <a:r>
              <a:rPr lang="cs-CZ" dirty="0"/>
              <a:t>	</a:t>
            </a:r>
            <a:r>
              <a:rPr lang="cs-CZ" dirty="0" smtClean="0"/>
              <a:t>	_______________________</a:t>
            </a:r>
            <a:endParaRPr lang="cs-CZ" dirty="0"/>
          </a:p>
        </p:txBody>
      </p:sp>
      <p:sp>
        <p:nvSpPr>
          <p:cNvPr id="5" name="TextovéPole 4"/>
          <p:cNvSpPr txBox="1"/>
          <p:nvPr/>
        </p:nvSpPr>
        <p:spPr>
          <a:xfrm>
            <a:off x="931034" y="3284984"/>
            <a:ext cx="1696750" cy="369332"/>
          </a:xfrm>
          <a:prstGeom prst="rect">
            <a:avLst/>
          </a:prstGeom>
          <a:solidFill>
            <a:schemeClr val="accent2"/>
          </a:solidFill>
        </p:spPr>
        <p:txBody>
          <a:bodyPr wrap="square" rtlCol="0">
            <a:spAutoFit/>
          </a:bodyPr>
          <a:lstStyle/>
          <a:p>
            <a:r>
              <a:rPr lang="cs-CZ" dirty="0" smtClean="0"/>
              <a:t>osvícenství</a:t>
            </a:r>
            <a:endParaRPr lang="cs-CZ" dirty="0"/>
          </a:p>
        </p:txBody>
      </p:sp>
      <p:pic>
        <p:nvPicPr>
          <p:cNvPr id="10244" name="Picture 4" descr="metafory,mozky,múzy,nápady,žárovky">
            <a:hlinkClick r:id="rId4" action="ppaction://hlinksldjump"/>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491880" y="2708920"/>
            <a:ext cx="3527674" cy="352767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994091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edge">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Štěpán\AppData\Local\Microsoft\Windows\Temporary Internet Files\Content.IE5\EUZ7C3HW\MC900352798[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3528" y="5229200"/>
            <a:ext cx="1215013" cy="1180211"/>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755576" y="548680"/>
            <a:ext cx="1944216" cy="584775"/>
          </a:xfrm>
          <a:prstGeom prst="rect">
            <a:avLst/>
          </a:prstGeom>
          <a:solidFill>
            <a:srgbClr val="92D050"/>
          </a:solidFill>
        </p:spPr>
        <p:txBody>
          <a:bodyPr wrap="square" rtlCol="0">
            <a:spAutoFit/>
          </a:bodyPr>
          <a:lstStyle/>
          <a:p>
            <a:r>
              <a:rPr lang="cs-CZ" sz="3200" b="1" dirty="0" smtClean="0"/>
              <a:t>Pojmy 3</a:t>
            </a:r>
            <a:endParaRPr lang="cs-CZ" sz="3200" b="1" dirty="0"/>
          </a:p>
        </p:txBody>
      </p:sp>
      <p:sp>
        <p:nvSpPr>
          <p:cNvPr id="4" name="TextovéPole 3"/>
          <p:cNvSpPr txBox="1"/>
          <p:nvPr/>
        </p:nvSpPr>
        <p:spPr>
          <a:xfrm>
            <a:off x="931034" y="1700808"/>
            <a:ext cx="3712974" cy="2308324"/>
          </a:xfrm>
          <a:prstGeom prst="rect">
            <a:avLst/>
          </a:prstGeom>
          <a:noFill/>
        </p:spPr>
        <p:txBody>
          <a:bodyPr wrap="square" rtlCol="0">
            <a:spAutoFit/>
          </a:bodyPr>
          <a:lstStyle/>
          <a:p>
            <a:r>
              <a:rPr lang="cs-CZ" dirty="0" smtClean="0"/>
              <a:t>Jak se nazývá ekonomická teorie, která říká, že hlavní bohatství země je určeno množstvím drahých kovů v zemi, pro růst ekonomiky státu je podstatný mezinárodní obchod (vyšší vývoz zboží než dovoz zboží do státu)</a:t>
            </a:r>
            <a:r>
              <a:rPr lang="cs-CZ" dirty="0"/>
              <a:t>	</a:t>
            </a:r>
            <a:r>
              <a:rPr lang="cs-CZ" dirty="0" smtClean="0"/>
              <a:t>____________________</a:t>
            </a:r>
            <a:endParaRPr lang="cs-CZ" dirty="0"/>
          </a:p>
        </p:txBody>
      </p:sp>
      <p:sp>
        <p:nvSpPr>
          <p:cNvPr id="5" name="TextovéPole 4"/>
          <p:cNvSpPr txBox="1"/>
          <p:nvPr/>
        </p:nvSpPr>
        <p:spPr>
          <a:xfrm>
            <a:off x="2627784" y="4869160"/>
            <a:ext cx="1800200" cy="369332"/>
          </a:xfrm>
          <a:prstGeom prst="rect">
            <a:avLst/>
          </a:prstGeom>
          <a:solidFill>
            <a:srgbClr val="92D050"/>
          </a:solidFill>
        </p:spPr>
        <p:txBody>
          <a:bodyPr wrap="square" rtlCol="0">
            <a:spAutoFit/>
          </a:bodyPr>
          <a:lstStyle/>
          <a:p>
            <a:r>
              <a:rPr lang="cs-CZ" dirty="0" smtClean="0"/>
              <a:t>merkantilismus</a:t>
            </a:r>
            <a:endParaRPr lang="cs-CZ" dirty="0"/>
          </a:p>
        </p:txBody>
      </p:sp>
      <p:pic>
        <p:nvPicPr>
          <p:cNvPr id="11266" name="Picture 2" descr="http://upload.wikimedia.org/wikipedia/commons/c/cb/Mision%C3%A1%C5%99i_obracej%C3%AD_na_katolickou_v%C3%ADru.jpg">
            <a:hlinkClick r:id="rId4" action="ppaction://hlinksldjump"/>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4860032" y="530041"/>
            <a:ext cx="3781425" cy="4762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764855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edge">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Štěpán\AppData\Local\Microsoft\Windows\Temporary Internet Files\Content.IE5\EUZ7C3HW\MC900352798[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3528" y="5229200"/>
            <a:ext cx="1215013" cy="1180211"/>
          </a:xfrm>
          <a:prstGeom prst="rect">
            <a:avLst/>
          </a:prstGeom>
          <a:noFill/>
          <a:extLst>
            <a:ext uri="{909E8E84-426E-40DD-AFC4-6F175D3DCCD1}">
              <a14:hiddenFill xmlns:a14="http://schemas.microsoft.com/office/drawing/2010/main" xmlns="">
                <a:solidFill>
                  <a:srgbClr val="FFFFFF"/>
                </a:solidFill>
              </a14:hiddenFill>
            </a:ext>
          </a:extLst>
        </p:spPr>
      </p:pic>
      <p:sp>
        <p:nvSpPr>
          <p:cNvPr id="3" name="TextovéPole 2"/>
          <p:cNvSpPr txBox="1"/>
          <p:nvPr/>
        </p:nvSpPr>
        <p:spPr>
          <a:xfrm>
            <a:off x="755576" y="548680"/>
            <a:ext cx="1944216" cy="584775"/>
          </a:xfrm>
          <a:prstGeom prst="rect">
            <a:avLst/>
          </a:prstGeom>
          <a:solidFill>
            <a:schemeClr val="accent2"/>
          </a:solidFill>
        </p:spPr>
        <p:txBody>
          <a:bodyPr wrap="square" rtlCol="0">
            <a:spAutoFit/>
          </a:bodyPr>
          <a:lstStyle/>
          <a:p>
            <a:r>
              <a:rPr lang="cs-CZ" sz="3200" b="1" dirty="0" smtClean="0"/>
              <a:t>Válka 1</a:t>
            </a:r>
            <a:endParaRPr lang="cs-CZ" sz="3200" b="1" dirty="0"/>
          </a:p>
        </p:txBody>
      </p:sp>
      <p:sp>
        <p:nvSpPr>
          <p:cNvPr id="2" name="TextovéPole 1"/>
          <p:cNvSpPr txBox="1"/>
          <p:nvPr/>
        </p:nvSpPr>
        <p:spPr>
          <a:xfrm>
            <a:off x="755576" y="1556792"/>
            <a:ext cx="6120680" cy="1200329"/>
          </a:xfrm>
          <a:prstGeom prst="rect">
            <a:avLst/>
          </a:prstGeom>
          <a:noFill/>
        </p:spPr>
        <p:txBody>
          <a:bodyPr wrap="square" rtlCol="0">
            <a:spAutoFit/>
          </a:bodyPr>
          <a:lstStyle/>
          <a:p>
            <a:r>
              <a:rPr lang="cs-CZ" dirty="0" smtClean="0"/>
              <a:t>Jak v dějinách Evropy označujeme válku, ve které v letech 1701-1714 bojovali Bourboni a Habsburkové o trůn státu </a:t>
            </a:r>
            <a:br>
              <a:rPr lang="cs-CZ" dirty="0" smtClean="0"/>
            </a:br>
            <a:r>
              <a:rPr lang="cs-CZ" dirty="0" smtClean="0"/>
              <a:t>u Středozemního moře. Bourboni nakonec zvítězili.</a:t>
            </a:r>
          </a:p>
          <a:p>
            <a:r>
              <a:rPr lang="cs-CZ" dirty="0"/>
              <a:t>	</a:t>
            </a:r>
            <a:r>
              <a:rPr lang="cs-CZ" dirty="0" smtClean="0"/>
              <a:t>_______________________________________</a:t>
            </a:r>
            <a:endParaRPr lang="cs-CZ" dirty="0"/>
          </a:p>
        </p:txBody>
      </p:sp>
      <p:sp>
        <p:nvSpPr>
          <p:cNvPr id="4" name="TextovéPole 3"/>
          <p:cNvSpPr txBox="1"/>
          <p:nvPr/>
        </p:nvSpPr>
        <p:spPr>
          <a:xfrm>
            <a:off x="569788" y="2852936"/>
            <a:ext cx="3280926" cy="369332"/>
          </a:xfrm>
          <a:prstGeom prst="rect">
            <a:avLst/>
          </a:prstGeom>
          <a:solidFill>
            <a:schemeClr val="accent2"/>
          </a:solidFill>
        </p:spPr>
        <p:txBody>
          <a:bodyPr wrap="square" rtlCol="0">
            <a:spAutoFit/>
          </a:bodyPr>
          <a:lstStyle/>
          <a:p>
            <a:r>
              <a:rPr lang="cs-CZ" dirty="0" smtClean="0"/>
              <a:t>Válka o španělské dědictví</a:t>
            </a:r>
            <a:endParaRPr lang="cs-CZ" dirty="0"/>
          </a:p>
        </p:txBody>
      </p:sp>
      <p:pic>
        <p:nvPicPr>
          <p:cNvPr id="12290" name="Picture 2" descr="Soubor:Bataille Malplaquet.jpg">
            <a:hlinkClick r:id="rId4" action="ppaction://hlinksldjump"/>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275856" y="3227722"/>
            <a:ext cx="4638675" cy="334327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947538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edg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edge">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55576" y="548680"/>
            <a:ext cx="1872208" cy="584775"/>
          </a:xfrm>
          <a:prstGeom prst="rect">
            <a:avLst/>
          </a:prstGeom>
          <a:solidFill>
            <a:srgbClr val="92D050"/>
          </a:solidFill>
        </p:spPr>
        <p:txBody>
          <a:bodyPr wrap="square" rtlCol="0">
            <a:spAutoFit/>
          </a:bodyPr>
          <a:lstStyle/>
          <a:p>
            <a:r>
              <a:rPr lang="cs-CZ" sz="3200" b="1" dirty="0" smtClean="0"/>
              <a:t>Válka 2</a:t>
            </a:r>
            <a:endParaRPr lang="cs-CZ" sz="3200" b="1" dirty="0"/>
          </a:p>
        </p:txBody>
      </p:sp>
      <p:pic>
        <p:nvPicPr>
          <p:cNvPr id="3" name="Picture 2" descr="C:\Users\Štěpán\AppData\Local\Microsoft\Windows\Temporary Internet Files\Content.IE5\EUZ7C3HW\MC900352798[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3528" y="5229200"/>
            <a:ext cx="1215013" cy="1180211"/>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ovéPole 3"/>
          <p:cNvSpPr txBox="1"/>
          <p:nvPr/>
        </p:nvSpPr>
        <p:spPr>
          <a:xfrm>
            <a:off x="539552" y="1412776"/>
            <a:ext cx="8136904" cy="1477328"/>
          </a:xfrm>
          <a:prstGeom prst="rect">
            <a:avLst/>
          </a:prstGeom>
          <a:noFill/>
        </p:spPr>
        <p:txBody>
          <a:bodyPr wrap="square" rtlCol="0">
            <a:spAutoFit/>
          </a:bodyPr>
          <a:lstStyle/>
          <a:p>
            <a:r>
              <a:rPr lang="cs-CZ" dirty="0" smtClean="0"/>
              <a:t>Jak v historii označujeme válku, která začala ve druhé polovině 18. století tím, že na habsburskou panovnici Marii Terezii zaútočil pruský král Fridrich II.? Do bojů se zapojila především Francie na straně Habsburků a Velká Británie na straně Pruska.</a:t>
            </a:r>
          </a:p>
          <a:p>
            <a:r>
              <a:rPr lang="cs-CZ" dirty="0" smtClean="0"/>
              <a:t>	______________________________  </a:t>
            </a:r>
            <a:endParaRPr lang="cs-CZ" dirty="0"/>
          </a:p>
        </p:txBody>
      </p:sp>
      <p:sp>
        <p:nvSpPr>
          <p:cNvPr id="5" name="TextovéPole 4"/>
          <p:cNvSpPr txBox="1"/>
          <p:nvPr/>
        </p:nvSpPr>
        <p:spPr>
          <a:xfrm>
            <a:off x="391433" y="3861048"/>
            <a:ext cx="3105467" cy="369332"/>
          </a:xfrm>
          <a:prstGeom prst="rect">
            <a:avLst/>
          </a:prstGeom>
          <a:solidFill>
            <a:srgbClr val="92D050"/>
          </a:solidFill>
        </p:spPr>
        <p:txBody>
          <a:bodyPr wrap="square" rtlCol="0">
            <a:spAutoFit/>
          </a:bodyPr>
          <a:lstStyle/>
          <a:p>
            <a:r>
              <a:rPr lang="cs-CZ" dirty="0" smtClean="0"/>
              <a:t>Sedmiletá válka 1756-1763</a:t>
            </a:r>
            <a:endParaRPr lang="cs-CZ" dirty="0"/>
          </a:p>
        </p:txBody>
      </p:sp>
      <p:pic>
        <p:nvPicPr>
          <p:cNvPr id="13314" name="Picture 2" descr="Soubor:Kunersdorff.jpg">
            <a:hlinkClick r:id="rId4" action="ppaction://hlinksldjump"/>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733338" y="3069563"/>
            <a:ext cx="5015880" cy="376191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2420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edge">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755576" y="548680"/>
            <a:ext cx="1872208" cy="584775"/>
          </a:xfrm>
          <a:prstGeom prst="rect">
            <a:avLst/>
          </a:prstGeom>
          <a:solidFill>
            <a:schemeClr val="accent2"/>
          </a:solidFill>
        </p:spPr>
        <p:txBody>
          <a:bodyPr wrap="square" rtlCol="0">
            <a:spAutoFit/>
          </a:bodyPr>
          <a:lstStyle/>
          <a:p>
            <a:r>
              <a:rPr lang="cs-CZ" sz="3200" b="1" dirty="0" smtClean="0"/>
              <a:t>Válka 3</a:t>
            </a:r>
            <a:endParaRPr lang="cs-CZ" sz="3200" b="1" dirty="0"/>
          </a:p>
        </p:txBody>
      </p:sp>
      <p:pic>
        <p:nvPicPr>
          <p:cNvPr id="3" name="Picture 2" descr="C:\Users\Štěpán\AppData\Local\Microsoft\Windows\Temporary Internet Files\Content.IE5\EUZ7C3HW\MC900352798[1].wmf">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3528" y="5229200"/>
            <a:ext cx="1215013" cy="1180211"/>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ovéPole 3"/>
          <p:cNvSpPr txBox="1"/>
          <p:nvPr/>
        </p:nvSpPr>
        <p:spPr>
          <a:xfrm>
            <a:off x="755576" y="1556792"/>
            <a:ext cx="7632848" cy="1200329"/>
          </a:xfrm>
          <a:prstGeom prst="rect">
            <a:avLst/>
          </a:prstGeom>
          <a:noFill/>
        </p:spPr>
        <p:txBody>
          <a:bodyPr wrap="square" rtlCol="0">
            <a:spAutoFit/>
          </a:bodyPr>
          <a:lstStyle/>
          <a:p>
            <a:r>
              <a:rPr lang="cs-CZ" dirty="0" smtClean="0"/>
              <a:t>Jak se jmenuje slavný vojevůdce Marie Terezie, který bojoval ve válce </a:t>
            </a:r>
            <a:br>
              <a:rPr lang="cs-CZ" dirty="0" smtClean="0"/>
            </a:br>
            <a:r>
              <a:rPr lang="cs-CZ" dirty="0" smtClean="0"/>
              <a:t>v letech 1756-1763 proti Prusku? Dodnes se o něm zpívá písnička.</a:t>
            </a:r>
          </a:p>
          <a:p>
            <a:endParaRPr lang="cs-CZ" dirty="0"/>
          </a:p>
          <a:p>
            <a:r>
              <a:rPr lang="cs-CZ" dirty="0" smtClean="0"/>
              <a:t>	____________________________</a:t>
            </a:r>
            <a:endParaRPr lang="cs-CZ" dirty="0"/>
          </a:p>
        </p:txBody>
      </p:sp>
      <p:sp>
        <p:nvSpPr>
          <p:cNvPr id="5" name="TextovéPole 4"/>
          <p:cNvSpPr txBox="1"/>
          <p:nvPr/>
        </p:nvSpPr>
        <p:spPr>
          <a:xfrm>
            <a:off x="931034" y="3068960"/>
            <a:ext cx="1912774" cy="369332"/>
          </a:xfrm>
          <a:prstGeom prst="rect">
            <a:avLst/>
          </a:prstGeom>
          <a:solidFill>
            <a:schemeClr val="accent2"/>
          </a:solidFill>
        </p:spPr>
        <p:txBody>
          <a:bodyPr wrap="square" rtlCol="0">
            <a:spAutoFit/>
          </a:bodyPr>
          <a:lstStyle/>
          <a:p>
            <a:r>
              <a:rPr lang="cs-CZ" dirty="0" smtClean="0"/>
              <a:t>Generál Laudon</a:t>
            </a:r>
            <a:endParaRPr lang="cs-CZ" dirty="0"/>
          </a:p>
        </p:txBody>
      </p:sp>
      <p:pic>
        <p:nvPicPr>
          <p:cNvPr id="14338" name="Picture 2" descr="Soubor:Laudon.jpg">
            <a:hlinkClick r:id="rId4" action="ppaction://hlinksldjump"/>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4283968" y="2806226"/>
            <a:ext cx="3096344" cy="370126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56474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edg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edge">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File:Martin van Meytens 010.jpg">
            <a:hlinkClick r:id="rId2" action="ppaction://hlinksldjump"/>
          </p:cNvPr>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98701" y="116632"/>
            <a:ext cx="6336704" cy="6569281"/>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ovéPole 3"/>
          <p:cNvSpPr txBox="1"/>
          <p:nvPr/>
        </p:nvSpPr>
        <p:spPr>
          <a:xfrm>
            <a:off x="1218781" y="116632"/>
            <a:ext cx="4896544" cy="369332"/>
          </a:xfrm>
          <a:prstGeom prst="rect">
            <a:avLst/>
          </a:prstGeom>
          <a:solidFill>
            <a:schemeClr val="accent2"/>
          </a:solidFill>
        </p:spPr>
        <p:txBody>
          <a:bodyPr wrap="square" rtlCol="0">
            <a:spAutoFit/>
          </a:bodyPr>
          <a:lstStyle/>
          <a:p>
            <a:r>
              <a:rPr lang="cs-CZ" dirty="0" smtClean="0"/>
              <a:t>Kterou rodinu zachytil malíř na tomto obraze?</a:t>
            </a:r>
            <a:endParaRPr lang="cs-CZ" dirty="0"/>
          </a:p>
        </p:txBody>
      </p:sp>
      <p:sp>
        <p:nvSpPr>
          <p:cNvPr id="3" name="TextovéPole 2"/>
          <p:cNvSpPr txBox="1"/>
          <p:nvPr/>
        </p:nvSpPr>
        <p:spPr>
          <a:xfrm>
            <a:off x="1906750" y="6316581"/>
            <a:ext cx="4176464" cy="369332"/>
          </a:xfrm>
          <a:prstGeom prst="rect">
            <a:avLst/>
          </a:prstGeom>
          <a:solidFill>
            <a:schemeClr val="accent2"/>
          </a:solidFill>
        </p:spPr>
        <p:txBody>
          <a:bodyPr wrap="square" rtlCol="0">
            <a:spAutoFit/>
          </a:bodyPr>
          <a:lstStyle/>
          <a:p>
            <a:r>
              <a:rPr lang="cs-CZ" dirty="0" smtClean="0"/>
              <a:t>Rodina Marie Terezie, Habsburkové</a:t>
            </a:r>
            <a:endParaRPr lang="cs-CZ" dirty="0"/>
          </a:p>
        </p:txBody>
      </p:sp>
    </p:spTree>
    <p:extLst>
      <p:ext uri="{BB962C8B-B14F-4D97-AF65-F5344CB8AC3E}">
        <p14:creationId xmlns:p14="http://schemas.microsoft.com/office/powerpoint/2010/main" xmlns="" val="2684619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nodeType="clickEffect">
                                  <p:stCondLst>
                                    <p:cond delay="0"/>
                                  </p:stCondLst>
                                  <p:childTnLst>
                                    <p:set>
                                      <p:cBhvr>
                                        <p:cTn id="6" dur="1" fill="hold">
                                          <p:stCondLst>
                                            <p:cond delay="0"/>
                                          </p:stCondLst>
                                        </p:cTn>
                                        <p:tgtEl>
                                          <p:spTgt spid="15362"/>
                                        </p:tgtEl>
                                        <p:attrNameLst>
                                          <p:attrName>style.visibility</p:attrName>
                                        </p:attrNameLst>
                                      </p:cBhvr>
                                      <p:to>
                                        <p:strVal val="visible"/>
                                      </p:to>
                                    </p:set>
                                    <p:animEffect transition="in" filter="wedge">
                                      <p:cBhvr>
                                        <p:cTn id="7" dur="2000"/>
                                        <p:tgtEl>
                                          <p:spTgt spid="15362"/>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edge">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0"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edge">
                                      <p:cBhvr>
                                        <p:cTn id="1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610996" y="990468"/>
            <a:ext cx="7776864" cy="4893647"/>
          </a:xfrm>
          <a:prstGeom prst="rect">
            <a:avLst/>
          </a:prstGeom>
        </p:spPr>
        <p:txBody>
          <a:bodyPr wrap="square">
            <a:spAutoFit/>
          </a:bodyPr>
          <a:lstStyle/>
          <a:p>
            <a:r>
              <a:rPr lang="cs-CZ" sz="1200" dirty="0" smtClean="0"/>
              <a:t>Uvedené zdroje [ on-line] 10.10.2012 [cit. 2012-10-15]. Dostupné pod licencí </a:t>
            </a:r>
            <a:r>
              <a:rPr lang="cs-CZ" sz="1200" dirty="0" err="1" smtClean="0"/>
              <a:t>Wikimedia</a:t>
            </a:r>
            <a:r>
              <a:rPr lang="cs-CZ" sz="1200" dirty="0" smtClean="0"/>
              <a:t>  </a:t>
            </a:r>
            <a:r>
              <a:rPr lang="cs-CZ" sz="1200" dirty="0" err="1" smtClean="0"/>
              <a:t>Commons</a:t>
            </a:r>
            <a:r>
              <a:rPr lang="cs-CZ" sz="1200" dirty="0" smtClean="0"/>
              <a:t> na www: </a:t>
            </a:r>
          </a:p>
          <a:p>
            <a:r>
              <a:rPr lang="cs-CZ" sz="1200" dirty="0" smtClean="0"/>
              <a:t>Snímek 4 </a:t>
            </a:r>
            <a:r>
              <a:rPr lang="cs-CZ" sz="1200" dirty="0" smtClean="0">
                <a:hlinkClick r:id="rId2"/>
              </a:rPr>
              <a:t>http://cs.wikipedia.org/wiki/Soubor:Louis_XIV_of_France.jpg</a:t>
            </a:r>
            <a:endParaRPr lang="cs-CZ" sz="1200" dirty="0" smtClean="0"/>
          </a:p>
          <a:p>
            <a:r>
              <a:rPr lang="cs-CZ" sz="1200" dirty="0" smtClean="0"/>
              <a:t>Snímek 5 </a:t>
            </a:r>
            <a:r>
              <a:rPr lang="cs-CZ" sz="1200" dirty="0" smtClean="0">
                <a:hlinkClick r:id="rId3"/>
              </a:rPr>
              <a:t>http://cs.wikipedia.org/wiki/Soubor:Andreas_Moeller_001.jpg</a:t>
            </a:r>
            <a:endParaRPr lang="cs-CZ" sz="1200" dirty="0" smtClean="0"/>
          </a:p>
          <a:p>
            <a:r>
              <a:rPr lang="cs-CZ" sz="1200" dirty="0" smtClean="0"/>
              <a:t>Snímek 6 </a:t>
            </a:r>
            <a:r>
              <a:rPr lang="cs-CZ" sz="1200" dirty="0" smtClean="0">
                <a:hlinkClick r:id="rId4"/>
              </a:rPr>
              <a:t>http://cs.wikipedia.org/wiki/Soubor:Rokotov_Portrait_Catherine_II.jpg</a:t>
            </a:r>
            <a:endParaRPr lang="cs-CZ" sz="1200" dirty="0" smtClean="0"/>
          </a:p>
          <a:p>
            <a:r>
              <a:rPr lang="cs-CZ" sz="1200" dirty="0" smtClean="0"/>
              <a:t>Snímek 7 </a:t>
            </a:r>
            <a:r>
              <a:rPr lang="cs-CZ" sz="1200" dirty="0" smtClean="0">
                <a:hlinkClick r:id="rId5"/>
              </a:rPr>
              <a:t>http://cs.wikipedia.org/wiki/Soubor:Friedrich_I_of_Prussia.jpg</a:t>
            </a:r>
            <a:endParaRPr lang="cs-CZ" sz="1200" dirty="0" smtClean="0"/>
          </a:p>
          <a:p>
            <a:r>
              <a:rPr lang="cs-CZ" sz="1200" dirty="0" smtClean="0"/>
              <a:t>Snímek 8 </a:t>
            </a:r>
            <a:r>
              <a:rPr lang="cs-CZ" sz="1200" dirty="0" smtClean="0">
                <a:hlinkClick r:id="rId6"/>
              </a:rPr>
              <a:t>http://cs.wikipedia.org/wiki/Soubor:CartedAmerique.jpeg</a:t>
            </a:r>
            <a:endParaRPr lang="cs-CZ" sz="1200" dirty="0" smtClean="0"/>
          </a:p>
          <a:p>
            <a:r>
              <a:rPr lang="cs-CZ" sz="1200" dirty="0" smtClean="0"/>
              <a:t>Snímek  </a:t>
            </a:r>
            <a:r>
              <a:rPr lang="cs-CZ" sz="1200" dirty="0" smtClean="0">
                <a:hlinkClick r:id="rId7"/>
              </a:rPr>
              <a:t>http://cs.wikipedia.org/wiki/Soubor:Peter_der-Grosse_1838_PR.jpg</a:t>
            </a:r>
            <a:endParaRPr lang="cs-CZ" sz="1200" dirty="0" smtClean="0"/>
          </a:p>
          <a:p>
            <a:r>
              <a:rPr lang="cs-CZ" sz="1200" dirty="0" smtClean="0"/>
              <a:t>Snímek 14 </a:t>
            </a:r>
            <a:r>
              <a:rPr lang="cs-CZ" sz="1200" dirty="0" smtClean="0">
                <a:hlinkClick r:id="rId8"/>
              </a:rPr>
              <a:t>http://cs.wikipedia.org/wiki/Soubor:Mision%C3%A1%C5%99i_obracej%C3%AD_na_katolickou_v%C3%ADru.jpg</a:t>
            </a:r>
            <a:endParaRPr lang="cs-CZ" sz="1200" dirty="0" smtClean="0"/>
          </a:p>
          <a:p>
            <a:r>
              <a:rPr lang="cs-CZ" sz="1200" dirty="0" smtClean="0"/>
              <a:t>Snímek 15 </a:t>
            </a:r>
            <a:r>
              <a:rPr lang="cs-CZ" sz="1200" dirty="0" smtClean="0">
                <a:hlinkClick r:id="rId9"/>
              </a:rPr>
              <a:t>http://cs.wikipedia.org/wiki/Soubor:Bataille_Malplaquet.jpg</a:t>
            </a:r>
            <a:endParaRPr lang="cs-CZ" sz="1200" dirty="0" smtClean="0"/>
          </a:p>
          <a:p>
            <a:r>
              <a:rPr lang="cs-CZ" sz="1200" dirty="0" smtClean="0"/>
              <a:t>Snímek 16 </a:t>
            </a:r>
            <a:r>
              <a:rPr lang="cs-CZ" sz="1200" dirty="0" smtClean="0">
                <a:hlinkClick r:id="rId10"/>
              </a:rPr>
              <a:t>http://cs.wikipedia.org/wiki/Soubor:Kunersdorff.jpg</a:t>
            </a:r>
            <a:endParaRPr lang="cs-CZ" sz="1200" dirty="0" smtClean="0"/>
          </a:p>
          <a:p>
            <a:r>
              <a:rPr lang="cs-CZ" sz="1200" dirty="0" smtClean="0"/>
              <a:t>Snímek 17 </a:t>
            </a:r>
            <a:r>
              <a:rPr lang="cs-CZ" sz="1200" dirty="0" smtClean="0">
                <a:hlinkClick r:id="rId11"/>
              </a:rPr>
              <a:t>http://cs.wikipedia.org/wiki/Soubor:Laudon.jpg</a:t>
            </a:r>
            <a:endParaRPr lang="cs-CZ" sz="1200" dirty="0" smtClean="0"/>
          </a:p>
          <a:p>
            <a:r>
              <a:rPr lang="cs-CZ" sz="1200" dirty="0" smtClean="0"/>
              <a:t>Snímek 18 </a:t>
            </a:r>
            <a:r>
              <a:rPr lang="cs-CZ" sz="1200" dirty="0" smtClean="0">
                <a:hlinkClick r:id="rId12"/>
              </a:rPr>
              <a:t>http://commons.wikimedia.org/wiki/File:Martin_van_Meytens_010.jpg?uselang=cs</a:t>
            </a:r>
            <a:endParaRPr lang="cs-CZ" sz="1200" dirty="0" smtClean="0"/>
          </a:p>
          <a:p>
            <a:endParaRPr lang="cs-CZ" sz="1200" dirty="0" smtClean="0"/>
          </a:p>
          <a:p>
            <a:r>
              <a:rPr lang="cs-CZ" sz="1200" dirty="0" smtClean="0"/>
              <a:t>Klipart [ on-line] 2012 [cit. 2012-10-15]. Dostupné na www:</a:t>
            </a:r>
          </a:p>
          <a:p>
            <a:pPr marL="285750" indent="-285750">
              <a:buFont typeface="Arial" pitchFamily="34" charset="0"/>
              <a:buChar char="•"/>
            </a:pPr>
            <a:r>
              <a:rPr lang="cs-CZ" sz="1200" dirty="0" smtClean="0"/>
              <a:t>Snímek 9 </a:t>
            </a:r>
            <a:r>
              <a:rPr lang="cs-CZ" sz="1200" dirty="0" smtClean="0">
                <a:hlinkClick r:id="rId13"/>
              </a:rPr>
              <a:t>http://office.</a:t>
            </a:r>
            <a:r>
              <a:rPr lang="cs-CZ" sz="1200" dirty="0" err="1" smtClean="0">
                <a:hlinkClick r:id="rId13"/>
              </a:rPr>
              <a:t>microsoft.com</a:t>
            </a:r>
            <a:r>
              <a:rPr lang="cs-CZ" sz="1200" dirty="0" smtClean="0">
                <a:hlinkClick r:id="rId13"/>
              </a:rPr>
              <a:t>/</a:t>
            </a:r>
            <a:r>
              <a:rPr lang="cs-CZ" sz="1200" dirty="0" err="1" smtClean="0">
                <a:hlinkClick r:id="rId13"/>
              </a:rPr>
              <a:t>cs</a:t>
            </a:r>
            <a:r>
              <a:rPr lang="cs-CZ" sz="1200" dirty="0" smtClean="0">
                <a:hlinkClick r:id="rId13"/>
              </a:rPr>
              <a:t>-</a:t>
            </a:r>
            <a:r>
              <a:rPr lang="cs-CZ" sz="1200" dirty="0" err="1" smtClean="0">
                <a:hlinkClick r:id="rId13"/>
              </a:rPr>
              <a:t>cz</a:t>
            </a:r>
            <a:r>
              <a:rPr lang="cs-CZ" sz="1200" dirty="0" smtClean="0">
                <a:hlinkClick r:id="rId13"/>
              </a:rPr>
              <a:t>/</a:t>
            </a:r>
            <a:r>
              <a:rPr lang="cs-CZ" sz="1200" dirty="0" err="1" smtClean="0">
                <a:hlinkClick r:id="rId13"/>
              </a:rPr>
              <a:t>images</a:t>
            </a:r>
            <a:r>
              <a:rPr lang="cs-CZ" sz="1200" dirty="0" smtClean="0">
                <a:hlinkClick r:id="rId13"/>
              </a:rPr>
              <a:t>/</a:t>
            </a:r>
            <a:r>
              <a:rPr lang="cs-CZ" sz="1200" dirty="0" err="1" smtClean="0">
                <a:hlinkClick r:id="rId13"/>
              </a:rPr>
              <a:t>results.aspx</a:t>
            </a:r>
            <a:r>
              <a:rPr lang="cs-CZ" sz="1200" dirty="0" smtClean="0">
                <a:hlinkClick r:id="rId13"/>
              </a:rPr>
              <a:t>?</a:t>
            </a:r>
            <a:r>
              <a:rPr lang="cs-CZ" sz="1200" dirty="0" err="1" smtClean="0">
                <a:hlinkClick r:id="rId13"/>
              </a:rPr>
              <a:t>qu</a:t>
            </a:r>
            <a:r>
              <a:rPr lang="cs-CZ" sz="1200" dirty="0" smtClean="0">
                <a:hlinkClick r:id="rId13"/>
              </a:rPr>
              <a:t>=</a:t>
            </a:r>
            <a:r>
              <a:rPr lang="cs-CZ" sz="1200" dirty="0" err="1" smtClean="0">
                <a:hlinkClick r:id="rId13"/>
              </a:rPr>
              <a:t>spir</a:t>
            </a:r>
            <a:r>
              <a:rPr lang="cs-CZ" sz="1200" dirty="0" smtClean="0">
                <a:hlinkClick r:id="rId13"/>
              </a:rPr>
              <a:t>%C3%A1la&amp;ex=1#</a:t>
            </a:r>
            <a:r>
              <a:rPr lang="cs-CZ" sz="1200" dirty="0" err="1" smtClean="0">
                <a:hlinkClick r:id="rId13"/>
              </a:rPr>
              <a:t>ai</a:t>
            </a:r>
            <a:r>
              <a:rPr lang="cs-CZ" sz="1200" dirty="0" smtClean="0">
                <a:hlinkClick r:id="rId13"/>
              </a:rPr>
              <a:t>:MC900352798|</a:t>
            </a:r>
            <a:endParaRPr lang="cs-CZ" sz="1200" dirty="0" smtClean="0"/>
          </a:p>
          <a:p>
            <a:pPr marL="285750" indent="-285750">
              <a:buFont typeface="Arial" pitchFamily="34" charset="0"/>
              <a:buChar char="•"/>
            </a:pPr>
            <a:r>
              <a:rPr lang="cs-CZ" sz="1200" dirty="0" smtClean="0"/>
              <a:t>Snímek 10 </a:t>
            </a:r>
            <a:r>
              <a:rPr lang="cs-CZ" sz="1200" dirty="0" smtClean="0">
                <a:hlinkClick r:id="rId14"/>
              </a:rPr>
              <a:t>http://office.</a:t>
            </a:r>
            <a:r>
              <a:rPr lang="cs-CZ" sz="1200" dirty="0" err="1" smtClean="0">
                <a:hlinkClick r:id="rId14"/>
              </a:rPr>
              <a:t>microsoft.com</a:t>
            </a:r>
            <a:r>
              <a:rPr lang="cs-CZ" sz="1200" dirty="0" smtClean="0">
                <a:hlinkClick r:id="rId14"/>
              </a:rPr>
              <a:t>/</a:t>
            </a:r>
            <a:r>
              <a:rPr lang="cs-CZ" sz="1200" dirty="0" err="1" smtClean="0">
                <a:hlinkClick r:id="rId14"/>
              </a:rPr>
              <a:t>cs</a:t>
            </a:r>
            <a:r>
              <a:rPr lang="cs-CZ" sz="1200" dirty="0" smtClean="0">
                <a:hlinkClick r:id="rId14"/>
              </a:rPr>
              <a:t>-</a:t>
            </a:r>
            <a:r>
              <a:rPr lang="cs-CZ" sz="1200" dirty="0" err="1" smtClean="0">
                <a:hlinkClick r:id="rId14"/>
              </a:rPr>
              <a:t>cz</a:t>
            </a:r>
            <a:r>
              <a:rPr lang="cs-CZ" sz="1200" dirty="0" smtClean="0">
                <a:hlinkClick r:id="rId14"/>
              </a:rPr>
              <a:t>/</a:t>
            </a:r>
            <a:r>
              <a:rPr lang="cs-CZ" sz="1200" dirty="0" err="1" smtClean="0">
                <a:hlinkClick r:id="rId14"/>
              </a:rPr>
              <a:t>images</a:t>
            </a:r>
            <a:r>
              <a:rPr lang="cs-CZ" sz="1200" dirty="0" smtClean="0">
                <a:hlinkClick r:id="rId14"/>
              </a:rPr>
              <a:t>/</a:t>
            </a:r>
            <a:r>
              <a:rPr lang="cs-CZ" sz="1200" dirty="0" err="1" smtClean="0">
                <a:hlinkClick r:id="rId14"/>
              </a:rPr>
              <a:t>results.aspx</a:t>
            </a:r>
            <a:r>
              <a:rPr lang="cs-CZ" sz="1200" dirty="0" smtClean="0">
                <a:hlinkClick r:id="rId14"/>
              </a:rPr>
              <a:t>?</a:t>
            </a:r>
            <a:r>
              <a:rPr lang="cs-CZ" sz="1200" dirty="0" err="1" smtClean="0">
                <a:hlinkClick r:id="rId14"/>
              </a:rPr>
              <a:t>qu</a:t>
            </a:r>
            <a:r>
              <a:rPr lang="cs-CZ" sz="1200" dirty="0" smtClean="0">
                <a:hlinkClick r:id="rId14"/>
              </a:rPr>
              <a:t>=%C5%A1kola&amp;ex=1&amp;</a:t>
            </a:r>
            <a:r>
              <a:rPr lang="cs-CZ" sz="1200" dirty="0" err="1" smtClean="0">
                <a:hlinkClick r:id="rId14"/>
              </a:rPr>
              <a:t>origin</a:t>
            </a:r>
            <a:r>
              <a:rPr lang="cs-CZ" sz="1200" dirty="0" smtClean="0">
                <a:hlinkClick r:id="rId14"/>
              </a:rPr>
              <a:t>=FX010132103#</a:t>
            </a:r>
            <a:r>
              <a:rPr lang="cs-CZ" sz="1200" dirty="0" err="1" smtClean="0">
                <a:hlinkClick r:id="rId14"/>
              </a:rPr>
              <a:t>ai</a:t>
            </a:r>
            <a:r>
              <a:rPr lang="cs-CZ" sz="1200" dirty="0" smtClean="0">
                <a:hlinkClick r:id="rId14"/>
              </a:rPr>
              <a:t>:MP900439389|</a:t>
            </a:r>
            <a:endParaRPr lang="cs-CZ" sz="1200" dirty="0" smtClean="0"/>
          </a:p>
          <a:p>
            <a:pPr marL="285750" indent="-285750">
              <a:buFont typeface="Arial" pitchFamily="34" charset="0"/>
              <a:buChar char="•"/>
            </a:pPr>
            <a:r>
              <a:rPr lang="cs-CZ" sz="1200" dirty="0" smtClean="0"/>
              <a:t>Snímek 11 </a:t>
            </a:r>
            <a:r>
              <a:rPr lang="cs-CZ" sz="1200" dirty="0" smtClean="0">
                <a:hlinkClick r:id="rId15"/>
              </a:rPr>
              <a:t>http://office.</a:t>
            </a:r>
            <a:r>
              <a:rPr lang="cs-CZ" sz="1200" dirty="0" err="1" smtClean="0">
                <a:hlinkClick r:id="rId15"/>
              </a:rPr>
              <a:t>microsoft.com</a:t>
            </a:r>
            <a:r>
              <a:rPr lang="cs-CZ" sz="1200" dirty="0" smtClean="0">
                <a:hlinkClick r:id="rId15"/>
              </a:rPr>
              <a:t>/</a:t>
            </a:r>
            <a:r>
              <a:rPr lang="cs-CZ" sz="1200" dirty="0" err="1" smtClean="0">
                <a:hlinkClick r:id="rId15"/>
              </a:rPr>
              <a:t>cs</a:t>
            </a:r>
            <a:r>
              <a:rPr lang="cs-CZ" sz="1200" dirty="0" smtClean="0">
                <a:hlinkClick r:id="rId15"/>
              </a:rPr>
              <a:t>-</a:t>
            </a:r>
            <a:r>
              <a:rPr lang="cs-CZ" sz="1200" dirty="0" err="1" smtClean="0">
                <a:hlinkClick r:id="rId15"/>
              </a:rPr>
              <a:t>cz</a:t>
            </a:r>
            <a:r>
              <a:rPr lang="cs-CZ" sz="1200" dirty="0" smtClean="0">
                <a:hlinkClick r:id="rId15"/>
              </a:rPr>
              <a:t>/</a:t>
            </a:r>
            <a:r>
              <a:rPr lang="cs-CZ" sz="1200" dirty="0" err="1" smtClean="0">
                <a:hlinkClick r:id="rId15"/>
              </a:rPr>
              <a:t>images</a:t>
            </a:r>
            <a:r>
              <a:rPr lang="cs-CZ" sz="1200" dirty="0" smtClean="0">
                <a:hlinkClick r:id="rId15"/>
              </a:rPr>
              <a:t>/</a:t>
            </a:r>
            <a:r>
              <a:rPr lang="cs-CZ" sz="1200" dirty="0" err="1" smtClean="0">
                <a:hlinkClick r:id="rId15"/>
              </a:rPr>
              <a:t>results.aspx</a:t>
            </a:r>
            <a:r>
              <a:rPr lang="cs-CZ" sz="1200" dirty="0" smtClean="0">
                <a:hlinkClick r:id="rId15"/>
              </a:rPr>
              <a:t>?</a:t>
            </a:r>
            <a:r>
              <a:rPr lang="cs-CZ" sz="1200" dirty="0" err="1" smtClean="0">
                <a:hlinkClick r:id="rId15"/>
              </a:rPr>
              <a:t>qu</a:t>
            </a:r>
            <a:r>
              <a:rPr lang="cs-CZ" sz="1200" dirty="0" smtClean="0">
                <a:hlinkClick r:id="rId15"/>
              </a:rPr>
              <a:t>=Polsko&amp;ex=1#</a:t>
            </a:r>
            <a:r>
              <a:rPr lang="cs-CZ" sz="1200" dirty="0" err="1" smtClean="0">
                <a:hlinkClick r:id="rId15"/>
              </a:rPr>
              <a:t>ai</a:t>
            </a:r>
            <a:r>
              <a:rPr lang="cs-CZ" sz="1200" dirty="0" smtClean="0">
                <a:hlinkClick r:id="rId15"/>
              </a:rPr>
              <a:t>:MC900434323|</a:t>
            </a:r>
            <a:endParaRPr lang="cs-CZ" sz="1200" dirty="0" smtClean="0"/>
          </a:p>
          <a:p>
            <a:pPr marL="285750" indent="-285750">
              <a:buFont typeface="Arial" pitchFamily="34" charset="0"/>
              <a:buChar char="•"/>
            </a:pPr>
            <a:r>
              <a:rPr lang="cs-CZ" sz="1200" dirty="0" smtClean="0"/>
              <a:t>Snímek 12 </a:t>
            </a:r>
            <a:r>
              <a:rPr lang="cs-CZ" sz="1200" dirty="0" smtClean="0">
                <a:hlinkClick r:id="rId16"/>
              </a:rPr>
              <a:t>http://office.</a:t>
            </a:r>
            <a:r>
              <a:rPr lang="cs-CZ" sz="1200" dirty="0" err="1" smtClean="0">
                <a:hlinkClick r:id="rId16"/>
              </a:rPr>
              <a:t>microsoft.com</a:t>
            </a:r>
            <a:r>
              <a:rPr lang="cs-CZ" sz="1200" dirty="0" smtClean="0">
                <a:hlinkClick r:id="rId16"/>
              </a:rPr>
              <a:t>/</a:t>
            </a:r>
            <a:r>
              <a:rPr lang="cs-CZ" sz="1200" dirty="0" err="1" smtClean="0">
                <a:hlinkClick r:id="rId16"/>
              </a:rPr>
              <a:t>cs</a:t>
            </a:r>
            <a:r>
              <a:rPr lang="cs-CZ" sz="1200" dirty="0" smtClean="0">
                <a:hlinkClick r:id="rId16"/>
              </a:rPr>
              <a:t>-</a:t>
            </a:r>
            <a:r>
              <a:rPr lang="cs-CZ" sz="1200" dirty="0" err="1" smtClean="0">
                <a:hlinkClick r:id="rId16"/>
              </a:rPr>
              <a:t>cz</a:t>
            </a:r>
            <a:r>
              <a:rPr lang="cs-CZ" sz="1200" dirty="0" smtClean="0">
                <a:hlinkClick r:id="rId16"/>
              </a:rPr>
              <a:t>/</a:t>
            </a:r>
            <a:r>
              <a:rPr lang="cs-CZ" sz="1200" dirty="0" err="1" smtClean="0">
                <a:hlinkClick r:id="rId16"/>
              </a:rPr>
              <a:t>images</a:t>
            </a:r>
            <a:r>
              <a:rPr lang="cs-CZ" sz="1200" dirty="0" smtClean="0">
                <a:hlinkClick r:id="rId16"/>
              </a:rPr>
              <a:t>/</a:t>
            </a:r>
            <a:r>
              <a:rPr lang="cs-CZ" sz="1200" dirty="0" err="1" smtClean="0">
                <a:hlinkClick r:id="rId16"/>
              </a:rPr>
              <a:t>results.aspx</a:t>
            </a:r>
            <a:r>
              <a:rPr lang="cs-CZ" sz="1200" dirty="0" smtClean="0">
                <a:hlinkClick r:id="rId16"/>
              </a:rPr>
              <a:t>?</a:t>
            </a:r>
            <a:r>
              <a:rPr lang="cs-CZ" sz="1200" dirty="0" err="1" smtClean="0">
                <a:hlinkClick r:id="rId16"/>
              </a:rPr>
              <a:t>qu</a:t>
            </a:r>
            <a:r>
              <a:rPr lang="cs-CZ" sz="1200" dirty="0" smtClean="0">
                <a:hlinkClick r:id="rId16"/>
              </a:rPr>
              <a:t>=</a:t>
            </a:r>
            <a:r>
              <a:rPr lang="cs-CZ" sz="1200" dirty="0" err="1" smtClean="0">
                <a:hlinkClick r:id="rId16"/>
              </a:rPr>
              <a:t>kr</a:t>
            </a:r>
            <a:r>
              <a:rPr lang="cs-CZ" sz="1200" dirty="0" smtClean="0">
                <a:hlinkClick r:id="rId16"/>
              </a:rPr>
              <a:t>%C3%A1l&amp;ex=1#</a:t>
            </a:r>
            <a:r>
              <a:rPr lang="cs-CZ" sz="1200" dirty="0" err="1" smtClean="0">
                <a:hlinkClick r:id="rId16"/>
              </a:rPr>
              <a:t>ai</a:t>
            </a:r>
            <a:r>
              <a:rPr lang="cs-CZ" sz="1200" dirty="0" smtClean="0">
                <a:hlinkClick r:id="rId16"/>
              </a:rPr>
              <a:t>:MC900361514|</a:t>
            </a:r>
            <a:endParaRPr lang="cs-CZ" sz="1200" dirty="0" smtClean="0"/>
          </a:p>
          <a:p>
            <a:pPr marL="285750" indent="-285750">
              <a:buFont typeface="Arial" pitchFamily="34" charset="0"/>
              <a:buChar char="•"/>
            </a:pPr>
            <a:r>
              <a:rPr lang="cs-CZ" sz="1200" dirty="0" smtClean="0"/>
              <a:t>Snímek 13 </a:t>
            </a:r>
            <a:r>
              <a:rPr lang="cs-CZ" sz="1200" dirty="0" smtClean="0">
                <a:hlinkClick r:id="rId17"/>
              </a:rPr>
              <a:t>http://office.</a:t>
            </a:r>
            <a:r>
              <a:rPr lang="cs-CZ" sz="1200" dirty="0" err="1" smtClean="0">
                <a:hlinkClick r:id="rId17"/>
              </a:rPr>
              <a:t>microsoft.com</a:t>
            </a:r>
            <a:r>
              <a:rPr lang="cs-CZ" sz="1200" dirty="0" smtClean="0">
                <a:hlinkClick r:id="rId17"/>
              </a:rPr>
              <a:t>/</a:t>
            </a:r>
            <a:r>
              <a:rPr lang="cs-CZ" sz="1200" dirty="0" err="1" smtClean="0">
                <a:hlinkClick r:id="rId17"/>
              </a:rPr>
              <a:t>cs</a:t>
            </a:r>
            <a:r>
              <a:rPr lang="cs-CZ" sz="1200" dirty="0" smtClean="0">
                <a:hlinkClick r:id="rId17"/>
              </a:rPr>
              <a:t>-</a:t>
            </a:r>
            <a:r>
              <a:rPr lang="cs-CZ" sz="1200" dirty="0" err="1" smtClean="0">
                <a:hlinkClick r:id="rId17"/>
              </a:rPr>
              <a:t>cz</a:t>
            </a:r>
            <a:r>
              <a:rPr lang="cs-CZ" sz="1200" dirty="0" smtClean="0">
                <a:hlinkClick r:id="rId17"/>
              </a:rPr>
              <a:t>/</a:t>
            </a:r>
            <a:r>
              <a:rPr lang="cs-CZ" sz="1200" dirty="0" err="1" smtClean="0">
                <a:hlinkClick r:id="rId17"/>
              </a:rPr>
              <a:t>images</a:t>
            </a:r>
            <a:r>
              <a:rPr lang="cs-CZ" sz="1200" dirty="0" smtClean="0">
                <a:hlinkClick r:id="rId17"/>
              </a:rPr>
              <a:t>/</a:t>
            </a:r>
            <a:r>
              <a:rPr lang="cs-CZ" sz="1200" dirty="0" err="1" smtClean="0">
                <a:hlinkClick r:id="rId17"/>
              </a:rPr>
              <a:t>results.aspx</a:t>
            </a:r>
            <a:r>
              <a:rPr lang="cs-CZ" sz="1200" dirty="0" smtClean="0">
                <a:hlinkClick r:id="rId17"/>
              </a:rPr>
              <a:t>?</a:t>
            </a:r>
            <a:r>
              <a:rPr lang="cs-CZ" sz="1200" dirty="0" err="1" smtClean="0">
                <a:hlinkClick r:id="rId17"/>
              </a:rPr>
              <a:t>qu</a:t>
            </a:r>
            <a:r>
              <a:rPr lang="cs-CZ" sz="1200" dirty="0" smtClean="0">
                <a:hlinkClick r:id="rId17"/>
              </a:rPr>
              <a:t>=mozek&amp;ex=1#</a:t>
            </a:r>
            <a:r>
              <a:rPr lang="cs-CZ" sz="1200" dirty="0" err="1" smtClean="0">
                <a:hlinkClick r:id="rId17"/>
              </a:rPr>
              <a:t>ai</a:t>
            </a:r>
            <a:r>
              <a:rPr lang="cs-CZ" sz="1200" dirty="0" smtClean="0">
                <a:hlinkClick r:id="rId17"/>
              </a:rPr>
              <a:t>:MC900285366|</a:t>
            </a:r>
            <a:endParaRPr lang="cs-CZ" sz="1200" dirty="0" smtClean="0"/>
          </a:p>
          <a:p>
            <a:pPr marL="285750" indent="-285750">
              <a:buFont typeface="Arial" pitchFamily="34" charset="0"/>
              <a:buChar char="•"/>
            </a:pPr>
            <a:endParaRPr lang="cs-CZ" sz="1200" dirty="0" smtClean="0"/>
          </a:p>
          <a:p>
            <a:pPr marL="285750" indent="-285750">
              <a:buFont typeface="Arial" pitchFamily="34" charset="0"/>
              <a:buChar char="•"/>
            </a:pPr>
            <a:endParaRPr lang="cs-CZ" sz="1200" dirty="0" smtClean="0"/>
          </a:p>
          <a:p>
            <a:pPr marL="285750" indent="-285750">
              <a:buFont typeface="Arial" pitchFamily="34" charset="0"/>
              <a:buChar char="•"/>
            </a:pPr>
            <a:endParaRPr lang="cs-CZ" sz="1200" dirty="0" smtClean="0"/>
          </a:p>
          <a:p>
            <a:endParaRPr lang="cs-CZ" sz="1200" dirty="0" smtClean="0"/>
          </a:p>
          <a:p>
            <a:endParaRPr lang="cs-CZ" sz="1200" dirty="0" smtClean="0"/>
          </a:p>
        </p:txBody>
      </p:sp>
      <p:sp>
        <p:nvSpPr>
          <p:cNvPr id="3" name="TextovéPole 2"/>
          <p:cNvSpPr txBox="1"/>
          <p:nvPr/>
        </p:nvSpPr>
        <p:spPr>
          <a:xfrm>
            <a:off x="647564" y="543178"/>
            <a:ext cx="2232248" cy="369332"/>
          </a:xfrm>
          <a:prstGeom prst="rect">
            <a:avLst/>
          </a:prstGeom>
          <a:solidFill>
            <a:schemeClr val="accent6">
              <a:lumMod val="20000"/>
              <a:lumOff val="80000"/>
            </a:schemeClr>
          </a:solidFill>
        </p:spPr>
        <p:txBody>
          <a:bodyPr wrap="square" rtlCol="0">
            <a:spAutoFit/>
          </a:bodyPr>
          <a:lstStyle/>
          <a:p>
            <a:r>
              <a:rPr lang="cs-CZ" dirty="0" smtClean="0"/>
              <a:t>POUŽITÉ ZDROJE</a:t>
            </a:r>
            <a:endParaRPr lang="cs-CZ" dirty="0"/>
          </a:p>
        </p:txBody>
      </p:sp>
    </p:spTree>
    <p:extLst>
      <p:ext uri="{BB962C8B-B14F-4D97-AF65-F5344CB8AC3E}">
        <p14:creationId xmlns:p14="http://schemas.microsoft.com/office/powerpoint/2010/main" xmlns="" val="227990677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délník 6"/>
          <p:cNvSpPr/>
          <p:nvPr/>
        </p:nvSpPr>
        <p:spPr>
          <a:xfrm>
            <a:off x="335539" y="1340768"/>
            <a:ext cx="8352928" cy="4893647"/>
          </a:xfrm>
          <a:prstGeom prst="rect">
            <a:avLst/>
          </a:prstGeom>
        </p:spPr>
        <p:txBody>
          <a:bodyPr wrap="square">
            <a:spAutoFit/>
          </a:bodyPr>
          <a:lstStyle/>
          <a:p>
            <a:pPr marL="68580" indent="0" algn="ctr">
              <a:buNone/>
            </a:pPr>
            <a:endParaRPr lang="cs-CZ" sz="1200" b="1" dirty="0" smtClean="0"/>
          </a:p>
          <a:p>
            <a:pPr indent="-342900">
              <a:defRPr/>
            </a:pPr>
            <a:r>
              <a:rPr lang="cs-CZ" sz="1200" b="1" dirty="0"/>
              <a:t>Anotace		</a:t>
            </a:r>
            <a:r>
              <a:rPr lang="cs-CZ" sz="1200" b="1" dirty="0" smtClean="0"/>
              <a:t>	</a:t>
            </a:r>
            <a:r>
              <a:rPr lang="cs-CZ" sz="1200" dirty="0"/>
              <a:t>Prezentace je určena žákům osmého ročníku a slouží </a:t>
            </a:r>
            <a:r>
              <a:rPr lang="cs-CZ" sz="1200" dirty="0" smtClean="0"/>
              <a:t>k </a:t>
            </a:r>
            <a:r>
              <a:rPr lang="cs-CZ" sz="1200" dirty="0"/>
              <a:t>opakování událostí v </a:t>
            </a:r>
            <a:r>
              <a:rPr lang="cs-CZ" sz="1200" dirty="0" smtClean="0"/>
              <a:t>18</a:t>
            </a:r>
            <a:r>
              <a:rPr lang="cs-CZ" sz="1200" dirty="0"/>
              <a:t>. </a:t>
            </a:r>
            <a:r>
              <a:rPr lang="cs-CZ" sz="1200" dirty="0" smtClean="0"/>
              <a:t>			století </a:t>
            </a:r>
            <a:r>
              <a:rPr lang="cs-CZ" sz="1200" dirty="0"/>
              <a:t>v Evropě.</a:t>
            </a:r>
          </a:p>
          <a:p>
            <a:pPr indent="-342900">
              <a:defRPr/>
            </a:pPr>
            <a:endParaRPr lang="cs-CZ" sz="1200" dirty="0"/>
          </a:p>
          <a:p>
            <a:pPr indent="-342900">
              <a:defRPr/>
            </a:pPr>
            <a:r>
              <a:rPr lang="cs-CZ" sz="1200" b="1" dirty="0"/>
              <a:t>Autor		</a:t>
            </a:r>
            <a:r>
              <a:rPr lang="cs-CZ" sz="1200" b="1" dirty="0" smtClean="0"/>
              <a:t>	</a:t>
            </a:r>
            <a:r>
              <a:rPr lang="cs-CZ" sz="1200" dirty="0" smtClean="0"/>
              <a:t>Mgr</a:t>
            </a:r>
            <a:r>
              <a:rPr lang="cs-CZ" sz="1200" dirty="0"/>
              <a:t>. </a:t>
            </a:r>
            <a:r>
              <a:rPr lang="cs-CZ" sz="1200" dirty="0" smtClean="0"/>
              <a:t>Sandra Jaklová</a:t>
            </a:r>
          </a:p>
          <a:p>
            <a:pPr indent="-342900">
              <a:defRPr/>
            </a:pPr>
            <a:endParaRPr lang="cs-CZ" sz="1200" dirty="0"/>
          </a:p>
          <a:p>
            <a:pPr indent="-342900">
              <a:defRPr/>
            </a:pPr>
            <a:r>
              <a:rPr lang="cs-CZ" sz="1200" b="1" dirty="0"/>
              <a:t>Jazyk		</a:t>
            </a:r>
            <a:r>
              <a:rPr lang="cs-CZ" sz="1200" b="1" dirty="0" smtClean="0"/>
              <a:t>	</a:t>
            </a:r>
            <a:r>
              <a:rPr lang="cs-CZ" sz="1200" dirty="0" smtClean="0"/>
              <a:t>Čeština</a:t>
            </a:r>
          </a:p>
          <a:p>
            <a:pPr indent="-342900">
              <a:defRPr/>
            </a:pPr>
            <a:endParaRPr lang="cs-CZ" sz="1200" dirty="0"/>
          </a:p>
          <a:p>
            <a:pPr indent="-342900">
              <a:defRPr/>
            </a:pPr>
            <a:r>
              <a:rPr lang="cs-CZ" sz="1200" b="1" dirty="0"/>
              <a:t>Očekávaný výstup	</a:t>
            </a:r>
            <a:r>
              <a:rPr lang="cs-CZ" sz="1200" b="1" dirty="0" smtClean="0"/>
              <a:t>	</a:t>
            </a:r>
            <a:r>
              <a:rPr lang="cs-CZ" sz="1200" dirty="0" smtClean="0"/>
              <a:t>Žáci </a:t>
            </a:r>
            <a:r>
              <a:rPr lang="cs-CZ" sz="1200" dirty="0"/>
              <a:t>uvedou </a:t>
            </a:r>
            <a:r>
              <a:rPr lang="cs-CZ" sz="1200" dirty="0" smtClean="0"/>
              <a:t>základní informace o událostech a panovnících z 18. století.</a:t>
            </a:r>
            <a:r>
              <a:rPr lang="cs-CZ" sz="1200" dirty="0" smtClean="0">
                <a:solidFill>
                  <a:srgbClr val="FF0000"/>
                </a:solidFill>
              </a:rPr>
              <a:t>			</a:t>
            </a:r>
            <a:r>
              <a:rPr lang="cs-CZ" sz="1200" dirty="0"/>
              <a:t>		</a:t>
            </a:r>
          </a:p>
          <a:p>
            <a:pPr indent="-342900">
              <a:defRPr/>
            </a:pPr>
            <a:r>
              <a:rPr lang="cs-CZ" sz="1200" b="1" dirty="0"/>
              <a:t>Klíčová slova	</a:t>
            </a:r>
            <a:r>
              <a:rPr lang="cs-CZ" sz="1200" b="1" dirty="0" smtClean="0"/>
              <a:t>	</a:t>
            </a:r>
            <a:r>
              <a:rPr lang="cs-CZ" sz="1200" dirty="0" smtClean="0"/>
              <a:t>18. století, panovníci, války</a:t>
            </a:r>
            <a:endParaRPr lang="cs-CZ" sz="1200" dirty="0" smtClean="0">
              <a:solidFill>
                <a:srgbClr val="FF0000"/>
              </a:solidFill>
            </a:endParaRPr>
          </a:p>
          <a:p>
            <a:pPr indent="-342900">
              <a:defRPr/>
            </a:pPr>
            <a:endParaRPr lang="cs-CZ" sz="1200" dirty="0"/>
          </a:p>
          <a:p>
            <a:pPr indent="-342900">
              <a:defRPr/>
            </a:pPr>
            <a:r>
              <a:rPr lang="cs-CZ" sz="1200" b="1" dirty="0"/>
              <a:t>Druh učebního materiálu	</a:t>
            </a:r>
            <a:r>
              <a:rPr lang="cs-CZ" sz="1200" b="1" dirty="0" smtClean="0"/>
              <a:t>	</a:t>
            </a:r>
            <a:r>
              <a:rPr lang="cs-CZ" sz="1200" dirty="0" smtClean="0"/>
              <a:t>prezentace</a:t>
            </a:r>
          </a:p>
          <a:p>
            <a:pPr indent="-342900">
              <a:defRPr/>
            </a:pPr>
            <a:endParaRPr lang="cs-CZ" sz="1200" dirty="0"/>
          </a:p>
          <a:p>
            <a:pPr indent="-342900">
              <a:defRPr/>
            </a:pPr>
            <a:r>
              <a:rPr lang="cs-CZ" sz="1200" b="1" dirty="0"/>
              <a:t>Druh interaktivity	</a:t>
            </a:r>
            <a:r>
              <a:rPr lang="cs-CZ" sz="1200" b="1" dirty="0" smtClean="0"/>
              <a:t>	</a:t>
            </a:r>
            <a:r>
              <a:rPr lang="cs-CZ" sz="1200" dirty="0" smtClean="0"/>
              <a:t>aktivita</a:t>
            </a:r>
          </a:p>
          <a:p>
            <a:pPr indent="-342900">
              <a:defRPr/>
            </a:pPr>
            <a:endParaRPr lang="cs-CZ" sz="1200" dirty="0" smtClean="0"/>
          </a:p>
          <a:p>
            <a:pPr indent="-342900">
              <a:defRPr/>
            </a:pPr>
            <a:r>
              <a:rPr lang="cs-CZ" sz="1200" b="1" dirty="0" smtClean="0"/>
              <a:t>Cílová skupina		</a:t>
            </a:r>
            <a:r>
              <a:rPr lang="cs-CZ" sz="1200" dirty="0" smtClean="0"/>
              <a:t>žák</a:t>
            </a:r>
          </a:p>
          <a:p>
            <a:pPr indent="-342900">
              <a:defRPr/>
            </a:pPr>
            <a:endParaRPr lang="cs-CZ" sz="1200" dirty="0" smtClean="0"/>
          </a:p>
          <a:p>
            <a:pPr indent="-342900">
              <a:defRPr/>
            </a:pPr>
            <a:r>
              <a:rPr lang="cs-CZ" sz="1200" b="1" dirty="0" smtClean="0"/>
              <a:t>Stupeň </a:t>
            </a:r>
            <a:r>
              <a:rPr lang="cs-CZ" sz="1200" b="1" dirty="0"/>
              <a:t>a typ vzdělávání	</a:t>
            </a:r>
            <a:r>
              <a:rPr lang="cs-CZ" sz="1200" b="1" dirty="0" smtClean="0"/>
              <a:t>	</a:t>
            </a:r>
            <a:r>
              <a:rPr lang="cs-CZ" sz="1200" dirty="0" smtClean="0"/>
              <a:t>základní </a:t>
            </a:r>
            <a:r>
              <a:rPr lang="cs-CZ" sz="1200" dirty="0"/>
              <a:t>vzdělávání – druhý </a:t>
            </a:r>
            <a:r>
              <a:rPr lang="cs-CZ" sz="1200" dirty="0" smtClean="0"/>
              <a:t>stupeň</a:t>
            </a:r>
          </a:p>
          <a:p>
            <a:pPr indent="-342900">
              <a:defRPr/>
            </a:pPr>
            <a:endParaRPr lang="cs-CZ" sz="1200" dirty="0"/>
          </a:p>
          <a:p>
            <a:pPr indent="-342900">
              <a:defRPr/>
            </a:pPr>
            <a:r>
              <a:rPr lang="cs-CZ" sz="1200" b="1" dirty="0"/>
              <a:t>Typická věková skupina	</a:t>
            </a:r>
            <a:r>
              <a:rPr lang="cs-CZ" sz="1200" b="1" dirty="0" smtClean="0"/>
              <a:t>	</a:t>
            </a:r>
            <a:r>
              <a:rPr lang="cs-CZ" sz="1200" dirty="0" smtClean="0"/>
              <a:t>13 </a:t>
            </a:r>
            <a:r>
              <a:rPr lang="cs-CZ" sz="1200" dirty="0"/>
              <a:t>– </a:t>
            </a:r>
            <a:r>
              <a:rPr lang="cs-CZ" sz="1200" dirty="0" smtClean="0"/>
              <a:t>14 let</a:t>
            </a:r>
          </a:p>
          <a:p>
            <a:pPr indent="-342900">
              <a:defRPr/>
            </a:pPr>
            <a:endParaRPr lang="cs-CZ" sz="1200" dirty="0"/>
          </a:p>
          <a:p>
            <a:pPr indent="-342900">
              <a:defRPr/>
            </a:pPr>
            <a:r>
              <a:rPr lang="cs-CZ" sz="1200" b="1" dirty="0"/>
              <a:t>Celková velikost	</a:t>
            </a:r>
            <a:r>
              <a:rPr lang="cs-CZ" sz="1200" dirty="0"/>
              <a:t> 	</a:t>
            </a:r>
            <a:r>
              <a:rPr lang="cs-CZ" sz="1200" smtClean="0"/>
              <a:t>2 </a:t>
            </a:r>
            <a:r>
              <a:rPr lang="cs-CZ" sz="1200" smtClean="0"/>
              <a:t>229 </a:t>
            </a:r>
            <a:r>
              <a:rPr lang="cs-CZ" sz="1200" dirty="0"/>
              <a:t>k</a:t>
            </a:r>
            <a:r>
              <a:rPr lang="cs-CZ" sz="1200" dirty="0" smtClean="0"/>
              <a:t>B</a:t>
            </a:r>
            <a:endParaRPr lang="cs-CZ" sz="1200" dirty="0"/>
          </a:p>
          <a:p>
            <a:endParaRPr lang="cs-CZ" sz="1200" dirty="0" smtClean="0"/>
          </a:p>
          <a:p>
            <a:endParaRPr lang="cs-CZ" sz="1200" dirty="0"/>
          </a:p>
        </p:txBody>
      </p:sp>
      <p:sp>
        <p:nvSpPr>
          <p:cNvPr id="8" name="TextovéPole 7"/>
          <p:cNvSpPr txBox="1"/>
          <p:nvPr/>
        </p:nvSpPr>
        <p:spPr>
          <a:xfrm>
            <a:off x="611560" y="476672"/>
            <a:ext cx="1284133" cy="369332"/>
          </a:xfrm>
          <a:prstGeom prst="rect">
            <a:avLst/>
          </a:prstGeom>
          <a:solidFill>
            <a:schemeClr val="accent6">
              <a:lumMod val="20000"/>
              <a:lumOff val="80000"/>
            </a:schemeClr>
          </a:solidFill>
        </p:spPr>
        <p:txBody>
          <a:bodyPr wrap="square" rtlCol="0">
            <a:spAutoFit/>
          </a:bodyPr>
          <a:lstStyle/>
          <a:p>
            <a:r>
              <a:rPr lang="cs-CZ" dirty="0" smtClean="0"/>
              <a:t>SHRNUTÍ</a:t>
            </a:r>
            <a:endParaRPr lang="cs-CZ" dirty="0"/>
          </a:p>
        </p:txBody>
      </p:sp>
    </p:spTree>
    <p:extLst>
      <p:ext uri="{BB962C8B-B14F-4D97-AF65-F5344CB8AC3E}">
        <p14:creationId xmlns:p14="http://schemas.microsoft.com/office/powerpoint/2010/main" xmlns="" val="83332250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626484" y="448962"/>
            <a:ext cx="2940317" cy="369332"/>
          </a:xfrm>
          <a:prstGeom prst="rect">
            <a:avLst/>
          </a:prstGeom>
          <a:solidFill>
            <a:schemeClr val="accent6">
              <a:lumMod val="20000"/>
              <a:lumOff val="80000"/>
            </a:schemeClr>
          </a:solidFill>
        </p:spPr>
        <p:txBody>
          <a:bodyPr wrap="square" rtlCol="0">
            <a:spAutoFit/>
          </a:bodyPr>
          <a:lstStyle/>
          <a:p>
            <a:r>
              <a:rPr lang="cs-CZ" dirty="0" smtClean="0"/>
              <a:t>METODICKÁ POZNÁMKA</a:t>
            </a:r>
            <a:endParaRPr lang="cs-CZ" dirty="0"/>
          </a:p>
        </p:txBody>
      </p:sp>
      <p:sp>
        <p:nvSpPr>
          <p:cNvPr id="3" name="Obdélník 2"/>
          <p:cNvSpPr/>
          <p:nvPr/>
        </p:nvSpPr>
        <p:spPr>
          <a:xfrm>
            <a:off x="763007" y="1166455"/>
            <a:ext cx="7920880" cy="5632311"/>
          </a:xfrm>
          <a:prstGeom prst="rect">
            <a:avLst/>
          </a:prstGeom>
        </p:spPr>
        <p:txBody>
          <a:bodyPr wrap="square">
            <a:spAutoFit/>
          </a:bodyPr>
          <a:lstStyle/>
          <a:p>
            <a:r>
              <a:rPr lang="cs-CZ" dirty="0"/>
              <a:t>S</a:t>
            </a:r>
            <a:r>
              <a:rPr lang="cs-CZ" dirty="0" smtClean="0"/>
              <a:t>outěž pro několika členné týmy.</a:t>
            </a:r>
          </a:p>
          <a:p>
            <a:endParaRPr lang="cs-CZ" dirty="0" smtClean="0"/>
          </a:p>
          <a:p>
            <a:r>
              <a:rPr lang="cs-CZ" dirty="0" smtClean="0"/>
              <a:t>Snímek </a:t>
            </a:r>
            <a:r>
              <a:rPr lang="cs-CZ" dirty="0"/>
              <a:t>2- Pravidla </a:t>
            </a:r>
            <a:r>
              <a:rPr lang="cs-CZ" dirty="0" smtClean="0"/>
              <a:t>hry</a:t>
            </a:r>
          </a:p>
          <a:p>
            <a:endParaRPr lang="cs-CZ" dirty="0"/>
          </a:p>
          <a:p>
            <a:r>
              <a:rPr lang="cs-CZ" dirty="0"/>
              <a:t>Snímek 3- Žáci si volí otázky- jeden ze skupiny označí </a:t>
            </a:r>
            <a:r>
              <a:rPr lang="cs-CZ" dirty="0" smtClean="0"/>
              <a:t>text v obdélníku, </a:t>
            </a:r>
            <a:r>
              <a:rPr lang="cs-CZ" dirty="0"/>
              <a:t>objeví se </a:t>
            </a:r>
            <a:r>
              <a:rPr lang="cs-CZ" dirty="0" smtClean="0"/>
              <a:t>otázka, </a:t>
            </a:r>
            <a:r>
              <a:rPr lang="cs-CZ" dirty="0"/>
              <a:t>pak </a:t>
            </a:r>
            <a:r>
              <a:rPr lang="cs-CZ" dirty="0" smtClean="0"/>
              <a:t>odpovídají/zapisují </a:t>
            </a:r>
            <a:r>
              <a:rPr lang="cs-CZ" dirty="0"/>
              <a:t>odpověď na tabuli a získávají </a:t>
            </a:r>
            <a:r>
              <a:rPr lang="cs-CZ" dirty="0" smtClean="0"/>
              <a:t>při správné odpovědi body pro </a:t>
            </a:r>
            <a:r>
              <a:rPr lang="cs-CZ" dirty="0"/>
              <a:t>svou skupinu. </a:t>
            </a:r>
            <a:endParaRPr lang="cs-CZ" dirty="0" smtClean="0"/>
          </a:p>
          <a:p>
            <a:endParaRPr lang="cs-CZ" dirty="0"/>
          </a:p>
          <a:p>
            <a:r>
              <a:rPr lang="cs-CZ" dirty="0"/>
              <a:t>Snímek </a:t>
            </a:r>
            <a:r>
              <a:rPr lang="cs-CZ" dirty="0" smtClean="0"/>
              <a:t>4-17- </a:t>
            </a:r>
            <a:r>
              <a:rPr lang="cs-CZ" dirty="0"/>
              <a:t>Otázky k jednotlivým </a:t>
            </a:r>
            <a:r>
              <a:rPr lang="cs-CZ" dirty="0" smtClean="0"/>
              <a:t>tématům</a:t>
            </a:r>
            <a:r>
              <a:rPr lang="cs-CZ" dirty="0"/>
              <a:t> </a:t>
            </a:r>
            <a:r>
              <a:rPr lang="cs-CZ" dirty="0" smtClean="0"/>
              <a:t>za určitý počet bodů (to značí obtížnost otázky). </a:t>
            </a:r>
            <a:r>
              <a:rPr lang="cs-CZ" b="1" dirty="0"/>
              <a:t>Zpět k </a:t>
            </a:r>
            <a:r>
              <a:rPr lang="cs-CZ" b="1" dirty="0" smtClean="0"/>
              <a:t>hracímu poli- obrázku </a:t>
            </a:r>
            <a:r>
              <a:rPr lang="cs-CZ" b="1" dirty="0"/>
              <a:t>na </a:t>
            </a:r>
            <a:r>
              <a:rPr lang="cs-CZ" b="1" dirty="0" smtClean="0"/>
              <a:t>snímku</a:t>
            </a:r>
            <a:r>
              <a:rPr lang="cs-CZ" b="1" dirty="0"/>
              <a:t> </a:t>
            </a:r>
            <a:r>
              <a:rPr lang="cs-CZ" b="1" dirty="0" smtClean="0"/>
              <a:t>3 se </a:t>
            </a:r>
            <a:r>
              <a:rPr lang="cs-CZ" b="1" dirty="0"/>
              <a:t>vrátí označením </a:t>
            </a:r>
            <a:r>
              <a:rPr lang="cs-CZ" b="1" dirty="0" smtClean="0"/>
              <a:t>černobílého obrázku </a:t>
            </a:r>
            <a:r>
              <a:rPr lang="cs-CZ" b="1" dirty="0"/>
              <a:t>v </a:t>
            </a:r>
            <a:r>
              <a:rPr lang="cs-CZ" b="1" dirty="0" smtClean="0"/>
              <a:t>levém </a:t>
            </a:r>
            <a:r>
              <a:rPr lang="cs-CZ" b="1" dirty="0"/>
              <a:t>dolním rohu</a:t>
            </a:r>
            <a:r>
              <a:rPr lang="cs-CZ" dirty="0"/>
              <a:t>.</a:t>
            </a:r>
          </a:p>
          <a:p>
            <a:pPr indent="0">
              <a:buNone/>
            </a:pPr>
            <a:endParaRPr lang="cs-CZ" dirty="0" smtClean="0"/>
          </a:p>
          <a:p>
            <a:pPr indent="0">
              <a:buNone/>
            </a:pPr>
            <a:r>
              <a:rPr lang="cs-CZ" dirty="0" smtClean="0"/>
              <a:t>Je </a:t>
            </a:r>
            <a:r>
              <a:rPr lang="cs-CZ" dirty="0"/>
              <a:t>možné po ukončení hry, znovu odpovědět na všechny otázky </a:t>
            </a:r>
            <a:r>
              <a:rPr lang="cs-CZ" dirty="0" smtClean="0"/>
              <a:t>postupně</a:t>
            </a:r>
            <a:r>
              <a:rPr lang="cs-CZ" dirty="0"/>
              <a:t>.</a:t>
            </a:r>
          </a:p>
          <a:p>
            <a:pPr indent="0">
              <a:buNone/>
            </a:pPr>
            <a:endParaRPr lang="cs-CZ" dirty="0"/>
          </a:p>
          <a:p>
            <a:pPr indent="0">
              <a:buNone/>
            </a:pPr>
            <a:r>
              <a:rPr lang="cs-CZ" dirty="0" smtClean="0"/>
              <a:t>Správné odpovědi jsou uvedené na každém snímku (při druhém „kliknutí“ se objeví správná odpověď).</a:t>
            </a:r>
          </a:p>
          <a:p>
            <a:pPr indent="0">
              <a:buNone/>
            </a:pPr>
            <a:endParaRPr lang="cs-CZ" dirty="0"/>
          </a:p>
          <a:p>
            <a:pPr indent="0">
              <a:buNone/>
            </a:pPr>
            <a:r>
              <a:rPr lang="cs-CZ" dirty="0" smtClean="0"/>
              <a:t>Snímek 18- </a:t>
            </a:r>
            <a:r>
              <a:rPr lang="cs-CZ" dirty="0"/>
              <a:t>H</a:t>
            </a:r>
            <a:r>
              <a:rPr lang="cs-CZ" dirty="0" smtClean="0"/>
              <a:t>ráči vyčerpali všechny otázky, na snímku 3 zůstal pouze obrázek, pokud ho označíte, odhalíte obrázek. Která skupina uhodne, kdo je zde namalován, získá 4 body.</a:t>
            </a:r>
            <a:endParaRPr lang="cs-CZ" dirty="0"/>
          </a:p>
        </p:txBody>
      </p:sp>
    </p:spTree>
    <p:extLst>
      <p:ext uri="{BB962C8B-B14F-4D97-AF65-F5344CB8AC3E}">
        <p14:creationId xmlns:p14="http://schemas.microsoft.com/office/powerpoint/2010/main" xmlns="" val="3265320265"/>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494</TotalTime>
  <Words>748</Words>
  <Application>Microsoft Office PowerPoint</Application>
  <PresentationFormat>Předvádění na obrazovce (4:3)</PresentationFormat>
  <Paragraphs>169</Paragraphs>
  <Slides>21</Slides>
  <Notes>0</Notes>
  <HiddenSlides>0</HiddenSlides>
  <MMClips>0</MMClips>
  <ScaleCrop>false</ScaleCrop>
  <HeadingPairs>
    <vt:vector size="4" baseType="variant">
      <vt:variant>
        <vt:lpstr>Motiv</vt:lpstr>
      </vt:variant>
      <vt:variant>
        <vt:i4>1</vt:i4>
      </vt:variant>
      <vt:variant>
        <vt:lpstr>Nadpisy snímků</vt:lpstr>
      </vt:variant>
      <vt:variant>
        <vt:i4>21</vt:i4>
      </vt:variant>
    </vt:vector>
  </HeadingPairs>
  <TitlesOfParts>
    <vt:vector size="22" baseType="lpstr">
      <vt:lpstr>Arkýř</vt:lpstr>
      <vt:lpstr>Snímek 1</vt:lpstr>
      <vt:lpstr>Pravidla hry</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lpstr>Snímek 17</vt:lpstr>
      <vt:lpstr>Snímek 18</vt:lpstr>
      <vt:lpstr>Snímek 19</vt:lpstr>
      <vt:lpstr>Snímek 20</vt:lpstr>
      <vt:lpstr>Snímek 21</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Štěpán</dc:creator>
  <cp:lastModifiedBy>Základní škola Ostrovní</cp:lastModifiedBy>
  <cp:revision>79</cp:revision>
  <dcterms:created xsi:type="dcterms:W3CDTF">2012-10-14T11:28:30Z</dcterms:created>
  <dcterms:modified xsi:type="dcterms:W3CDTF">2012-10-17T10:10:04Z</dcterms:modified>
</cp:coreProperties>
</file>