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1" r:id="rId4"/>
    <p:sldId id="262" r:id="rId5"/>
    <p:sldId id="263" r:id="rId6"/>
    <p:sldId id="259" r:id="rId7"/>
    <p:sldId id="260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E55C723-4B51-43B2-8DA6-96F2BADF27A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5E18C374-29BF-452C-8EF3-85FAB7C73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1/Marie-Th%C3%A9r%C3%A8se_d'Autriche_(1717-1780),_atelier_d'Anton_von_Maron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ie-Th%C3%A9r%C3%A8se_d'Autriche_(1717-1780),_atelier_d'Anton_von_Maron.jpg" TargetMode="External"/><Relationship Id="rId2" Type="http://schemas.openxmlformats.org/officeDocument/2006/relationships/hyperlink" Target="http://cs.wikipedia.org/wiki/Soubor:Maria_Theresia1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95536" y="476672"/>
            <a:ext cx="1811936" cy="1728192"/>
          </a:xfrm>
          <a:prstGeom prst="rect">
            <a:avLst/>
          </a:prstGeom>
          <a:noFill/>
          <a:effectLst>
            <a:glow rad="127000">
              <a:schemeClr val="tx1"/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230216" y="81205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</a:t>
            </a:r>
            <a:r>
              <a:rPr lang="cs-CZ" b="1" kern="0" dirty="0" smtClean="0"/>
              <a:t>Jaklová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D.8.A.03_vlada_marie_terezie</a:t>
            </a:r>
            <a:endParaRPr lang="cs-CZ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19.10.2012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</a:t>
            </a:r>
            <a:r>
              <a:rPr lang="cs-CZ" kern="0" dirty="0" smtClean="0"/>
              <a:t>osmý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Dějepis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Vláda Marie Terezie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08837" y="4005064"/>
            <a:ext cx="31378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latin typeface="+mj-lt"/>
              </a:rPr>
              <a:t>VLÁDA MARIE TEREZIE</a:t>
            </a:r>
            <a:endParaRPr lang="cs-CZ" sz="2400" b="1" dirty="0"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0630" y="4664997"/>
            <a:ext cx="58731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a slouží </a:t>
            </a:r>
            <a:br>
              <a:rPr lang="cs-CZ" dirty="0" smtClean="0"/>
            </a:br>
            <a:r>
              <a:rPr lang="cs-CZ" dirty="0" smtClean="0"/>
              <a:t>k opakování informací o vládě Marie Terezie.</a:t>
            </a:r>
            <a:endParaRPr lang="cs-CZ" dirty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8193" y="6045922"/>
            <a:ext cx="3938023" cy="81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35928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cs-CZ" dirty="0" smtClean="0"/>
              <a:t>Urči, co a proč do řádku nepatří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46920" y="105273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71800" y="105273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Karel Albrecht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44008" y="105273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Fridrich II.</a:t>
            </a:r>
            <a:endParaRPr lang="cs-CZ" dirty="0"/>
          </a:p>
        </p:txBody>
      </p:sp>
      <p:sp>
        <p:nvSpPr>
          <p:cNvPr id="9" name="Pěticípá hvězda 8"/>
          <p:cNvSpPr/>
          <p:nvPr/>
        </p:nvSpPr>
        <p:spPr>
          <a:xfrm>
            <a:off x="214516" y="1052736"/>
            <a:ext cx="504056" cy="54006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Pěticípá hvězda 9"/>
          <p:cNvSpPr/>
          <p:nvPr/>
        </p:nvSpPr>
        <p:spPr>
          <a:xfrm>
            <a:off x="227938" y="2450505"/>
            <a:ext cx="477211" cy="50405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Pěticípá hvězda 10"/>
          <p:cNvSpPr/>
          <p:nvPr/>
        </p:nvSpPr>
        <p:spPr>
          <a:xfrm>
            <a:off x="255783" y="3861048"/>
            <a:ext cx="504056" cy="54006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Pěticípá hvězda 12"/>
          <p:cNvSpPr/>
          <p:nvPr/>
        </p:nvSpPr>
        <p:spPr>
          <a:xfrm>
            <a:off x="291259" y="5535234"/>
            <a:ext cx="504056" cy="54006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71600" y="2558517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centralizace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771800" y="2558517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rekatolizace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644008" y="2529529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germanizace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442383" y="2529529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absolutismus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971600" y="4005064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Sjednocení měr a vah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781942" y="4018699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Zavedení jmen ulic a čísel domů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629865" y="3999571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Zrušení roboty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442383" y="4018699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Zrušení výslechů právem útrpným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994373" y="540922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Válka o španělské dědictví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843244" y="5405744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Dělení </a:t>
            </a:r>
            <a:r>
              <a:rPr lang="cs-CZ" dirty="0"/>
              <a:t>P</a:t>
            </a:r>
            <a:r>
              <a:rPr lang="cs-CZ" dirty="0" smtClean="0"/>
              <a:t>olska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644008" y="5405744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Válka o rakouské dědictví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442383" y="540922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Sedmiletá válka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442383" y="108517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Petr I. Veliký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94373" y="1988840"/>
            <a:ext cx="741682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Petr I. Veliký nevládl v Rusku ve stejné době jako ostatní osobnosti, neohrožoval svými požadavky vládu Marie Terezie ve válce </a:t>
            </a:r>
            <a:br>
              <a:rPr lang="cs-CZ" sz="1200" dirty="0" smtClean="0"/>
            </a:br>
            <a:r>
              <a:rPr lang="cs-CZ" sz="1200" dirty="0" smtClean="0"/>
              <a:t>o rakouské dědictví.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006667" y="3445183"/>
            <a:ext cx="740453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Rekatolizace v zemích, kde vládli Habsburkové, probíhala především v druhé polovině 17. století, všechny ostatní pojmy jsou pro </a:t>
            </a:r>
          </a:p>
          <a:p>
            <a:r>
              <a:rPr lang="cs-CZ" sz="1200" dirty="0" smtClean="0"/>
              <a:t>vládu Marie Terezie charakteristické.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71600" y="4935651"/>
            <a:ext cx="7416824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Zrušení roboty Marie Terezie neprosadila, ostatní novinky ale zavedla.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22220" y="6335833"/>
            <a:ext cx="7366204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Válka o španělské dědictví proběhla v letech 1701-1714,  Marie Terezie nastoupila na trůn v roce 1740.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1877608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916832"/>
            <a:ext cx="6986736" cy="4114800"/>
          </a:xfrm>
        </p:spPr>
        <p:txBody>
          <a:bodyPr/>
          <a:lstStyle/>
          <a:p>
            <a:pPr>
              <a:buAutoNum type="arabicPeriod"/>
            </a:pPr>
            <a:r>
              <a:rPr lang="cs-CZ" dirty="0" smtClean="0"/>
              <a:t>Marie Terezie se provdala z lásky za Františka Štěpána </a:t>
            </a:r>
            <a:r>
              <a:rPr lang="cs-CZ" dirty="0" err="1" smtClean="0"/>
              <a:t>Lotriského</a:t>
            </a:r>
            <a:r>
              <a:rPr lang="cs-CZ" dirty="0" smtClean="0"/>
              <a:t>.</a:t>
            </a:r>
          </a:p>
          <a:p>
            <a:pPr>
              <a:buAutoNum type="arabicPeriod"/>
            </a:pPr>
            <a:r>
              <a:rPr lang="cs-CZ" dirty="0" smtClean="0"/>
              <a:t>Marie </a:t>
            </a:r>
            <a:r>
              <a:rPr lang="cs-CZ" dirty="0" err="1" smtClean="0"/>
              <a:t>Terzie</a:t>
            </a:r>
            <a:r>
              <a:rPr lang="cs-CZ" dirty="0" smtClean="0"/>
              <a:t> se svým manželem zplodili 16 dětí.</a:t>
            </a:r>
          </a:p>
          <a:p>
            <a:pPr>
              <a:buAutoNum type="arabicPeriod"/>
            </a:pPr>
            <a:r>
              <a:rPr lang="cs-CZ" dirty="0" smtClean="0"/>
              <a:t>Marie Terezie zavedla </a:t>
            </a:r>
            <a:r>
              <a:rPr lang="cs-CZ" dirty="0" err="1" smtClean="0"/>
              <a:t>veobecnou</a:t>
            </a:r>
            <a:r>
              <a:rPr lang="cs-CZ" dirty="0" smtClean="0"/>
              <a:t> vzdělávací povinnost.</a:t>
            </a:r>
          </a:p>
          <a:p>
            <a:pPr>
              <a:buAutoNum type="arabicPeriod"/>
            </a:pPr>
            <a:r>
              <a:rPr lang="cs-CZ" dirty="0" smtClean="0"/>
              <a:t>Marie </a:t>
            </a:r>
            <a:r>
              <a:rPr lang="cs-CZ" dirty="0" err="1" smtClean="0"/>
              <a:t>Anoaneta</a:t>
            </a:r>
            <a:r>
              <a:rPr lang="cs-CZ" dirty="0" smtClean="0"/>
              <a:t> byla provdána za Ludvíka XVI., francouzského krále.</a:t>
            </a:r>
          </a:p>
          <a:p>
            <a:pPr>
              <a:buAutoNum type="arabicPeriod"/>
            </a:pPr>
            <a:r>
              <a:rPr lang="cs-CZ" dirty="0" smtClean="0"/>
              <a:t>Marie Terezie zavedla odvolací sudy pro poddané.</a:t>
            </a:r>
          </a:p>
          <a:p>
            <a:pPr>
              <a:buAutoNum type="arabicPeriod"/>
            </a:pPr>
            <a:r>
              <a:rPr lang="cs-CZ" dirty="0"/>
              <a:t>C</a:t>
            </a:r>
            <a:r>
              <a:rPr lang="cs-CZ" dirty="0" smtClean="0"/>
              <a:t>ílem Marie Terezie bylo </a:t>
            </a:r>
            <a:r>
              <a:rPr lang="cs-CZ" dirty="0" err="1" smtClean="0"/>
              <a:t>spravoat</a:t>
            </a:r>
            <a:r>
              <a:rPr lang="cs-CZ" dirty="0" smtClean="0"/>
              <a:t> říši z jednoho místa- z Vídně.</a:t>
            </a:r>
          </a:p>
          <a:p>
            <a:pPr>
              <a:buAutoNum type="arabicPeriod"/>
            </a:pPr>
            <a:r>
              <a:rPr lang="cs-CZ" dirty="0" smtClean="0"/>
              <a:t>Marie Terezie byla pokrokovou ženou, koupala se prý každé </a:t>
            </a:r>
            <a:r>
              <a:rPr lang="cs-CZ" dirty="0" err="1" smtClean="0"/>
              <a:t>tř</a:t>
            </a:r>
            <a:r>
              <a:rPr lang="cs-CZ" dirty="0" smtClean="0"/>
              <a:t> týdny.</a:t>
            </a:r>
          </a:p>
          <a:p>
            <a:pPr>
              <a:buAutoNum type="arabicPeriod"/>
            </a:pPr>
            <a:r>
              <a:rPr lang="cs-CZ" dirty="0" smtClean="0"/>
              <a:t>Marie Terezie mohla nastoupit trůn díky </a:t>
            </a:r>
            <a:r>
              <a:rPr lang="cs-CZ" dirty="0" err="1" smtClean="0"/>
              <a:t>pragamtiké</a:t>
            </a:r>
            <a:r>
              <a:rPr lang="cs-CZ" dirty="0" smtClean="0"/>
              <a:t> sankci.</a:t>
            </a:r>
          </a:p>
          <a:p>
            <a:pPr>
              <a:buAutoNum type="arabicPeriod"/>
            </a:pPr>
            <a:r>
              <a:rPr lang="cs-CZ" dirty="0" smtClean="0"/>
              <a:t>Marie Terezie po smrti svého manžela odložila všechny své </a:t>
            </a:r>
            <a:r>
              <a:rPr lang="cs-CZ" dirty="0" err="1" smtClean="0"/>
              <a:t>šprky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přepychové šaty a až do smrti chodila ve smutku.</a:t>
            </a:r>
          </a:p>
          <a:p>
            <a:pPr>
              <a:buAutoNum type="arabicPeriod"/>
            </a:pPr>
            <a:endParaRPr lang="cs-CZ" dirty="0" smtClean="0"/>
          </a:p>
          <a:p>
            <a:pPr>
              <a:buAutoNum type="arabicPeriod"/>
            </a:pPr>
            <a:endParaRPr lang="cs-CZ" dirty="0" smtClean="0"/>
          </a:p>
          <a:p>
            <a:pPr>
              <a:buAutoNum type="arabicPeriod"/>
            </a:pP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xmlns="" val="1929476286"/>
              </p:ext>
            </p:extLst>
          </p:nvPr>
        </p:nvGraphicFramePr>
        <p:xfrm>
          <a:off x="7009924" y="1844824"/>
          <a:ext cx="794048" cy="3600399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94048"/>
              </a:tblGrid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400047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Doplň chybějící písmena ve větách. </a:t>
            </a:r>
            <a:br>
              <a:rPr lang="cs-CZ" sz="2400" dirty="0" smtClean="0"/>
            </a:br>
            <a:r>
              <a:rPr lang="cs-CZ" sz="2400" dirty="0" smtClean="0"/>
              <a:t>Získáš tak odpověď na otázku: 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2106" y="1052736"/>
            <a:ext cx="5609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Která z dcer byla provdána za Ludvíka XVI., panovníka Francie?</a:t>
            </a:r>
          </a:p>
          <a:p>
            <a:endParaRPr lang="cs-CZ" dirty="0"/>
          </a:p>
        </p:txBody>
      </p:sp>
      <p:graphicFrame>
        <p:nvGraphicFramePr>
          <p:cNvPr id="7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4661640"/>
              </p:ext>
            </p:extLst>
          </p:nvPr>
        </p:nvGraphicFramePr>
        <p:xfrm>
          <a:off x="7956376" y="1844824"/>
          <a:ext cx="794048" cy="3600399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94048"/>
              </a:tblGrid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</a:tr>
              <a:tr h="40004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40004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660380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1080120" cy="5365466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T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I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P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M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S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S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O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7739372" y="1262790"/>
            <a:ext cx="1010072" cy="5474349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latin typeface="Algerian" pitchFamily="82" charset="0"/>
              </a:rPr>
              <a:t>D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latin typeface="Algerian" pitchFamily="82" charset="0"/>
              </a:rPr>
              <a:t>E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latin typeface="Algerian" pitchFamily="82" charset="0"/>
              </a:rPr>
              <a:t>L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latin typeface="Algerian" pitchFamily="82" charset="0"/>
              </a:rPr>
              <a:t>T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latin typeface="Algerian" pitchFamily="82" charset="0"/>
              </a:rPr>
              <a:t>U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latin typeface="Algerian" pitchFamily="82" charset="0"/>
              </a:rPr>
              <a:t>E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cs-CZ" sz="2000" dirty="0">
              <a:latin typeface="Algerian" pitchFamily="82" charset="0"/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>
                <a:latin typeface="Algerian" pitchFamily="82" charset="0"/>
              </a:rPr>
              <a:t>Š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532440" cy="864096"/>
          </a:xfrm>
        </p:spPr>
        <p:txBody>
          <a:bodyPr/>
          <a:lstStyle/>
          <a:p>
            <a:r>
              <a:rPr lang="cs-CZ" sz="2400" dirty="0" smtClean="0"/>
              <a:t>Písmena u správné odpovědi, tvoří odpověď na otázku: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81673" y="513546"/>
            <a:ext cx="49550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let měli děti chodit do školy za vlády Marie Terezie?</a:t>
            </a:r>
            <a:endParaRPr lang="cs-CZ" dirty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34318" y="1589399"/>
            <a:ext cx="5976664" cy="6832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		</a:t>
            </a:r>
            <a:r>
              <a:rPr lang="cs-CZ" sz="1600" dirty="0" smtClean="0"/>
              <a:t>Pragmatická sankce zaručovala </a:t>
            </a:r>
          </a:p>
          <a:p>
            <a:r>
              <a:rPr lang="cs-CZ" sz="1600" dirty="0" smtClean="0"/>
              <a:t>		nedělitelnost habsburské monarchie.</a:t>
            </a:r>
          </a:p>
          <a:p>
            <a:r>
              <a:rPr lang="cs-CZ" sz="1600" dirty="0" smtClean="0"/>
              <a:t>	ANO 				     NE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634319" y="2275148"/>
            <a:ext cx="5976663" cy="6849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Ve válce o rakouské dědictví pruský </a:t>
            </a:r>
          </a:p>
          <a:p>
            <a:pPr algn="ctr"/>
            <a:r>
              <a:rPr lang="cs-CZ" sz="1600" dirty="0" smtClean="0"/>
              <a:t>král požadoval celé České království.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ANO 				    NE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1634320" y="2981765"/>
            <a:ext cx="5976663" cy="7569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V sedmileté válce získala Marie Terezie </a:t>
            </a:r>
          </a:p>
          <a:p>
            <a:pPr algn="ctr"/>
            <a:r>
              <a:rPr lang="cs-CZ" sz="1600" dirty="0" smtClean="0"/>
              <a:t>Slezsko zpět.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ANO 				    NE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1634321" y="3738719"/>
            <a:ext cx="5976663" cy="7569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Marie Terezie byla korunována </a:t>
            </a:r>
          </a:p>
          <a:p>
            <a:pPr algn="ctr"/>
            <a:r>
              <a:rPr lang="cs-CZ" sz="1600" dirty="0" smtClean="0"/>
              <a:t>římskou císařovnou.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ANO 				    NE 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1634320" y="4499031"/>
            <a:ext cx="5976664" cy="828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Marie Terezie zrušila ve své říši vnitřní cla, </a:t>
            </a:r>
          </a:p>
          <a:p>
            <a:pPr algn="ctr"/>
            <a:r>
              <a:rPr lang="cs-CZ" sz="1600" dirty="0" smtClean="0"/>
              <a:t>tím podpořila rozvoj obchodu.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ANO 				    NE</a:t>
            </a: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1619672" y="5327993"/>
            <a:ext cx="5976664" cy="7569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Učebnice ve školách za Marie Terezie </a:t>
            </a:r>
          </a:p>
          <a:p>
            <a:pPr algn="ctr"/>
            <a:r>
              <a:rPr lang="cs-CZ" sz="1600" dirty="0" smtClean="0"/>
              <a:t>byly ve všech jejích zemích pouze německé.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ANO 				    NE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1619672" y="6084947"/>
            <a:ext cx="597666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Marie Terezie byla dcerou </a:t>
            </a:r>
          </a:p>
          <a:p>
            <a:pPr algn="ctr"/>
            <a:r>
              <a:rPr lang="cs-CZ" sz="1600" dirty="0" smtClean="0"/>
              <a:t>Leopolda I. Habsburského.</a:t>
            </a:r>
          </a:p>
          <a:p>
            <a:r>
              <a:rPr lang="cs-CZ" dirty="0"/>
              <a:t>	</a:t>
            </a:r>
            <a:r>
              <a:rPr lang="cs-CZ" dirty="0" smtClean="0"/>
              <a:t>ANO 				    NE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1259632" y="1813771"/>
            <a:ext cx="1080120" cy="234461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1259632" y="2511333"/>
            <a:ext cx="1080120" cy="234461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1259632" y="3270054"/>
            <a:ext cx="1080120" cy="234461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1259632" y="3999965"/>
            <a:ext cx="1080120" cy="234461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1259632" y="4725144"/>
            <a:ext cx="1080120" cy="234461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1331640" y="5589240"/>
            <a:ext cx="1080120" cy="234461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1331640" y="6381328"/>
            <a:ext cx="1080120" cy="234461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6876256" y="1805790"/>
            <a:ext cx="1124418" cy="250421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6855505" y="2527335"/>
            <a:ext cx="1089057" cy="234461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6876256" y="3279811"/>
            <a:ext cx="1089056" cy="250421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6831958" y="4014621"/>
            <a:ext cx="1124418" cy="25147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6874532" y="4751560"/>
            <a:ext cx="1124418" cy="250421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804248" y="5589240"/>
            <a:ext cx="1124418" cy="250421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804248" y="6381328"/>
            <a:ext cx="1152128" cy="250421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8244408" y="975211"/>
            <a:ext cx="720080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 let</a:t>
            </a:r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66183667"/>
              </p:ext>
            </p:extLst>
          </p:nvPr>
        </p:nvGraphicFramePr>
        <p:xfrm>
          <a:off x="1574650" y="974457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27227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/>
          <a:lstStyle/>
          <a:p>
            <a:pPr algn="ctr"/>
            <a:r>
              <a:rPr lang="cs-CZ" dirty="0" smtClean="0"/>
              <a:t>Marie </a:t>
            </a:r>
            <a:r>
              <a:rPr lang="cs-CZ" dirty="0" err="1" smtClean="0"/>
              <a:t>terezie</a:t>
            </a:r>
            <a:endParaRPr lang="cs-CZ" dirty="0"/>
          </a:p>
        </p:txBody>
      </p:sp>
      <p:pic>
        <p:nvPicPr>
          <p:cNvPr id="1026" name="Picture 2" descr="http://upload.wikimedia.org/wikipedia/commons/4/41/Maria_Theresia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3496209" cy="526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arie-Thérèse d'Autriche (1717-1780), atelier d'Anton von Mar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2997" y="1412776"/>
            <a:ext cx="3884621" cy="527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412776"/>
            <a:ext cx="813690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PAVELKA, R. </a:t>
            </a:r>
            <a:r>
              <a:rPr lang="cs-CZ" i="1" dirty="0" smtClean="0"/>
              <a:t>Hrátky s dějepisem</a:t>
            </a:r>
            <a:r>
              <a:rPr lang="cs-CZ" dirty="0" smtClean="0"/>
              <a:t>. 1. vyd. Brno : MC, 1996.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Uvedené zdroje [ on-line] 12.10.2012 [cit. 2012-10-18].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5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cs.wikipedia.org/wiki/Soubor:Maria_Theresia11.jpg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http://cs.wikipedia.org/wiki/Soubor:Marie-Th%C3%A9r%C3%A8se_d%27Autriche_(1717-1780),_</a:t>
            </a:r>
            <a:r>
              <a:rPr lang="cs-CZ" dirty="0" smtClean="0">
                <a:hlinkClick r:id="rId3"/>
              </a:rPr>
              <a:t>atelier_d%27Anton_von_Maron.jpg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7667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022467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3420" y="1205729"/>
            <a:ext cx="863106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400" b="1" dirty="0" smtClean="0"/>
          </a:p>
          <a:p>
            <a:pPr indent="-342900">
              <a:defRPr/>
            </a:pPr>
            <a:r>
              <a:rPr lang="cs-CZ" sz="1400" b="1" dirty="0" smtClean="0"/>
              <a:t>Anotace		</a:t>
            </a:r>
            <a:r>
              <a:rPr lang="cs-CZ" sz="1400" dirty="0" smtClean="0"/>
              <a:t>Prezentace </a:t>
            </a:r>
            <a:r>
              <a:rPr lang="cs-CZ" sz="1400" dirty="0"/>
              <a:t>je určena žákům osmého ročníku a slouží </a:t>
            </a:r>
            <a:r>
              <a:rPr lang="cs-CZ" sz="1400" dirty="0" smtClean="0"/>
              <a:t>k </a:t>
            </a:r>
            <a:r>
              <a:rPr lang="cs-CZ" sz="1400" dirty="0"/>
              <a:t>opakování informací o vládě Marie Terezie.</a:t>
            </a:r>
          </a:p>
          <a:p>
            <a:pPr indent="-342900">
              <a:defRPr/>
            </a:pPr>
            <a:r>
              <a:rPr lang="cs-CZ" sz="1400" b="1" dirty="0"/>
              <a:t>		</a:t>
            </a:r>
            <a:r>
              <a:rPr lang="cs-CZ" sz="1400" b="1" dirty="0" smtClean="0"/>
              <a:t>	</a:t>
            </a: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Autor		</a:t>
            </a:r>
            <a:r>
              <a:rPr lang="cs-CZ" sz="1400" dirty="0" smtClean="0"/>
              <a:t>Mgr</a:t>
            </a:r>
            <a:r>
              <a:rPr lang="cs-CZ" sz="1400" dirty="0"/>
              <a:t>. Sandra </a:t>
            </a:r>
            <a:r>
              <a:rPr lang="cs-CZ" sz="1400" dirty="0" smtClean="0"/>
              <a:t>Jaklová</a:t>
            </a:r>
          </a:p>
          <a:p>
            <a:pPr indent="-34290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 smtClean="0"/>
              <a:t>Jazyk</a:t>
            </a:r>
            <a:r>
              <a:rPr lang="cs-CZ" sz="1400" b="1" dirty="0"/>
              <a:t>	</a:t>
            </a:r>
            <a:r>
              <a:rPr lang="cs-CZ" sz="1400" b="1" dirty="0" smtClean="0"/>
              <a:t>	</a:t>
            </a:r>
            <a:r>
              <a:rPr lang="cs-CZ" sz="1400" b="1" dirty="0"/>
              <a:t>č</a:t>
            </a:r>
            <a:r>
              <a:rPr lang="cs-CZ" sz="1400" dirty="0" smtClean="0"/>
              <a:t>eština</a:t>
            </a:r>
          </a:p>
          <a:p>
            <a:pPr indent="-34290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Očekávaný výstup	</a:t>
            </a:r>
            <a:r>
              <a:rPr lang="cs-CZ" sz="1400" dirty="0" smtClean="0"/>
              <a:t>Žáci uvedou základní informace o vládě Marie Terezie a především novinky, které zavedla. </a:t>
            </a:r>
            <a:r>
              <a:rPr lang="cs-CZ" sz="1400" dirty="0"/>
              <a:t>		</a:t>
            </a:r>
          </a:p>
          <a:p>
            <a:pPr indent="-342900">
              <a:defRPr/>
            </a:pPr>
            <a:r>
              <a:rPr lang="cs-CZ" sz="1400" b="1" dirty="0"/>
              <a:t>Klíčová slova	</a:t>
            </a:r>
            <a:r>
              <a:rPr lang="cs-CZ" sz="1400" b="1" dirty="0" smtClean="0"/>
              <a:t>Marie Terezie, Habsburkové, 18. století, reformy</a:t>
            </a:r>
            <a:r>
              <a:rPr lang="cs-CZ" sz="1400" dirty="0" smtClean="0"/>
              <a:t>  </a:t>
            </a:r>
          </a:p>
          <a:p>
            <a:pPr indent="-34290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Druh učebního materiálu	</a:t>
            </a:r>
            <a:r>
              <a:rPr lang="cs-CZ" sz="1400" dirty="0" smtClean="0"/>
              <a:t>prezentace</a:t>
            </a:r>
          </a:p>
          <a:p>
            <a:pPr indent="-34290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Druh interaktivity	</a:t>
            </a:r>
            <a:r>
              <a:rPr lang="cs-CZ" sz="1400" dirty="0" smtClean="0"/>
              <a:t>aktivita</a:t>
            </a:r>
          </a:p>
          <a:p>
            <a:pPr indent="-342900">
              <a:defRPr/>
            </a:pPr>
            <a:endParaRPr lang="cs-CZ" sz="1400" dirty="0" smtClean="0"/>
          </a:p>
          <a:p>
            <a:pPr indent="-342900">
              <a:defRPr/>
            </a:pPr>
            <a:r>
              <a:rPr lang="cs-CZ" sz="1400" b="1" dirty="0" smtClean="0"/>
              <a:t>Cílová skupina	</a:t>
            </a:r>
            <a:r>
              <a:rPr lang="cs-CZ" sz="1400" dirty="0" smtClean="0"/>
              <a:t>žák</a:t>
            </a:r>
          </a:p>
          <a:p>
            <a:pPr indent="-342900">
              <a:defRPr/>
            </a:pPr>
            <a:endParaRPr lang="cs-CZ" sz="1400" dirty="0" smtClean="0"/>
          </a:p>
          <a:p>
            <a:pPr indent="-342900">
              <a:defRPr/>
            </a:pPr>
            <a:r>
              <a:rPr lang="cs-CZ" sz="1400" b="1" dirty="0" smtClean="0"/>
              <a:t>Stupeň </a:t>
            </a:r>
            <a:r>
              <a:rPr lang="cs-CZ" sz="1400" b="1" dirty="0"/>
              <a:t>a typ vzdělávání	</a:t>
            </a:r>
            <a:r>
              <a:rPr lang="cs-CZ" sz="1400" dirty="0" smtClean="0"/>
              <a:t>základní </a:t>
            </a:r>
            <a:r>
              <a:rPr lang="cs-CZ" sz="1400" dirty="0"/>
              <a:t>vzdělávání – druhý </a:t>
            </a:r>
            <a:r>
              <a:rPr lang="cs-CZ" sz="1400" dirty="0" smtClean="0"/>
              <a:t>stupeň</a:t>
            </a:r>
          </a:p>
          <a:p>
            <a:pPr indent="-34290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Typická věková skupina	</a:t>
            </a:r>
            <a:r>
              <a:rPr lang="cs-CZ" sz="1400" dirty="0" smtClean="0"/>
              <a:t>13 </a:t>
            </a:r>
            <a:r>
              <a:rPr lang="cs-CZ" sz="1400" dirty="0"/>
              <a:t>– </a:t>
            </a:r>
            <a:r>
              <a:rPr lang="cs-CZ" sz="1400" dirty="0" smtClean="0"/>
              <a:t>14 let</a:t>
            </a:r>
          </a:p>
          <a:p>
            <a:pPr indent="-34290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Celková velikost	</a:t>
            </a:r>
            <a:r>
              <a:rPr lang="cs-CZ" sz="1400" dirty="0"/>
              <a:t> </a:t>
            </a:r>
            <a:r>
              <a:rPr lang="cs-CZ" sz="1400" dirty="0" smtClean="0"/>
              <a:t>521</a:t>
            </a:r>
            <a:r>
              <a:rPr lang="cs-CZ" sz="1400" dirty="0" smtClean="0"/>
              <a:t> </a:t>
            </a:r>
            <a:r>
              <a:rPr lang="cs-CZ" sz="1400" dirty="0"/>
              <a:t>k</a:t>
            </a:r>
            <a:r>
              <a:rPr lang="cs-CZ" sz="1400" dirty="0" smtClean="0"/>
              <a:t>B</a:t>
            </a:r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20688"/>
            <a:ext cx="3828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SHRNUTÍ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528438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548680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METODICKÁ POZNÁMKA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77768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2 – Žáci určují, co a proč do řádku nepatří. Animace je nastavena tak, že při „kliknutí“ (žáci sami označí nevyhovující obdélník) je odstraněn nevyhovující obdélník a při následujícím „kliknutí“ je odkryt důvod.</a:t>
            </a:r>
          </a:p>
          <a:p>
            <a:endParaRPr lang="cs-CZ" dirty="0"/>
          </a:p>
          <a:p>
            <a:r>
              <a:rPr lang="cs-CZ" dirty="0" smtClean="0"/>
              <a:t>Snímek 3 – Žáci ve větách hledají chybějící písmena, ta doplňují do tabulky, získají odpověď na otázku (neštovice), správná odpověď  pro kontrolu se objeví jako poslední animace.</a:t>
            </a:r>
          </a:p>
          <a:p>
            <a:endParaRPr lang="cs-CZ" dirty="0"/>
          </a:p>
          <a:p>
            <a:r>
              <a:rPr lang="cs-CZ" dirty="0" smtClean="0"/>
              <a:t>Snímek 4 - Žáci  určují pravdivost výroků. Podle odpovědi ano/ne doplní od řádku pod otázkou písmeno, na které ukazuje šipka. </a:t>
            </a:r>
          </a:p>
          <a:p>
            <a:r>
              <a:rPr lang="cs-CZ" dirty="0" smtClean="0"/>
              <a:t>(odpovědi: ano – t, ne – e, ne – l, ne – t, ano – s, ne – e, ne –š)</a:t>
            </a:r>
          </a:p>
          <a:p>
            <a:endParaRPr lang="cs-CZ" dirty="0"/>
          </a:p>
          <a:p>
            <a:r>
              <a:rPr lang="cs-CZ" dirty="0" smtClean="0"/>
              <a:t>Snímek 5 – Připomenutí podoby Marie Terezie, můžeme využít k diskuzi </a:t>
            </a:r>
            <a:r>
              <a:rPr lang="cs-CZ" smtClean="0"/>
              <a:t>o módě doby.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9573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707</TotalTime>
  <Words>578</Words>
  <Application>Microsoft Office PowerPoint</Application>
  <PresentationFormat>Předvádění na obrazovce (4:3)</PresentationFormat>
  <Paragraphs>147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Snímek 1</vt:lpstr>
      <vt:lpstr>Urči, co a proč do řádku nepatří </vt:lpstr>
      <vt:lpstr>Doplň chybějící písmena ve větách.  Získáš tak odpověď na otázku:  </vt:lpstr>
      <vt:lpstr>Písmena u správné odpovědi, tvoří odpověď na otázku:</vt:lpstr>
      <vt:lpstr>Marie terezie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40</cp:revision>
  <dcterms:created xsi:type="dcterms:W3CDTF">2012-10-14T11:43:38Z</dcterms:created>
  <dcterms:modified xsi:type="dcterms:W3CDTF">2012-10-19T11:04:17Z</dcterms:modified>
</cp:coreProperties>
</file>