
<file path=[Content_Types].xml><?xml version="1.0" encoding="utf-8"?>
<Types xmlns="http://schemas.openxmlformats.org/package/2006/content-types">
  <Default Extension="jpeg" ContentType="image/jpeg"/>
  <Default Extension="emf" ContentType="image/x-emf"/>
  <Default Extension="rels" ContentType="application/vnd.openxmlformats-package.relationships+xml"/>
  <Default Extension="xml" ContentType="application/xml"/>
  <Default Extension="gif" ContentType="image/gif"/>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62" r:id="rId3"/>
    <p:sldId id="260" r:id="rId4"/>
    <p:sldId id="263" r:id="rId5"/>
    <p:sldId id="264" r:id="rId6"/>
    <p:sldId id="268" r:id="rId7"/>
    <p:sldId id="265" r:id="rId8"/>
    <p:sldId id="266" r:id="rId9"/>
    <p:sldId id="267" r:id="rId10"/>
    <p:sldId id="261"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DA37D80-6434-44D0-A028-1B22A696006F}" styleName="Světlý styl 3 – zvýraznění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0" d="100"/>
          <a:sy n="70" d="100"/>
        </p:scale>
        <p:origin x="-82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image" Target="../media/image4.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847767B-F41F-4B45-9C8C-AE1657AB364D}" type="datetimeFigureOut">
              <a:rPr lang="cs-CZ" smtClean="0"/>
              <a:t>23.10.2012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05E2D13-47B0-4FEA-B30A-AB6F94E6E06F}" type="slidenum">
              <a:rPr lang="cs-CZ" smtClean="0"/>
              <a:t>‹#›</a:t>
            </a:fld>
            <a:endParaRPr lang="cs-CZ"/>
          </a:p>
        </p:txBody>
      </p:sp>
    </p:spTree>
    <p:extLst>
      <p:ext uri="{BB962C8B-B14F-4D97-AF65-F5344CB8AC3E}">
        <p14:creationId xmlns:p14="http://schemas.microsoft.com/office/powerpoint/2010/main" val="5951666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847767B-F41F-4B45-9C8C-AE1657AB364D}" type="datetimeFigureOut">
              <a:rPr lang="cs-CZ" smtClean="0"/>
              <a:t>23.10.2012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05E2D13-47B0-4FEA-B30A-AB6F94E6E06F}" type="slidenum">
              <a:rPr lang="cs-CZ" smtClean="0"/>
              <a:t>‹#›</a:t>
            </a:fld>
            <a:endParaRPr lang="cs-CZ"/>
          </a:p>
        </p:txBody>
      </p:sp>
    </p:spTree>
    <p:extLst>
      <p:ext uri="{BB962C8B-B14F-4D97-AF65-F5344CB8AC3E}">
        <p14:creationId xmlns:p14="http://schemas.microsoft.com/office/powerpoint/2010/main" val="3065915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847767B-F41F-4B45-9C8C-AE1657AB364D}" type="datetimeFigureOut">
              <a:rPr lang="cs-CZ" smtClean="0"/>
              <a:t>23.10.2012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05E2D13-47B0-4FEA-B30A-AB6F94E6E06F}" type="slidenum">
              <a:rPr lang="cs-CZ" smtClean="0"/>
              <a:t>‹#›</a:t>
            </a:fld>
            <a:endParaRPr lang="cs-CZ"/>
          </a:p>
        </p:txBody>
      </p:sp>
    </p:spTree>
    <p:extLst>
      <p:ext uri="{BB962C8B-B14F-4D97-AF65-F5344CB8AC3E}">
        <p14:creationId xmlns:p14="http://schemas.microsoft.com/office/powerpoint/2010/main" val="209452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847767B-F41F-4B45-9C8C-AE1657AB364D}" type="datetimeFigureOut">
              <a:rPr lang="cs-CZ" smtClean="0"/>
              <a:t>23.10.2012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05E2D13-47B0-4FEA-B30A-AB6F94E6E06F}" type="slidenum">
              <a:rPr lang="cs-CZ" smtClean="0"/>
              <a:t>‹#›</a:t>
            </a:fld>
            <a:endParaRPr lang="cs-CZ"/>
          </a:p>
        </p:txBody>
      </p:sp>
    </p:spTree>
    <p:extLst>
      <p:ext uri="{BB962C8B-B14F-4D97-AF65-F5344CB8AC3E}">
        <p14:creationId xmlns:p14="http://schemas.microsoft.com/office/powerpoint/2010/main" val="4157149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847767B-F41F-4B45-9C8C-AE1657AB364D}" type="datetimeFigureOut">
              <a:rPr lang="cs-CZ" smtClean="0"/>
              <a:t>23.10.2012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105E2D13-47B0-4FEA-B30A-AB6F94E6E06F}" type="slidenum">
              <a:rPr lang="cs-CZ" smtClean="0"/>
              <a:t>‹#›</a:t>
            </a:fld>
            <a:endParaRPr lang="cs-CZ"/>
          </a:p>
        </p:txBody>
      </p:sp>
    </p:spTree>
    <p:extLst>
      <p:ext uri="{BB962C8B-B14F-4D97-AF65-F5344CB8AC3E}">
        <p14:creationId xmlns:p14="http://schemas.microsoft.com/office/powerpoint/2010/main" val="3943871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847767B-F41F-4B45-9C8C-AE1657AB364D}" type="datetimeFigureOut">
              <a:rPr lang="cs-CZ" smtClean="0"/>
              <a:t>23.10.2012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105E2D13-47B0-4FEA-B30A-AB6F94E6E06F}" type="slidenum">
              <a:rPr lang="cs-CZ" smtClean="0"/>
              <a:t>‹#›</a:t>
            </a:fld>
            <a:endParaRPr lang="cs-CZ"/>
          </a:p>
        </p:txBody>
      </p:sp>
    </p:spTree>
    <p:extLst>
      <p:ext uri="{BB962C8B-B14F-4D97-AF65-F5344CB8AC3E}">
        <p14:creationId xmlns:p14="http://schemas.microsoft.com/office/powerpoint/2010/main" val="2709641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847767B-F41F-4B45-9C8C-AE1657AB364D}" type="datetimeFigureOut">
              <a:rPr lang="cs-CZ" smtClean="0"/>
              <a:t>23.10.2012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105E2D13-47B0-4FEA-B30A-AB6F94E6E06F}" type="slidenum">
              <a:rPr lang="cs-CZ" smtClean="0"/>
              <a:t>‹#›</a:t>
            </a:fld>
            <a:endParaRPr lang="cs-CZ"/>
          </a:p>
        </p:txBody>
      </p:sp>
    </p:spTree>
    <p:extLst>
      <p:ext uri="{BB962C8B-B14F-4D97-AF65-F5344CB8AC3E}">
        <p14:creationId xmlns:p14="http://schemas.microsoft.com/office/powerpoint/2010/main" val="780368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847767B-F41F-4B45-9C8C-AE1657AB364D}" type="datetimeFigureOut">
              <a:rPr lang="cs-CZ" smtClean="0"/>
              <a:t>23.10.2012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05E2D13-47B0-4FEA-B30A-AB6F94E6E06F}" type="slidenum">
              <a:rPr lang="cs-CZ" smtClean="0"/>
              <a:t>‹#›</a:t>
            </a:fld>
            <a:endParaRPr lang="cs-CZ"/>
          </a:p>
        </p:txBody>
      </p:sp>
    </p:spTree>
    <p:extLst>
      <p:ext uri="{BB962C8B-B14F-4D97-AF65-F5344CB8AC3E}">
        <p14:creationId xmlns:p14="http://schemas.microsoft.com/office/powerpoint/2010/main" val="1661726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847767B-F41F-4B45-9C8C-AE1657AB364D}" type="datetimeFigureOut">
              <a:rPr lang="cs-CZ" smtClean="0"/>
              <a:t>23.10.2012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05E2D13-47B0-4FEA-B30A-AB6F94E6E06F}" type="slidenum">
              <a:rPr lang="cs-CZ" smtClean="0"/>
              <a:t>‹#›</a:t>
            </a:fld>
            <a:endParaRPr lang="cs-CZ"/>
          </a:p>
        </p:txBody>
      </p:sp>
    </p:spTree>
    <p:extLst>
      <p:ext uri="{BB962C8B-B14F-4D97-AF65-F5344CB8AC3E}">
        <p14:creationId xmlns:p14="http://schemas.microsoft.com/office/powerpoint/2010/main" val="13844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847767B-F41F-4B45-9C8C-AE1657AB364D}" type="datetimeFigureOut">
              <a:rPr lang="cs-CZ" smtClean="0"/>
              <a:t>23.10.2012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05E2D13-47B0-4FEA-B30A-AB6F94E6E06F}" type="slidenum">
              <a:rPr lang="cs-CZ" smtClean="0"/>
              <a:t>‹#›</a:t>
            </a:fld>
            <a:endParaRPr lang="cs-CZ"/>
          </a:p>
        </p:txBody>
      </p:sp>
    </p:spTree>
    <p:extLst>
      <p:ext uri="{BB962C8B-B14F-4D97-AF65-F5344CB8AC3E}">
        <p14:creationId xmlns:p14="http://schemas.microsoft.com/office/powerpoint/2010/main" val="464965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847767B-F41F-4B45-9C8C-AE1657AB364D}" type="datetimeFigureOut">
              <a:rPr lang="cs-CZ" smtClean="0"/>
              <a:t>23.10.2012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05E2D13-47B0-4FEA-B30A-AB6F94E6E06F}" type="slidenum">
              <a:rPr lang="cs-CZ" smtClean="0"/>
              <a:t>‹#›</a:t>
            </a:fld>
            <a:endParaRPr lang="cs-CZ"/>
          </a:p>
        </p:txBody>
      </p:sp>
    </p:spTree>
    <p:extLst>
      <p:ext uri="{BB962C8B-B14F-4D97-AF65-F5344CB8AC3E}">
        <p14:creationId xmlns:p14="http://schemas.microsoft.com/office/powerpoint/2010/main" val="1733990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47767B-F41F-4B45-9C8C-AE1657AB364D}" type="datetimeFigureOut">
              <a:rPr lang="cs-CZ" smtClean="0"/>
              <a:t>23.10.2012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5E2D13-47B0-4FEA-B30A-AB6F94E6E06F}" type="slidenum">
              <a:rPr lang="cs-CZ" smtClean="0"/>
              <a:t>‹#›</a:t>
            </a:fld>
            <a:endParaRPr lang="cs-CZ"/>
          </a:p>
        </p:txBody>
      </p:sp>
    </p:spTree>
    <p:extLst>
      <p:ext uri="{BB962C8B-B14F-4D97-AF65-F5344CB8AC3E}">
        <p14:creationId xmlns:p14="http://schemas.microsoft.com/office/powerpoint/2010/main" val="12938299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emf"/><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package" Target="../embeddings/List_aplikace_Microsoft_Excel2.xlsx"/><Relationship Id="rId5" Type="http://schemas.openxmlformats.org/officeDocument/2006/relationships/image" Target="../media/image4.emf"/><Relationship Id="rId4" Type="http://schemas.openxmlformats.org/officeDocument/2006/relationships/package" Target="../embeddings/List_aplikace_Microsoft_Excel1.xlsx"/></Relationships>
</file>

<file path=ppt/slides/_rels/slide3.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slide" Target="slide4.xml"/><Relationship Id="rId7" Type="http://schemas.openxmlformats.org/officeDocument/2006/relationships/slide" Target="slide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slide" Target="slide5.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slide" Target="slide3.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slide" Target="slide3.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hyperlink" Target="//upload.wikimedia.org/wikipedia/commons/a/aa/Joseph_II.jpg"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hyperlink" Target="//upload.wikimedia.org/wikipedia/commons/9/9d/Georg_Decker_001.jpg" TargetMode="Externa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cs.wikipedia.org/wiki/Soubor:THEFEST1.jpg" TargetMode="External"/><Relationship Id="rId7" Type="http://schemas.openxmlformats.org/officeDocument/2006/relationships/hyperlink" Target="http://office.microsoft.com/cs-cz/images/results.aspx?qu=r%C3%A1me%C4%8Dek&amp;ex=1"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commons.wikimedia.org/wiki/File:Georg_Decker_001.jpg" TargetMode="External"/><Relationship Id="rId5" Type="http://schemas.openxmlformats.org/officeDocument/2006/relationships/hyperlink" Target="http://cs.wikipedia.org/wiki/Soubor:Joseph_II.jpg" TargetMode="External"/><Relationship Id="rId4" Type="http://schemas.openxmlformats.org/officeDocument/2006/relationships/hyperlink" Target="http://cs.wikipedia.org/wiki/Soubor:Jarom%C4%9B%C5%99_Josefov_from_air_3.jpg"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officeimg.vo.msecnd.net/en-us/images/MH900438723.jpg"/>
          <p:cNvPicPr/>
          <p:nvPr/>
        </p:nvPicPr>
        <p:blipFill rotWithShape="1">
          <a:blip r:embed="rId2">
            <a:extLst>
              <a:ext uri="{28A0092B-C50C-407E-A947-70E740481C1C}">
                <a14:useLocalDpi xmlns:a14="http://schemas.microsoft.com/office/drawing/2010/main" val="0"/>
              </a:ext>
            </a:extLst>
          </a:blip>
          <a:srcRect l="12786" t="-87" r="12786" b="-87"/>
          <a:stretch/>
        </p:blipFill>
        <p:spPr bwMode="auto">
          <a:xfrm rot="5400000">
            <a:off x="1142998" y="-1143000"/>
            <a:ext cx="6858002" cy="9144002"/>
          </a:xfrm>
          <a:prstGeom prst="rect">
            <a:avLst/>
          </a:prstGeom>
          <a:noFill/>
          <a:extLst/>
        </p:spPr>
      </p:pic>
      <p:sp>
        <p:nvSpPr>
          <p:cNvPr id="7" name="Obdélník 6"/>
          <p:cNvSpPr/>
          <p:nvPr/>
        </p:nvSpPr>
        <p:spPr>
          <a:xfrm>
            <a:off x="4468835" y="260648"/>
            <a:ext cx="4464496" cy="3416320"/>
          </a:xfrm>
          <a:prstGeom prst="rect">
            <a:avLst/>
          </a:prstGeom>
          <a:solidFill>
            <a:schemeClr val="accent6">
              <a:lumMod val="20000"/>
              <a:lumOff val="80000"/>
            </a:schemeClr>
          </a:solidFill>
        </p:spPr>
        <p:txBody>
          <a:bodyPr wrap="square">
            <a:spAutoFit/>
          </a:bodyPr>
          <a:lstStyle/>
          <a:p>
            <a:pPr lvl="0">
              <a:defRPr/>
            </a:pPr>
            <a:r>
              <a:rPr lang="cs-CZ" kern="0" dirty="0"/>
              <a:t>Název školy: </a:t>
            </a:r>
            <a:r>
              <a:rPr lang="cs-CZ" b="1" kern="0" dirty="0"/>
              <a:t>ZŠ Štětí, Ostrovní 300</a:t>
            </a:r>
            <a:r>
              <a:rPr lang="cs-CZ" kern="0" dirty="0"/>
              <a:t/>
            </a:r>
            <a:br>
              <a:rPr lang="cs-CZ" kern="0" dirty="0"/>
            </a:br>
            <a:r>
              <a:rPr lang="cs-CZ" kern="0" dirty="0"/>
              <a:t>Autor: </a:t>
            </a:r>
            <a:r>
              <a:rPr lang="cs-CZ" b="1" kern="0" dirty="0"/>
              <a:t>Sandra </a:t>
            </a:r>
            <a:r>
              <a:rPr lang="cs-CZ" b="1" kern="0" dirty="0" smtClean="0"/>
              <a:t>Jaklová</a:t>
            </a:r>
            <a:endParaRPr lang="cs-CZ" kern="0" dirty="0"/>
          </a:p>
          <a:p>
            <a:pPr lvl="0">
              <a:defRPr/>
            </a:pPr>
            <a:r>
              <a:rPr lang="cs-CZ" kern="0" dirty="0"/>
              <a:t>Název materiálu: </a:t>
            </a:r>
            <a:br>
              <a:rPr lang="cs-CZ" kern="0" dirty="0"/>
            </a:br>
            <a:r>
              <a:rPr lang="cs-CZ" b="1" kern="0" dirty="0" smtClean="0"/>
              <a:t>VY_32_INOVACE_D.8.A.04_vlada_josefa_II.</a:t>
            </a:r>
          </a:p>
          <a:p>
            <a:pPr lvl="0">
              <a:defRPr/>
            </a:pPr>
            <a:r>
              <a:rPr lang="cs-CZ" kern="0" dirty="0" smtClean="0"/>
              <a:t>Datum</a:t>
            </a:r>
            <a:r>
              <a:rPr lang="cs-CZ" kern="0" dirty="0"/>
              <a:t>: </a:t>
            </a:r>
            <a:r>
              <a:rPr lang="cs-CZ" kern="0" dirty="0" smtClean="0"/>
              <a:t>24.10.2012</a:t>
            </a:r>
            <a:endParaRPr lang="cs-CZ" kern="0" dirty="0"/>
          </a:p>
          <a:p>
            <a:pPr lvl="0">
              <a:defRPr/>
            </a:pPr>
            <a:r>
              <a:rPr lang="cs-CZ" kern="0" dirty="0"/>
              <a:t>Ročník: </a:t>
            </a:r>
            <a:r>
              <a:rPr lang="cs-CZ" kern="0" dirty="0" smtClean="0"/>
              <a:t>osmý</a:t>
            </a:r>
            <a:endParaRPr lang="cs-CZ" kern="0" dirty="0"/>
          </a:p>
          <a:p>
            <a:pPr lvl="0">
              <a:defRPr/>
            </a:pPr>
            <a:r>
              <a:rPr lang="cs-CZ" kern="0" dirty="0"/>
              <a:t>Vzdělávací oblast: Člověk a společnost</a:t>
            </a:r>
          </a:p>
          <a:p>
            <a:pPr lvl="0">
              <a:defRPr/>
            </a:pPr>
            <a:r>
              <a:rPr lang="cs-CZ" kern="0" dirty="0"/>
              <a:t>Vzdělávací obor: Dějepis</a:t>
            </a:r>
            <a:br>
              <a:rPr lang="cs-CZ" kern="0" dirty="0"/>
            </a:br>
            <a:r>
              <a:rPr lang="cs-CZ" kern="0" dirty="0"/>
              <a:t>Název</a:t>
            </a:r>
            <a:r>
              <a:rPr lang="cs-CZ" kern="0" dirty="0" smtClean="0"/>
              <a:t>: Vláda Josefa II.</a:t>
            </a:r>
            <a:r>
              <a:rPr lang="cs-CZ" kern="0" dirty="0"/>
              <a:t/>
            </a:r>
            <a:br>
              <a:rPr lang="cs-CZ" kern="0" dirty="0"/>
            </a:br>
            <a:r>
              <a:rPr lang="cs-CZ" kern="0" dirty="0"/>
              <a:t>Číslo operačního programu: </a:t>
            </a:r>
            <a:r>
              <a:rPr lang="cs-CZ" b="1" kern="0" dirty="0"/>
              <a:t>CZ.1.07/1.4.00/21.1693</a:t>
            </a:r>
          </a:p>
          <a:p>
            <a:pPr lvl="0">
              <a:defRPr/>
            </a:pPr>
            <a:r>
              <a:rPr lang="cs-CZ" kern="0" dirty="0"/>
              <a:t>Název projektu: </a:t>
            </a:r>
            <a:r>
              <a:rPr lang="cs-CZ" b="1" kern="0" dirty="0"/>
              <a:t>PRIMA ŠKOLA</a:t>
            </a:r>
          </a:p>
        </p:txBody>
      </p:sp>
      <p:pic>
        <p:nvPicPr>
          <p:cNvPr id="8" name="Picture 4" descr="logo"/>
          <p:cNvPicPr>
            <a:picLocks noChangeAspect="1" noChangeArrowheads="1"/>
          </p:cNvPicPr>
          <p:nvPr/>
        </p:nvPicPr>
        <p:blipFill>
          <a:blip r:embed="rId3" cstate="print">
            <a:duotone>
              <a:prstClr val="black"/>
              <a:schemeClr val="accent4">
                <a:tint val="45000"/>
                <a:satMod val="400000"/>
              </a:schemeClr>
            </a:duotone>
          </a:blip>
          <a:srcRect/>
          <a:stretch>
            <a:fillRect/>
          </a:stretch>
        </p:blipFill>
        <p:spPr bwMode="auto">
          <a:xfrm>
            <a:off x="323528" y="620688"/>
            <a:ext cx="1811936" cy="1728192"/>
          </a:xfrm>
          <a:prstGeom prst="rect">
            <a:avLst/>
          </a:prstGeom>
          <a:solidFill>
            <a:schemeClr val="accent6">
              <a:lumMod val="20000"/>
              <a:lumOff val="80000"/>
            </a:schemeClr>
          </a:solidFill>
          <a:effectLst>
            <a:outerShdw blurRad="50800" dist="50800" dir="5400000" algn="ctr" rotWithShape="0">
              <a:schemeClr val="bg1"/>
            </a:outerShdw>
          </a:effectLst>
        </p:spPr>
      </p:pic>
      <p:sp>
        <p:nvSpPr>
          <p:cNvPr id="9" name="TextovéPole 8"/>
          <p:cNvSpPr txBox="1"/>
          <p:nvPr/>
        </p:nvSpPr>
        <p:spPr>
          <a:xfrm>
            <a:off x="2345935" y="4005064"/>
            <a:ext cx="2874137" cy="584775"/>
          </a:xfrm>
          <a:prstGeom prst="rect">
            <a:avLst/>
          </a:prstGeom>
          <a:solidFill>
            <a:schemeClr val="accent6">
              <a:lumMod val="20000"/>
              <a:lumOff val="80000"/>
            </a:schemeClr>
          </a:solidFill>
        </p:spPr>
        <p:txBody>
          <a:bodyPr wrap="square" rtlCol="0">
            <a:spAutoFit/>
          </a:bodyPr>
          <a:lstStyle/>
          <a:p>
            <a:r>
              <a:rPr lang="cs-CZ" sz="3200" b="1" dirty="0" smtClean="0"/>
              <a:t>Vláda Josefa II.</a:t>
            </a:r>
            <a:endParaRPr lang="cs-CZ" sz="3200" b="1" dirty="0"/>
          </a:p>
        </p:txBody>
      </p:sp>
      <p:sp>
        <p:nvSpPr>
          <p:cNvPr id="10" name="Obdélník 9"/>
          <p:cNvSpPr/>
          <p:nvPr/>
        </p:nvSpPr>
        <p:spPr>
          <a:xfrm>
            <a:off x="1375582" y="4887804"/>
            <a:ext cx="6186505" cy="646331"/>
          </a:xfrm>
          <a:prstGeom prst="rect">
            <a:avLst/>
          </a:prstGeom>
          <a:solidFill>
            <a:schemeClr val="accent6">
              <a:lumMod val="20000"/>
              <a:lumOff val="80000"/>
            </a:schemeClr>
          </a:solidFill>
        </p:spPr>
        <p:txBody>
          <a:bodyPr wrap="square">
            <a:spAutoFit/>
          </a:bodyPr>
          <a:lstStyle/>
          <a:p>
            <a:r>
              <a:rPr lang="cs-CZ" dirty="0" smtClean="0"/>
              <a:t>Anotace: Prezentace je určena žákům osmého ročníku a slouží </a:t>
            </a:r>
            <a:br>
              <a:rPr lang="cs-CZ" dirty="0" smtClean="0"/>
            </a:br>
            <a:r>
              <a:rPr lang="cs-CZ" dirty="0" smtClean="0"/>
              <a:t>k opakování vlády Josefa II. a jeho reforem.</a:t>
            </a:r>
            <a:endParaRPr lang="cs-CZ" dirty="0"/>
          </a:p>
        </p:txBody>
      </p:sp>
      <p:pic>
        <p:nvPicPr>
          <p:cNvPr id="11" name="Obrázek 2" descr="OPVK_hor_zakladni_logolink_RGB_cz.jpg"/>
          <p:cNvPicPr>
            <a:picLocks noChangeAspect="1"/>
          </p:cNvPicPr>
          <p:nvPr/>
        </p:nvPicPr>
        <p:blipFill>
          <a:blip r:embed="rId4" cstate="print"/>
          <a:srcRect/>
          <a:stretch>
            <a:fillRect/>
          </a:stretch>
        </p:blipFill>
        <p:spPr bwMode="auto">
          <a:xfrm>
            <a:off x="2578193" y="6045922"/>
            <a:ext cx="3938023" cy="812078"/>
          </a:xfrm>
          <a:prstGeom prst="rect">
            <a:avLst/>
          </a:prstGeom>
          <a:noFill/>
          <a:ln w="9525">
            <a:noFill/>
            <a:miter lim="800000"/>
            <a:headEnd/>
            <a:tailEnd/>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506926463"/>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officeimg.vo.msecnd.net/en-us/images/MH900438723.jpg"/>
          <p:cNvPicPr/>
          <p:nvPr/>
        </p:nvPicPr>
        <p:blipFill rotWithShape="1">
          <a:blip r:embed="rId3">
            <a:extLst>
              <a:ext uri="{28A0092B-C50C-407E-A947-70E740481C1C}">
                <a14:useLocalDpi xmlns:a14="http://schemas.microsoft.com/office/drawing/2010/main" val="0"/>
              </a:ext>
            </a:extLst>
          </a:blip>
          <a:srcRect l="12786" t="-87" r="12786" b="-87"/>
          <a:stretch/>
        </p:blipFill>
        <p:spPr bwMode="auto">
          <a:xfrm rot="5400000">
            <a:off x="1142998" y="-1143000"/>
            <a:ext cx="6858002" cy="9144002"/>
          </a:xfrm>
          <a:prstGeom prst="rect">
            <a:avLst/>
          </a:prstGeom>
          <a:noFill/>
          <a:extLst/>
        </p:spPr>
      </p:pic>
      <p:graphicFrame>
        <p:nvGraphicFramePr>
          <p:cNvPr id="3" name="Objekt 2"/>
          <p:cNvGraphicFramePr>
            <a:graphicFrameLocks noChangeAspect="1"/>
          </p:cNvGraphicFramePr>
          <p:nvPr>
            <p:extLst>
              <p:ext uri="{D42A27DB-BD31-4B8C-83A1-F6EECF244321}">
                <p14:modId xmlns:p14="http://schemas.microsoft.com/office/powerpoint/2010/main" val="1746068980"/>
              </p:ext>
            </p:extLst>
          </p:nvPr>
        </p:nvGraphicFramePr>
        <p:xfrm>
          <a:off x="755650" y="2924175"/>
          <a:ext cx="8270875" cy="1884363"/>
        </p:xfrm>
        <a:graphic>
          <a:graphicData uri="http://schemas.openxmlformats.org/presentationml/2006/ole">
            <mc:AlternateContent xmlns:mc="http://schemas.openxmlformats.org/markup-compatibility/2006">
              <mc:Choice xmlns:v="urn:schemas-microsoft-com:vml" Requires="v">
                <p:oleObj spid="_x0000_s2136" name="List" r:id="rId4" imgW="7324846" imgH="1666840" progId="Excel.Sheet.12">
                  <p:embed/>
                </p:oleObj>
              </mc:Choice>
              <mc:Fallback>
                <p:oleObj name="List" r:id="rId4" imgW="7324846" imgH="1666840" progId="Excel.Sheet.12">
                  <p:embed/>
                  <p:pic>
                    <p:nvPicPr>
                      <p:cNvPr id="0" name=""/>
                      <p:cNvPicPr/>
                      <p:nvPr/>
                    </p:nvPicPr>
                    <p:blipFill>
                      <a:blip r:embed="rId5"/>
                      <a:stretch>
                        <a:fillRect/>
                      </a:stretch>
                    </p:blipFill>
                    <p:spPr>
                      <a:xfrm>
                        <a:off x="755650" y="2924175"/>
                        <a:ext cx="8270875" cy="1884363"/>
                      </a:xfrm>
                      <a:prstGeom prst="rect">
                        <a:avLst/>
                      </a:prstGeom>
                    </p:spPr>
                  </p:pic>
                </p:oleObj>
              </mc:Fallback>
            </mc:AlternateContent>
          </a:graphicData>
        </a:graphic>
      </p:graphicFrame>
      <p:graphicFrame>
        <p:nvGraphicFramePr>
          <p:cNvPr id="5" name="Objekt 4"/>
          <p:cNvGraphicFramePr>
            <a:graphicFrameLocks noChangeAspect="1"/>
          </p:cNvGraphicFramePr>
          <p:nvPr>
            <p:extLst>
              <p:ext uri="{D42A27DB-BD31-4B8C-83A1-F6EECF244321}">
                <p14:modId xmlns:p14="http://schemas.microsoft.com/office/powerpoint/2010/main" val="4205079177"/>
              </p:ext>
            </p:extLst>
          </p:nvPr>
        </p:nvGraphicFramePr>
        <p:xfrm>
          <a:off x="179512" y="2924944"/>
          <a:ext cx="619125" cy="1872208"/>
        </p:xfrm>
        <a:graphic>
          <a:graphicData uri="http://schemas.openxmlformats.org/presentationml/2006/ole">
            <mc:AlternateContent xmlns:mc="http://schemas.openxmlformats.org/markup-compatibility/2006">
              <mc:Choice xmlns:v="urn:schemas-microsoft-com:vml" Requires="v">
                <p:oleObj spid="_x0000_s2137" name="List" r:id="rId6" imgW="619244" imgH="1533493" progId="Excel.Sheet.12">
                  <p:embed/>
                </p:oleObj>
              </mc:Choice>
              <mc:Fallback>
                <p:oleObj name="List" r:id="rId6" imgW="619244" imgH="1533493" progId="Excel.Sheet.12">
                  <p:embed/>
                  <p:pic>
                    <p:nvPicPr>
                      <p:cNvPr id="0" name=""/>
                      <p:cNvPicPr/>
                      <p:nvPr/>
                    </p:nvPicPr>
                    <p:blipFill>
                      <a:blip r:embed="rId7"/>
                      <a:stretch>
                        <a:fillRect/>
                      </a:stretch>
                    </p:blipFill>
                    <p:spPr>
                      <a:xfrm>
                        <a:off x="179512" y="2924944"/>
                        <a:ext cx="619125" cy="1872208"/>
                      </a:xfrm>
                      <a:prstGeom prst="rect">
                        <a:avLst/>
                      </a:prstGeom>
                    </p:spPr>
                  </p:pic>
                </p:oleObj>
              </mc:Fallback>
            </mc:AlternateContent>
          </a:graphicData>
        </a:graphic>
      </p:graphicFrame>
      <p:sp>
        <p:nvSpPr>
          <p:cNvPr id="7" name="TextovéPole 6"/>
          <p:cNvSpPr txBox="1"/>
          <p:nvPr/>
        </p:nvSpPr>
        <p:spPr>
          <a:xfrm>
            <a:off x="1979712" y="1340768"/>
            <a:ext cx="7416824" cy="1477328"/>
          </a:xfrm>
          <a:prstGeom prst="rect">
            <a:avLst/>
          </a:prstGeom>
          <a:noFill/>
        </p:spPr>
        <p:txBody>
          <a:bodyPr wrap="square" rtlCol="0">
            <a:spAutoFit/>
          </a:bodyPr>
          <a:lstStyle/>
          <a:p>
            <a:r>
              <a:rPr lang="cs-CZ" dirty="0" smtClean="0"/>
              <a:t>1. Obytné budovy pro vojáky.</a:t>
            </a:r>
          </a:p>
          <a:p>
            <a:r>
              <a:rPr lang="cs-CZ" dirty="0" smtClean="0"/>
              <a:t>2. a 3.  Nařízení vydané už Karlem VI. o tom, že založit rodinu sní pouze 	prvorozený syn židovské rodiny.</a:t>
            </a:r>
          </a:p>
          <a:p>
            <a:r>
              <a:rPr lang="cs-CZ" dirty="0" smtClean="0"/>
              <a:t>4. Josef II. chtěl zavést zdanění panské půdy, daně by tak musela platit </a:t>
            </a:r>
            <a:br>
              <a:rPr lang="cs-CZ" dirty="0" smtClean="0"/>
            </a:br>
            <a:r>
              <a:rPr lang="cs-CZ" dirty="0" smtClean="0"/>
              <a:t>	církev a …?</a:t>
            </a:r>
            <a:endParaRPr lang="cs-CZ" dirty="0"/>
          </a:p>
        </p:txBody>
      </p:sp>
      <p:sp>
        <p:nvSpPr>
          <p:cNvPr id="8" name="TextovéPole 7"/>
          <p:cNvSpPr txBox="1"/>
          <p:nvPr/>
        </p:nvSpPr>
        <p:spPr>
          <a:xfrm>
            <a:off x="179512" y="4928199"/>
            <a:ext cx="6660232" cy="1477328"/>
          </a:xfrm>
          <a:prstGeom prst="rect">
            <a:avLst/>
          </a:prstGeom>
          <a:noFill/>
        </p:spPr>
        <p:txBody>
          <a:bodyPr wrap="square" rtlCol="0">
            <a:spAutoFit/>
          </a:bodyPr>
          <a:lstStyle/>
          <a:p>
            <a:r>
              <a:rPr lang="cs-CZ" dirty="0" smtClean="0"/>
              <a:t>5. Jaký významný trest byl zrušen za vlády Josefa II.?</a:t>
            </a:r>
          </a:p>
          <a:p>
            <a:r>
              <a:rPr lang="cs-CZ" dirty="0" smtClean="0"/>
              <a:t>6. Patenty, které zaručovaly Židům věnovat se nejen obchodu, ale </a:t>
            </a:r>
            <a:br>
              <a:rPr lang="cs-CZ" dirty="0" smtClean="0"/>
            </a:br>
            <a:r>
              <a:rPr lang="cs-CZ" dirty="0" smtClean="0"/>
              <a:t>	i řemeslu a zemědělství.</a:t>
            </a:r>
          </a:p>
          <a:p>
            <a:r>
              <a:rPr lang="cs-CZ" dirty="0" smtClean="0"/>
              <a:t>7. Neplacená práce pro vrchnost.</a:t>
            </a:r>
          </a:p>
          <a:p>
            <a:r>
              <a:rPr lang="cs-CZ" dirty="0" smtClean="0"/>
              <a:t>8. Do čeho měl být uložen každý mrtvý před pohřbením za Josefa II.?</a:t>
            </a:r>
            <a:endParaRPr lang="cs-CZ" dirty="0"/>
          </a:p>
        </p:txBody>
      </p:sp>
      <p:sp>
        <p:nvSpPr>
          <p:cNvPr id="9" name="TextovéPole 8"/>
          <p:cNvSpPr txBox="1"/>
          <p:nvPr/>
        </p:nvSpPr>
        <p:spPr>
          <a:xfrm>
            <a:off x="3779912" y="188640"/>
            <a:ext cx="4608512" cy="369332"/>
          </a:xfrm>
          <a:prstGeom prst="rect">
            <a:avLst/>
          </a:prstGeom>
          <a:noFill/>
        </p:spPr>
        <p:txBody>
          <a:bodyPr wrap="square" rtlCol="0">
            <a:spAutoFit/>
          </a:bodyPr>
          <a:lstStyle/>
          <a:p>
            <a:r>
              <a:rPr lang="cs-CZ" b="1" dirty="0" smtClean="0"/>
              <a:t>Vylušti křížovku a získáš odpověď na otázku.</a:t>
            </a:r>
            <a:endParaRPr lang="cs-CZ" b="1" dirty="0"/>
          </a:p>
        </p:txBody>
      </p:sp>
      <p:sp>
        <p:nvSpPr>
          <p:cNvPr id="10" name="TextovéPole 9"/>
          <p:cNvSpPr txBox="1"/>
          <p:nvPr/>
        </p:nvSpPr>
        <p:spPr>
          <a:xfrm>
            <a:off x="3851920" y="529090"/>
            <a:ext cx="4464496" cy="646331"/>
          </a:xfrm>
          <a:prstGeom prst="rect">
            <a:avLst/>
          </a:prstGeom>
          <a:noFill/>
        </p:spPr>
        <p:txBody>
          <a:bodyPr wrap="square" rtlCol="0">
            <a:spAutoFit/>
          </a:bodyPr>
          <a:lstStyle/>
          <a:p>
            <a:r>
              <a:rPr lang="cs-CZ" dirty="0" smtClean="0"/>
              <a:t>Jaké budovy využil Josef II. k přeměně </a:t>
            </a:r>
            <a:br>
              <a:rPr lang="cs-CZ" dirty="0" smtClean="0"/>
            </a:br>
            <a:r>
              <a:rPr lang="cs-CZ" dirty="0" smtClean="0"/>
              <a:t>na nemocnice, školy a budovy pro vojsko? </a:t>
            </a:r>
            <a:endParaRPr lang="cs-CZ" dirty="0"/>
          </a:p>
        </p:txBody>
      </p:sp>
      <p:sp>
        <p:nvSpPr>
          <p:cNvPr id="11" name="TextovéPole 10"/>
          <p:cNvSpPr txBox="1"/>
          <p:nvPr/>
        </p:nvSpPr>
        <p:spPr>
          <a:xfrm>
            <a:off x="359532" y="6514311"/>
            <a:ext cx="5724636" cy="276999"/>
          </a:xfrm>
          <a:prstGeom prst="rect">
            <a:avLst/>
          </a:prstGeom>
          <a:noFill/>
          <a:ln>
            <a:solidFill>
              <a:schemeClr val="accent6">
                <a:lumMod val="20000"/>
                <a:lumOff val="80000"/>
              </a:schemeClr>
            </a:solidFill>
          </a:ln>
        </p:spPr>
        <p:txBody>
          <a:bodyPr wrap="square" rtlCol="0">
            <a:spAutoFit/>
          </a:bodyPr>
          <a:lstStyle/>
          <a:p>
            <a:r>
              <a:rPr lang="cs-CZ" sz="1200" dirty="0" smtClean="0"/>
              <a:t>1. kasárna; 2. a 3. </a:t>
            </a:r>
            <a:r>
              <a:rPr lang="cs-CZ" sz="1200" dirty="0" err="1" smtClean="0"/>
              <a:t>familiantský</a:t>
            </a:r>
            <a:r>
              <a:rPr lang="cs-CZ" sz="1200" dirty="0" smtClean="0"/>
              <a:t> zákon; 4. šlechta; 5. smrti; 6. toleranční; 7. robota; 8. pytle</a:t>
            </a:r>
            <a:endParaRPr lang="cs-CZ" sz="1200" dirty="0"/>
          </a:p>
        </p:txBody>
      </p:sp>
    </p:spTree>
    <p:extLst>
      <p:ext uri="{BB962C8B-B14F-4D97-AF65-F5344CB8AC3E}">
        <p14:creationId xmlns:p14="http://schemas.microsoft.com/office/powerpoint/2010/main" val="568000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80">
                                          <p:stCondLst>
                                            <p:cond delay="0"/>
                                          </p:stCondLst>
                                        </p:cTn>
                                        <p:tgtEl>
                                          <p:spTgt spid="7"/>
                                        </p:tgtEl>
                                      </p:cBhvr>
                                    </p:animEffect>
                                    <p:anim calcmode="lin" valueType="num">
                                      <p:cBhvr>
                                        <p:cTn id="8"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13" dur="26">
                                          <p:stCondLst>
                                            <p:cond delay="650"/>
                                          </p:stCondLst>
                                        </p:cTn>
                                        <p:tgtEl>
                                          <p:spTgt spid="7"/>
                                        </p:tgtEl>
                                      </p:cBhvr>
                                      <p:to x="100000" y="60000"/>
                                    </p:animScale>
                                    <p:animScale>
                                      <p:cBhvr>
                                        <p:cTn id="14" dur="166" decel="50000">
                                          <p:stCondLst>
                                            <p:cond delay="676"/>
                                          </p:stCondLst>
                                        </p:cTn>
                                        <p:tgtEl>
                                          <p:spTgt spid="7"/>
                                        </p:tgtEl>
                                      </p:cBhvr>
                                      <p:to x="100000" y="100000"/>
                                    </p:animScale>
                                    <p:animScale>
                                      <p:cBhvr>
                                        <p:cTn id="15" dur="26">
                                          <p:stCondLst>
                                            <p:cond delay="1312"/>
                                          </p:stCondLst>
                                        </p:cTn>
                                        <p:tgtEl>
                                          <p:spTgt spid="7"/>
                                        </p:tgtEl>
                                      </p:cBhvr>
                                      <p:to x="100000" y="80000"/>
                                    </p:animScale>
                                    <p:animScale>
                                      <p:cBhvr>
                                        <p:cTn id="16" dur="166" decel="50000">
                                          <p:stCondLst>
                                            <p:cond delay="1338"/>
                                          </p:stCondLst>
                                        </p:cTn>
                                        <p:tgtEl>
                                          <p:spTgt spid="7"/>
                                        </p:tgtEl>
                                      </p:cBhvr>
                                      <p:to x="100000" y="100000"/>
                                    </p:animScale>
                                    <p:animScale>
                                      <p:cBhvr>
                                        <p:cTn id="17" dur="26">
                                          <p:stCondLst>
                                            <p:cond delay="1642"/>
                                          </p:stCondLst>
                                        </p:cTn>
                                        <p:tgtEl>
                                          <p:spTgt spid="7"/>
                                        </p:tgtEl>
                                      </p:cBhvr>
                                      <p:to x="100000" y="90000"/>
                                    </p:animScale>
                                    <p:animScale>
                                      <p:cBhvr>
                                        <p:cTn id="18" dur="166" decel="50000">
                                          <p:stCondLst>
                                            <p:cond delay="1668"/>
                                          </p:stCondLst>
                                        </p:cTn>
                                        <p:tgtEl>
                                          <p:spTgt spid="7"/>
                                        </p:tgtEl>
                                      </p:cBhvr>
                                      <p:to x="100000" y="100000"/>
                                    </p:animScale>
                                    <p:animScale>
                                      <p:cBhvr>
                                        <p:cTn id="19" dur="26">
                                          <p:stCondLst>
                                            <p:cond delay="1808"/>
                                          </p:stCondLst>
                                        </p:cTn>
                                        <p:tgtEl>
                                          <p:spTgt spid="7"/>
                                        </p:tgtEl>
                                      </p:cBhvr>
                                      <p:to x="100000" y="95000"/>
                                    </p:animScale>
                                    <p:animScale>
                                      <p:cBhvr>
                                        <p:cTn id="20" dur="166" decel="50000">
                                          <p:stCondLst>
                                            <p:cond delay="1834"/>
                                          </p:stCondLst>
                                        </p:cTn>
                                        <p:tgtEl>
                                          <p:spTgt spid="7"/>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wipe(down)">
                                      <p:cBhvr>
                                        <p:cTn id="25" dur="580">
                                          <p:stCondLst>
                                            <p:cond delay="0"/>
                                          </p:stCondLst>
                                        </p:cTn>
                                        <p:tgtEl>
                                          <p:spTgt spid="8"/>
                                        </p:tgtEl>
                                      </p:cBhvr>
                                    </p:animEffect>
                                    <p:anim calcmode="lin" valueType="num">
                                      <p:cBhvr>
                                        <p:cTn id="26"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31" dur="26">
                                          <p:stCondLst>
                                            <p:cond delay="650"/>
                                          </p:stCondLst>
                                        </p:cTn>
                                        <p:tgtEl>
                                          <p:spTgt spid="8"/>
                                        </p:tgtEl>
                                      </p:cBhvr>
                                      <p:to x="100000" y="60000"/>
                                    </p:animScale>
                                    <p:animScale>
                                      <p:cBhvr>
                                        <p:cTn id="32" dur="166" decel="50000">
                                          <p:stCondLst>
                                            <p:cond delay="676"/>
                                          </p:stCondLst>
                                        </p:cTn>
                                        <p:tgtEl>
                                          <p:spTgt spid="8"/>
                                        </p:tgtEl>
                                      </p:cBhvr>
                                      <p:to x="100000" y="100000"/>
                                    </p:animScale>
                                    <p:animScale>
                                      <p:cBhvr>
                                        <p:cTn id="33" dur="26">
                                          <p:stCondLst>
                                            <p:cond delay="1312"/>
                                          </p:stCondLst>
                                        </p:cTn>
                                        <p:tgtEl>
                                          <p:spTgt spid="8"/>
                                        </p:tgtEl>
                                      </p:cBhvr>
                                      <p:to x="100000" y="80000"/>
                                    </p:animScale>
                                    <p:animScale>
                                      <p:cBhvr>
                                        <p:cTn id="34" dur="166" decel="50000">
                                          <p:stCondLst>
                                            <p:cond delay="1338"/>
                                          </p:stCondLst>
                                        </p:cTn>
                                        <p:tgtEl>
                                          <p:spTgt spid="8"/>
                                        </p:tgtEl>
                                      </p:cBhvr>
                                      <p:to x="100000" y="100000"/>
                                    </p:animScale>
                                    <p:animScale>
                                      <p:cBhvr>
                                        <p:cTn id="35" dur="26">
                                          <p:stCondLst>
                                            <p:cond delay="1642"/>
                                          </p:stCondLst>
                                        </p:cTn>
                                        <p:tgtEl>
                                          <p:spTgt spid="8"/>
                                        </p:tgtEl>
                                      </p:cBhvr>
                                      <p:to x="100000" y="90000"/>
                                    </p:animScale>
                                    <p:animScale>
                                      <p:cBhvr>
                                        <p:cTn id="36" dur="166" decel="50000">
                                          <p:stCondLst>
                                            <p:cond delay="1668"/>
                                          </p:stCondLst>
                                        </p:cTn>
                                        <p:tgtEl>
                                          <p:spTgt spid="8"/>
                                        </p:tgtEl>
                                      </p:cBhvr>
                                      <p:to x="100000" y="100000"/>
                                    </p:animScale>
                                    <p:animScale>
                                      <p:cBhvr>
                                        <p:cTn id="37" dur="26">
                                          <p:stCondLst>
                                            <p:cond delay="1808"/>
                                          </p:stCondLst>
                                        </p:cTn>
                                        <p:tgtEl>
                                          <p:spTgt spid="8"/>
                                        </p:tgtEl>
                                      </p:cBhvr>
                                      <p:to x="100000" y="95000"/>
                                    </p:animScale>
                                    <p:animScale>
                                      <p:cBhvr>
                                        <p:cTn id="38" dur="166" decel="50000">
                                          <p:stCondLst>
                                            <p:cond delay="1834"/>
                                          </p:stCondLst>
                                        </p:cTn>
                                        <p:tgtEl>
                                          <p:spTgt spid="8"/>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wipe(down)">
                                      <p:cBhvr>
                                        <p:cTn id="43" dur="580">
                                          <p:stCondLst>
                                            <p:cond delay="0"/>
                                          </p:stCondLst>
                                        </p:cTn>
                                        <p:tgtEl>
                                          <p:spTgt spid="10"/>
                                        </p:tgtEl>
                                      </p:cBhvr>
                                    </p:animEffect>
                                    <p:anim calcmode="lin" valueType="num">
                                      <p:cBhvr>
                                        <p:cTn id="44"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49" dur="26">
                                          <p:stCondLst>
                                            <p:cond delay="650"/>
                                          </p:stCondLst>
                                        </p:cTn>
                                        <p:tgtEl>
                                          <p:spTgt spid="10"/>
                                        </p:tgtEl>
                                      </p:cBhvr>
                                      <p:to x="100000" y="60000"/>
                                    </p:animScale>
                                    <p:animScale>
                                      <p:cBhvr>
                                        <p:cTn id="50" dur="166" decel="50000">
                                          <p:stCondLst>
                                            <p:cond delay="676"/>
                                          </p:stCondLst>
                                        </p:cTn>
                                        <p:tgtEl>
                                          <p:spTgt spid="10"/>
                                        </p:tgtEl>
                                      </p:cBhvr>
                                      <p:to x="100000" y="100000"/>
                                    </p:animScale>
                                    <p:animScale>
                                      <p:cBhvr>
                                        <p:cTn id="51" dur="26">
                                          <p:stCondLst>
                                            <p:cond delay="1312"/>
                                          </p:stCondLst>
                                        </p:cTn>
                                        <p:tgtEl>
                                          <p:spTgt spid="10"/>
                                        </p:tgtEl>
                                      </p:cBhvr>
                                      <p:to x="100000" y="80000"/>
                                    </p:animScale>
                                    <p:animScale>
                                      <p:cBhvr>
                                        <p:cTn id="52" dur="166" decel="50000">
                                          <p:stCondLst>
                                            <p:cond delay="1338"/>
                                          </p:stCondLst>
                                        </p:cTn>
                                        <p:tgtEl>
                                          <p:spTgt spid="10"/>
                                        </p:tgtEl>
                                      </p:cBhvr>
                                      <p:to x="100000" y="100000"/>
                                    </p:animScale>
                                    <p:animScale>
                                      <p:cBhvr>
                                        <p:cTn id="53" dur="26">
                                          <p:stCondLst>
                                            <p:cond delay="1642"/>
                                          </p:stCondLst>
                                        </p:cTn>
                                        <p:tgtEl>
                                          <p:spTgt spid="10"/>
                                        </p:tgtEl>
                                      </p:cBhvr>
                                      <p:to x="100000" y="90000"/>
                                    </p:animScale>
                                    <p:animScale>
                                      <p:cBhvr>
                                        <p:cTn id="54" dur="166" decel="50000">
                                          <p:stCondLst>
                                            <p:cond delay="1668"/>
                                          </p:stCondLst>
                                        </p:cTn>
                                        <p:tgtEl>
                                          <p:spTgt spid="10"/>
                                        </p:tgtEl>
                                      </p:cBhvr>
                                      <p:to x="100000" y="100000"/>
                                    </p:animScale>
                                    <p:animScale>
                                      <p:cBhvr>
                                        <p:cTn id="55" dur="26">
                                          <p:stCondLst>
                                            <p:cond delay="1808"/>
                                          </p:stCondLst>
                                        </p:cTn>
                                        <p:tgtEl>
                                          <p:spTgt spid="10"/>
                                        </p:tgtEl>
                                      </p:cBhvr>
                                      <p:to x="100000" y="95000"/>
                                    </p:animScale>
                                    <p:animScale>
                                      <p:cBhvr>
                                        <p:cTn id="56" dur="166" decel="50000">
                                          <p:stCondLst>
                                            <p:cond delay="1834"/>
                                          </p:stCondLst>
                                        </p:cTn>
                                        <p:tgtEl>
                                          <p:spTgt spid="10"/>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11"/>
                                        </p:tgtEl>
                                        <p:attrNameLst>
                                          <p:attrName>style.visibility</p:attrName>
                                        </p:attrNameLst>
                                      </p:cBhvr>
                                      <p:to>
                                        <p:strVal val="visible"/>
                                      </p:to>
                                    </p:set>
                                    <p:animEffect transition="in" filter="wipe(down)">
                                      <p:cBhvr>
                                        <p:cTn id="61" dur="580">
                                          <p:stCondLst>
                                            <p:cond delay="0"/>
                                          </p:stCondLst>
                                        </p:cTn>
                                        <p:tgtEl>
                                          <p:spTgt spid="11"/>
                                        </p:tgtEl>
                                      </p:cBhvr>
                                    </p:animEffect>
                                    <p:anim calcmode="lin" valueType="num">
                                      <p:cBhvr>
                                        <p:cTn id="62"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67" dur="26">
                                          <p:stCondLst>
                                            <p:cond delay="650"/>
                                          </p:stCondLst>
                                        </p:cTn>
                                        <p:tgtEl>
                                          <p:spTgt spid="11"/>
                                        </p:tgtEl>
                                      </p:cBhvr>
                                      <p:to x="100000" y="60000"/>
                                    </p:animScale>
                                    <p:animScale>
                                      <p:cBhvr>
                                        <p:cTn id="68" dur="166" decel="50000">
                                          <p:stCondLst>
                                            <p:cond delay="676"/>
                                          </p:stCondLst>
                                        </p:cTn>
                                        <p:tgtEl>
                                          <p:spTgt spid="11"/>
                                        </p:tgtEl>
                                      </p:cBhvr>
                                      <p:to x="100000" y="100000"/>
                                    </p:animScale>
                                    <p:animScale>
                                      <p:cBhvr>
                                        <p:cTn id="69" dur="26">
                                          <p:stCondLst>
                                            <p:cond delay="1312"/>
                                          </p:stCondLst>
                                        </p:cTn>
                                        <p:tgtEl>
                                          <p:spTgt spid="11"/>
                                        </p:tgtEl>
                                      </p:cBhvr>
                                      <p:to x="100000" y="80000"/>
                                    </p:animScale>
                                    <p:animScale>
                                      <p:cBhvr>
                                        <p:cTn id="70" dur="166" decel="50000">
                                          <p:stCondLst>
                                            <p:cond delay="1338"/>
                                          </p:stCondLst>
                                        </p:cTn>
                                        <p:tgtEl>
                                          <p:spTgt spid="11"/>
                                        </p:tgtEl>
                                      </p:cBhvr>
                                      <p:to x="100000" y="100000"/>
                                    </p:animScale>
                                    <p:animScale>
                                      <p:cBhvr>
                                        <p:cTn id="71" dur="26">
                                          <p:stCondLst>
                                            <p:cond delay="1642"/>
                                          </p:stCondLst>
                                        </p:cTn>
                                        <p:tgtEl>
                                          <p:spTgt spid="11"/>
                                        </p:tgtEl>
                                      </p:cBhvr>
                                      <p:to x="100000" y="90000"/>
                                    </p:animScale>
                                    <p:animScale>
                                      <p:cBhvr>
                                        <p:cTn id="72" dur="166" decel="50000">
                                          <p:stCondLst>
                                            <p:cond delay="1668"/>
                                          </p:stCondLst>
                                        </p:cTn>
                                        <p:tgtEl>
                                          <p:spTgt spid="11"/>
                                        </p:tgtEl>
                                      </p:cBhvr>
                                      <p:to x="100000" y="100000"/>
                                    </p:animScale>
                                    <p:animScale>
                                      <p:cBhvr>
                                        <p:cTn id="73" dur="26">
                                          <p:stCondLst>
                                            <p:cond delay="1808"/>
                                          </p:stCondLst>
                                        </p:cTn>
                                        <p:tgtEl>
                                          <p:spTgt spid="11"/>
                                        </p:tgtEl>
                                      </p:cBhvr>
                                      <p:to x="100000" y="95000"/>
                                    </p:animScale>
                                    <p:animScale>
                                      <p:cBhvr>
                                        <p:cTn id="74" dur="166" decel="50000">
                                          <p:stCondLst>
                                            <p:cond delay="1834"/>
                                          </p:stCondLst>
                                        </p:cTn>
                                        <p:tgtEl>
                                          <p:spTgt spid="11"/>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0" grpId="0"/>
      <p:bldP spid="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officeimg.vo.msecnd.net/en-us/images/MH900438723.jpg"/>
          <p:cNvPicPr/>
          <p:nvPr/>
        </p:nvPicPr>
        <p:blipFill rotWithShape="1">
          <a:blip r:embed="rId2">
            <a:extLst>
              <a:ext uri="{28A0092B-C50C-407E-A947-70E740481C1C}">
                <a14:useLocalDpi xmlns:a14="http://schemas.microsoft.com/office/drawing/2010/main" val="0"/>
              </a:ext>
            </a:extLst>
          </a:blip>
          <a:srcRect l="12786" t="-87" r="12786" b="-87"/>
          <a:stretch/>
        </p:blipFill>
        <p:spPr bwMode="auto">
          <a:xfrm rot="5400000">
            <a:off x="1160630" y="-1192651"/>
            <a:ext cx="6858002" cy="9144002"/>
          </a:xfrm>
          <a:prstGeom prst="rect">
            <a:avLst/>
          </a:prstGeom>
          <a:noFill/>
          <a:extLst/>
        </p:spPr>
      </p:pic>
      <p:pic>
        <p:nvPicPr>
          <p:cNvPr id="9218" name="Picture 2" descr="Soubor:THEFEST1.jpg">
            <a:hlinkClick r:id="rId3" action="ppaction://hlinksldjump"/>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83862" y="1271395"/>
            <a:ext cx="3308476" cy="244827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Soubor:Jaroměř Josefov from air 3.jpg">
            <a:hlinkClick r:id="rId5" action="ppaction://hlinksldjump"/>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9302" y="4010579"/>
            <a:ext cx="3937267" cy="241226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Soubor:Joseph II.jpg">
            <a:hlinkClick r:id="rId7" action="ppaction://hlinksldjump"/>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63508" y="4265715"/>
            <a:ext cx="1242048" cy="2592288"/>
          </a:xfrm>
          <a:prstGeom prst="rect">
            <a:avLst/>
          </a:prstGeom>
          <a:noFill/>
          <a:extLst>
            <a:ext uri="{909E8E84-426E-40DD-AFC4-6F175D3DCCD1}">
              <a14:hiddenFill xmlns:a14="http://schemas.microsoft.com/office/drawing/2010/main">
                <a:solidFill>
                  <a:srgbClr val="FFFFFF"/>
                </a:solidFill>
              </a14:hiddenFill>
            </a:ext>
          </a:extLst>
        </p:spPr>
      </p:pic>
      <p:sp>
        <p:nvSpPr>
          <p:cNvPr id="5" name="TextovéPole 4"/>
          <p:cNvSpPr txBox="1"/>
          <p:nvPr/>
        </p:nvSpPr>
        <p:spPr>
          <a:xfrm>
            <a:off x="1691679" y="1271395"/>
            <a:ext cx="3392183" cy="1754326"/>
          </a:xfrm>
          <a:prstGeom prst="rect">
            <a:avLst/>
          </a:prstGeom>
          <a:noFill/>
          <a:ln>
            <a:solidFill>
              <a:schemeClr val="accent6">
                <a:lumMod val="20000"/>
                <a:lumOff val="80000"/>
              </a:schemeClr>
            </a:solidFill>
          </a:ln>
        </p:spPr>
        <p:txBody>
          <a:bodyPr wrap="square" rtlCol="0">
            <a:spAutoFit/>
          </a:bodyPr>
          <a:lstStyle/>
          <a:p>
            <a:r>
              <a:rPr lang="cs-CZ" dirty="0" smtClean="0"/>
              <a:t>Toto město bylo založeno Josefem II. Město - vojenská pevnost měla za úkol chránit území na severu Čech před nepřátelskou pruskou armádou. O které město se jedná?</a:t>
            </a:r>
          </a:p>
          <a:p>
            <a:r>
              <a:rPr lang="cs-CZ" dirty="0" smtClean="0"/>
              <a:t>__________________________</a:t>
            </a:r>
            <a:endParaRPr lang="cs-CZ" dirty="0"/>
          </a:p>
        </p:txBody>
      </p:sp>
      <p:sp>
        <p:nvSpPr>
          <p:cNvPr id="10" name="TextovéPole 9"/>
          <p:cNvSpPr txBox="1"/>
          <p:nvPr/>
        </p:nvSpPr>
        <p:spPr>
          <a:xfrm>
            <a:off x="4471784" y="4010579"/>
            <a:ext cx="3049686" cy="2031325"/>
          </a:xfrm>
          <a:prstGeom prst="rect">
            <a:avLst/>
          </a:prstGeom>
          <a:noFill/>
          <a:ln>
            <a:solidFill>
              <a:schemeClr val="accent6">
                <a:lumMod val="20000"/>
                <a:lumOff val="80000"/>
              </a:schemeClr>
            </a:solidFill>
          </a:ln>
        </p:spPr>
        <p:txBody>
          <a:bodyPr wrap="square" rtlCol="0">
            <a:spAutoFit/>
          </a:bodyPr>
          <a:lstStyle/>
          <a:p>
            <a:r>
              <a:rPr lang="cs-CZ" dirty="0" smtClean="0"/>
              <a:t>Základní kámen k výstavbě této sesterská pevnosti položil také Josef II. Dnes je pevnost součástí města Jaroměř, která leží ve východních Čechách. Jak se tato pevnost nazývá? </a:t>
            </a:r>
          </a:p>
          <a:p>
            <a:r>
              <a:rPr lang="cs-CZ" dirty="0" smtClean="0"/>
              <a:t>_________________________</a:t>
            </a:r>
            <a:endParaRPr lang="cs-CZ" dirty="0"/>
          </a:p>
        </p:txBody>
      </p:sp>
      <p:sp>
        <p:nvSpPr>
          <p:cNvPr id="9" name="TextovéPole 8"/>
          <p:cNvSpPr txBox="1"/>
          <p:nvPr/>
        </p:nvSpPr>
        <p:spPr>
          <a:xfrm>
            <a:off x="2555776" y="701309"/>
            <a:ext cx="6449780" cy="369332"/>
          </a:xfrm>
          <a:prstGeom prst="rect">
            <a:avLst/>
          </a:prstGeom>
          <a:noFill/>
          <a:ln>
            <a:solidFill>
              <a:schemeClr val="accent6">
                <a:lumMod val="20000"/>
                <a:lumOff val="80000"/>
              </a:schemeClr>
            </a:solidFill>
          </a:ln>
        </p:spPr>
        <p:txBody>
          <a:bodyPr wrap="square" rtlCol="0">
            <a:spAutoFit/>
          </a:bodyPr>
          <a:lstStyle/>
          <a:p>
            <a:r>
              <a:rPr lang="cs-CZ" b="1" dirty="0" smtClean="0"/>
              <a:t>Jaké dvě původně vojenské pevnosti nechal vybudovat Josef II.?</a:t>
            </a:r>
            <a:endParaRPr lang="cs-CZ" b="1" dirty="0"/>
          </a:p>
        </p:txBody>
      </p:sp>
      <p:sp>
        <p:nvSpPr>
          <p:cNvPr id="4" name="Obdélník 3"/>
          <p:cNvSpPr/>
          <p:nvPr/>
        </p:nvSpPr>
        <p:spPr>
          <a:xfrm>
            <a:off x="1691679" y="3092735"/>
            <a:ext cx="2240100" cy="646331"/>
          </a:xfrm>
          <a:prstGeom prst="rect">
            <a:avLst/>
          </a:prstGeom>
          <a:ln>
            <a:solidFill>
              <a:schemeClr val="accent6">
                <a:lumMod val="20000"/>
                <a:lumOff val="80000"/>
              </a:schemeClr>
            </a:solidFill>
          </a:ln>
        </p:spPr>
        <p:txBody>
          <a:bodyPr wrap="none">
            <a:spAutoFit/>
          </a:bodyPr>
          <a:lstStyle/>
          <a:p>
            <a:r>
              <a:rPr lang="cs-CZ" dirty="0" smtClean="0"/>
              <a:t>Nese </a:t>
            </a:r>
            <a:r>
              <a:rPr lang="cs-CZ" dirty="0"/>
              <a:t>si dodnes název </a:t>
            </a:r>
            <a:endParaRPr lang="cs-CZ" dirty="0" smtClean="0"/>
          </a:p>
          <a:p>
            <a:r>
              <a:rPr lang="cs-CZ" dirty="0" smtClean="0"/>
              <a:t>podle Josefovi </a:t>
            </a:r>
            <a:r>
              <a:rPr lang="cs-CZ" dirty="0"/>
              <a:t>matky. </a:t>
            </a:r>
          </a:p>
        </p:txBody>
      </p:sp>
      <p:sp>
        <p:nvSpPr>
          <p:cNvPr id="11" name="Obdélník 10"/>
          <p:cNvSpPr/>
          <p:nvPr/>
        </p:nvSpPr>
        <p:spPr>
          <a:xfrm>
            <a:off x="4466192" y="6099682"/>
            <a:ext cx="2938807" cy="646331"/>
          </a:xfrm>
          <a:prstGeom prst="rect">
            <a:avLst/>
          </a:prstGeom>
          <a:ln>
            <a:solidFill>
              <a:schemeClr val="accent6">
                <a:lumMod val="20000"/>
                <a:lumOff val="80000"/>
              </a:schemeClr>
            </a:solidFill>
          </a:ln>
        </p:spPr>
        <p:txBody>
          <a:bodyPr wrap="square">
            <a:spAutoFit/>
          </a:bodyPr>
          <a:lstStyle/>
          <a:p>
            <a:r>
              <a:rPr lang="cs-CZ" dirty="0"/>
              <a:t>Pevnost je pojmenována </a:t>
            </a:r>
            <a:endParaRPr lang="cs-CZ" dirty="0" smtClean="0"/>
          </a:p>
          <a:p>
            <a:r>
              <a:rPr lang="cs-CZ" dirty="0" smtClean="0"/>
              <a:t>po </a:t>
            </a:r>
            <a:r>
              <a:rPr lang="cs-CZ" dirty="0"/>
              <a:t>zmíněném panovníkovi. </a:t>
            </a:r>
          </a:p>
        </p:txBody>
      </p:sp>
      <p:sp>
        <p:nvSpPr>
          <p:cNvPr id="14" name="TextovéPole 13"/>
          <p:cNvSpPr txBox="1"/>
          <p:nvPr/>
        </p:nvSpPr>
        <p:spPr>
          <a:xfrm>
            <a:off x="7327096" y="3535001"/>
            <a:ext cx="1152128" cy="369332"/>
          </a:xfrm>
          <a:prstGeom prst="rect">
            <a:avLst/>
          </a:prstGeom>
          <a:solidFill>
            <a:schemeClr val="accent2"/>
          </a:solidFill>
          <a:ln>
            <a:solidFill>
              <a:schemeClr val="accent6">
                <a:lumMod val="20000"/>
                <a:lumOff val="80000"/>
              </a:schemeClr>
            </a:solidFill>
          </a:ln>
        </p:spPr>
        <p:txBody>
          <a:bodyPr wrap="square" rtlCol="0">
            <a:spAutoFit/>
          </a:bodyPr>
          <a:lstStyle/>
          <a:p>
            <a:r>
              <a:rPr lang="cs-CZ" dirty="0" smtClean="0"/>
              <a:t>Terezín</a:t>
            </a:r>
            <a:endParaRPr lang="cs-CZ" dirty="0"/>
          </a:p>
        </p:txBody>
      </p:sp>
      <p:sp>
        <p:nvSpPr>
          <p:cNvPr id="15" name="TextovéPole 14"/>
          <p:cNvSpPr txBox="1"/>
          <p:nvPr/>
        </p:nvSpPr>
        <p:spPr>
          <a:xfrm>
            <a:off x="3426035" y="6376681"/>
            <a:ext cx="1011488" cy="369332"/>
          </a:xfrm>
          <a:prstGeom prst="rect">
            <a:avLst/>
          </a:prstGeom>
          <a:solidFill>
            <a:schemeClr val="accent2"/>
          </a:solidFill>
          <a:ln>
            <a:solidFill>
              <a:schemeClr val="accent6">
                <a:lumMod val="20000"/>
                <a:lumOff val="80000"/>
              </a:schemeClr>
            </a:solidFill>
          </a:ln>
        </p:spPr>
        <p:txBody>
          <a:bodyPr wrap="square" rtlCol="0">
            <a:spAutoFit/>
          </a:bodyPr>
          <a:lstStyle/>
          <a:p>
            <a:r>
              <a:rPr lang="cs-CZ" dirty="0" smtClean="0"/>
              <a:t>Josefov</a:t>
            </a:r>
            <a:endParaRPr lang="cs-CZ" dirty="0"/>
          </a:p>
        </p:txBody>
      </p:sp>
    </p:spTree>
    <p:extLst>
      <p:ext uri="{BB962C8B-B14F-4D97-AF65-F5344CB8AC3E}">
        <p14:creationId xmlns:p14="http://schemas.microsoft.com/office/powerpoint/2010/main" val="1340047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80">
                                          <p:stCondLst>
                                            <p:cond delay="0"/>
                                          </p:stCondLst>
                                        </p:cTn>
                                        <p:tgtEl>
                                          <p:spTgt spid="9"/>
                                        </p:tgtEl>
                                      </p:cBhvr>
                                    </p:animEffect>
                                    <p:anim calcmode="lin" valueType="num">
                                      <p:cBhvr>
                                        <p:cTn id="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13" dur="26">
                                          <p:stCondLst>
                                            <p:cond delay="650"/>
                                          </p:stCondLst>
                                        </p:cTn>
                                        <p:tgtEl>
                                          <p:spTgt spid="9"/>
                                        </p:tgtEl>
                                      </p:cBhvr>
                                      <p:to x="100000" y="60000"/>
                                    </p:animScale>
                                    <p:animScale>
                                      <p:cBhvr>
                                        <p:cTn id="14" dur="166" decel="50000">
                                          <p:stCondLst>
                                            <p:cond delay="676"/>
                                          </p:stCondLst>
                                        </p:cTn>
                                        <p:tgtEl>
                                          <p:spTgt spid="9"/>
                                        </p:tgtEl>
                                      </p:cBhvr>
                                      <p:to x="100000" y="100000"/>
                                    </p:animScale>
                                    <p:animScale>
                                      <p:cBhvr>
                                        <p:cTn id="15" dur="26">
                                          <p:stCondLst>
                                            <p:cond delay="1312"/>
                                          </p:stCondLst>
                                        </p:cTn>
                                        <p:tgtEl>
                                          <p:spTgt spid="9"/>
                                        </p:tgtEl>
                                      </p:cBhvr>
                                      <p:to x="100000" y="80000"/>
                                    </p:animScale>
                                    <p:animScale>
                                      <p:cBhvr>
                                        <p:cTn id="16" dur="166" decel="50000">
                                          <p:stCondLst>
                                            <p:cond delay="1338"/>
                                          </p:stCondLst>
                                        </p:cTn>
                                        <p:tgtEl>
                                          <p:spTgt spid="9"/>
                                        </p:tgtEl>
                                      </p:cBhvr>
                                      <p:to x="100000" y="100000"/>
                                    </p:animScale>
                                    <p:animScale>
                                      <p:cBhvr>
                                        <p:cTn id="17" dur="26">
                                          <p:stCondLst>
                                            <p:cond delay="1642"/>
                                          </p:stCondLst>
                                        </p:cTn>
                                        <p:tgtEl>
                                          <p:spTgt spid="9"/>
                                        </p:tgtEl>
                                      </p:cBhvr>
                                      <p:to x="100000" y="90000"/>
                                    </p:animScale>
                                    <p:animScale>
                                      <p:cBhvr>
                                        <p:cTn id="18" dur="166" decel="50000">
                                          <p:stCondLst>
                                            <p:cond delay="1668"/>
                                          </p:stCondLst>
                                        </p:cTn>
                                        <p:tgtEl>
                                          <p:spTgt spid="9"/>
                                        </p:tgtEl>
                                      </p:cBhvr>
                                      <p:to x="100000" y="100000"/>
                                    </p:animScale>
                                    <p:animScale>
                                      <p:cBhvr>
                                        <p:cTn id="19" dur="26">
                                          <p:stCondLst>
                                            <p:cond delay="1808"/>
                                          </p:stCondLst>
                                        </p:cTn>
                                        <p:tgtEl>
                                          <p:spTgt spid="9"/>
                                        </p:tgtEl>
                                      </p:cBhvr>
                                      <p:to x="100000" y="95000"/>
                                    </p:animScale>
                                    <p:animScale>
                                      <p:cBhvr>
                                        <p:cTn id="20" dur="166" decel="50000">
                                          <p:stCondLst>
                                            <p:cond delay="1834"/>
                                          </p:stCondLst>
                                        </p:cTn>
                                        <p:tgtEl>
                                          <p:spTgt spid="9"/>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wipe(down)">
                                      <p:cBhvr>
                                        <p:cTn id="25" dur="580">
                                          <p:stCondLst>
                                            <p:cond delay="0"/>
                                          </p:stCondLst>
                                        </p:cTn>
                                        <p:tgtEl>
                                          <p:spTgt spid="5"/>
                                        </p:tgtEl>
                                      </p:cBhvr>
                                    </p:animEffect>
                                    <p:anim calcmode="lin" valueType="num">
                                      <p:cBhvr>
                                        <p:cTn id="26"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31" dur="26">
                                          <p:stCondLst>
                                            <p:cond delay="650"/>
                                          </p:stCondLst>
                                        </p:cTn>
                                        <p:tgtEl>
                                          <p:spTgt spid="5"/>
                                        </p:tgtEl>
                                      </p:cBhvr>
                                      <p:to x="100000" y="60000"/>
                                    </p:animScale>
                                    <p:animScale>
                                      <p:cBhvr>
                                        <p:cTn id="32" dur="166" decel="50000">
                                          <p:stCondLst>
                                            <p:cond delay="676"/>
                                          </p:stCondLst>
                                        </p:cTn>
                                        <p:tgtEl>
                                          <p:spTgt spid="5"/>
                                        </p:tgtEl>
                                      </p:cBhvr>
                                      <p:to x="100000" y="100000"/>
                                    </p:animScale>
                                    <p:animScale>
                                      <p:cBhvr>
                                        <p:cTn id="33" dur="26">
                                          <p:stCondLst>
                                            <p:cond delay="1312"/>
                                          </p:stCondLst>
                                        </p:cTn>
                                        <p:tgtEl>
                                          <p:spTgt spid="5"/>
                                        </p:tgtEl>
                                      </p:cBhvr>
                                      <p:to x="100000" y="80000"/>
                                    </p:animScale>
                                    <p:animScale>
                                      <p:cBhvr>
                                        <p:cTn id="34" dur="166" decel="50000">
                                          <p:stCondLst>
                                            <p:cond delay="1338"/>
                                          </p:stCondLst>
                                        </p:cTn>
                                        <p:tgtEl>
                                          <p:spTgt spid="5"/>
                                        </p:tgtEl>
                                      </p:cBhvr>
                                      <p:to x="100000" y="100000"/>
                                    </p:animScale>
                                    <p:animScale>
                                      <p:cBhvr>
                                        <p:cTn id="35" dur="26">
                                          <p:stCondLst>
                                            <p:cond delay="1642"/>
                                          </p:stCondLst>
                                        </p:cTn>
                                        <p:tgtEl>
                                          <p:spTgt spid="5"/>
                                        </p:tgtEl>
                                      </p:cBhvr>
                                      <p:to x="100000" y="90000"/>
                                    </p:animScale>
                                    <p:animScale>
                                      <p:cBhvr>
                                        <p:cTn id="36" dur="166" decel="50000">
                                          <p:stCondLst>
                                            <p:cond delay="1668"/>
                                          </p:stCondLst>
                                        </p:cTn>
                                        <p:tgtEl>
                                          <p:spTgt spid="5"/>
                                        </p:tgtEl>
                                      </p:cBhvr>
                                      <p:to x="100000" y="100000"/>
                                    </p:animScale>
                                    <p:animScale>
                                      <p:cBhvr>
                                        <p:cTn id="37" dur="26">
                                          <p:stCondLst>
                                            <p:cond delay="1808"/>
                                          </p:stCondLst>
                                        </p:cTn>
                                        <p:tgtEl>
                                          <p:spTgt spid="5"/>
                                        </p:tgtEl>
                                      </p:cBhvr>
                                      <p:to x="100000" y="95000"/>
                                    </p:animScale>
                                    <p:animScale>
                                      <p:cBhvr>
                                        <p:cTn id="38" dur="166" decel="50000">
                                          <p:stCondLst>
                                            <p:cond delay="1834"/>
                                          </p:stCondLst>
                                        </p:cTn>
                                        <p:tgtEl>
                                          <p:spTgt spid="5"/>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animEffect transition="in" filter="wipe(down)">
                                      <p:cBhvr>
                                        <p:cTn id="43" dur="580">
                                          <p:stCondLst>
                                            <p:cond delay="0"/>
                                          </p:stCondLst>
                                        </p:cTn>
                                        <p:tgtEl>
                                          <p:spTgt spid="4"/>
                                        </p:tgtEl>
                                      </p:cBhvr>
                                    </p:animEffect>
                                    <p:anim calcmode="lin" valueType="num">
                                      <p:cBhvr>
                                        <p:cTn id="4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49" dur="26">
                                          <p:stCondLst>
                                            <p:cond delay="650"/>
                                          </p:stCondLst>
                                        </p:cTn>
                                        <p:tgtEl>
                                          <p:spTgt spid="4"/>
                                        </p:tgtEl>
                                      </p:cBhvr>
                                      <p:to x="100000" y="60000"/>
                                    </p:animScale>
                                    <p:animScale>
                                      <p:cBhvr>
                                        <p:cTn id="50" dur="166" decel="50000">
                                          <p:stCondLst>
                                            <p:cond delay="676"/>
                                          </p:stCondLst>
                                        </p:cTn>
                                        <p:tgtEl>
                                          <p:spTgt spid="4"/>
                                        </p:tgtEl>
                                      </p:cBhvr>
                                      <p:to x="100000" y="100000"/>
                                    </p:animScale>
                                    <p:animScale>
                                      <p:cBhvr>
                                        <p:cTn id="51" dur="26">
                                          <p:stCondLst>
                                            <p:cond delay="1312"/>
                                          </p:stCondLst>
                                        </p:cTn>
                                        <p:tgtEl>
                                          <p:spTgt spid="4"/>
                                        </p:tgtEl>
                                      </p:cBhvr>
                                      <p:to x="100000" y="80000"/>
                                    </p:animScale>
                                    <p:animScale>
                                      <p:cBhvr>
                                        <p:cTn id="52" dur="166" decel="50000">
                                          <p:stCondLst>
                                            <p:cond delay="1338"/>
                                          </p:stCondLst>
                                        </p:cTn>
                                        <p:tgtEl>
                                          <p:spTgt spid="4"/>
                                        </p:tgtEl>
                                      </p:cBhvr>
                                      <p:to x="100000" y="100000"/>
                                    </p:animScale>
                                    <p:animScale>
                                      <p:cBhvr>
                                        <p:cTn id="53" dur="26">
                                          <p:stCondLst>
                                            <p:cond delay="1642"/>
                                          </p:stCondLst>
                                        </p:cTn>
                                        <p:tgtEl>
                                          <p:spTgt spid="4"/>
                                        </p:tgtEl>
                                      </p:cBhvr>
                                      <p:to x="100000" y="90000"/>
                                    </p:animScale>
                                    <p:animScale>
                                      <p:cBhvr>
                                        <p:cTn id="54" dur="166" decel="50000">
                                          <p:stCondLst>
                                            <p:cond delay="1668"/>
                                          </p:stCondLst>
                                        </p:cTn>
                                        <p:tgtEl>
                                          <p:spTgt spid="4"/>
                                        </p:tgtEl>
                                      </p:cBhvr>
                                      <p:to x="100000" y="100000"/>
                                    </p:animScale>
                                    <p:animScale>
                                      <p:cBhvr>
                                        <p:cTn id="55" dur="26">
                                          <p:stCondLst>
                                            <p:cond delay="1808"/>
                                          </p:stCondLst>
                                        </p:cTn>
                                        <p:tgtEl>
                                          <p:spTgt spid="4"/>
                                        </p:tgtEl>
                                      </p:cBhvr>
                                      <p:to x="100000" y="95000"/>
                                    </p:animScale>
                                    <p:animScale>
                                      <p:cBhvr>
                                        <p:cTn id="56" dur="166" decel="50000">
                                          <p:stCondLst>
                                            <p:cond delay="1834"/>
                                          </p:stCondLst>
                                        </p:cTn>
                                        <p:tgtEl>
                                          <p:spTgt spid="4"/>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14"/>
                                        </p:tgtEl>
                                        <p:attrNameLst>
                                          <p:attrName>style.visibility</p:attrName>
                                        </p:attrNameLst>
                                      </p:cBhvr>
                                      <p:to>
                                        <p:strVal val="visible"/>
                                      </p:to>
                                    </p:set>
                                    <p:animEffect transition="in" filter="wipe(down)">
                                      <p:cBhvr>
                                        <p:cTn id="61" dur="580">
                                          <p:stCondLst>
                                            <p:cond delay="0"/>
                                          </p:stCondLst>
                                        </p:cTn>
                                        <p:tgtEl>
                                          <p:spTgt spid="14"/>
                                        </p:tgtEl>
                                      </p:cBhvr>
                                    </p:animEffect>
                                    <p:anim calcmode="lin" valueType="num">
                                      <p:cBhvr>
                                        <p:cTn id="62"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67" dur="26">
                                          <p:stCondLst>
                                            <p:cond delay="650"/>
                                          </p:stCondLst>
                                        </p:cTn>
                                        <p:tgtEl>
                                          <p:spTgt spid="14"/>
                                        </p:tgtEl>
                                      </p:cBhvr>
                                      <p:to x="100000" y="60000"/>
                                    </p:animScale>
                                    <p:animScale>
                                      <p:cBhvr>
                                        <p:cTn id="68" dur="166" decel="50000">
                                          <p:stCondLst>
                                            <p:cond delay="676"/>
                                          </p:stCondLst>
                                        </p:cTn>
                                        <p:tgtEl>
                                          <p:spTgt spid="14"/>
                                        </p:tgtEl>
                                      </p:cBhvr>
                                      <p:to x="100000" y="100000"/>
                                    </p:animScale>
                                    <p:animScale>
                                      <p:cBhvr>
                                        <p:cTn id="69" dur="26">
                                          <p:stCondLst>
                                            <p:cond delay="1312"/>
                                          </p:stCondLst>
                                        </p:cTn>
                                        <p:tgtEl>
                                          <p:spTgt spid="14"/>
                                        </p:tgtEl>
                                      </p:cBhvr>
                                      <p:to x="100000" y="80000"/>
                                    </p:animScale>
                                    <p:animScale>
                                      <p:cBhvr>
                                        <p:cTn id="70" dur="166" decel="50000">
                                          <p:stCondLst>
                                            <p:cond delay="1338"/>
                                          </p:stCondLst>
                                        </p:cTn>
                                        <p:tgtEl>
                                          <p:spTgt spid="14"/>
                                        </p:tgtEl>
                                      </p:cBhvr>
                                      <p:to x="100000" y="100000"/>
                                    </p:animScale>
                                    <p:animScale>
                                      <p:cBhvr>
                                        <p:cTn id="71" dur="26">
                                          <p:stCondLst>
                                            <p:cond delay="1642"/>
                                          </p:stCondLst>
                                        </p:cTn>
                                        <p:tgtEl>
                                          <p:spTgt spid="14"/>
                                        </p:tgtEl>
                                      </p:cBhvr>
                                      <p:to x="100000" y="90000"/>
                                    </p:animScale>
                                    <p:animScale>
                                      <p:cBhvr>
                                        <p:cTn id="72" dur="166" decel="50000">
                                          <p:stCondLst>
                                            <p:cond delay="1668"/>
                                          </p:stCondLst>
                                        </p:cTn>
                                        <p:tgtEl>
                                          <p:spTgt spid="14"/>
                                        </p:tgtEl>
                                      </p:cBhvr>
                                      <p:to x="100000" y="100000"/>
                                    </p:animScale>
                                    <p:animScale>
                                      <p:cBhvr>
                                        <p:cTn id="73" dur="26">
                                          <p:stCondLst>
                                            <p:cond delay="1808"/>
                                          </p:stCondLst>
                                        </p:cTn>
                                        <p:tgtEl>
                                          <p:spTgt spid="14"/>
                                        </p:tgtEl>
                                      </p:cBhvr>
                                      <p:to x="100000" y="95000"/>
                                    </p:animScale>
                                    <p:animScale>
                                      <p:cBhvr>
                                        <p:cTn id="74" dur="166" decel="50000">
                                          <p:stCondLst>
                                            <p:cond delay="1834"/>
                                          </p:stCondLst>
                                        </p:cTn>
                                        <p:tgtEl>
                                          <p:spTgt spid="14"/>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10"/>
                                        </p:tgtEl>
                                        <p:attrNameLst>
                                          <p:attrName>style.visibility</p:attrName>
                                        </p:attrNameLst>
                                      </p:cBhvr>
                                      <p:to>
                                        <p:strVal val="visible"/>
                                      </p:to>
                                    </p:set>
                                    <p:animEffect transition="in" filter="wipe(down)">
                                      <p:cBhvr>
                                        <p:cTn id="79" dur="580">
                                          <p:stCondLst>
                                            <p:cond delay="0"/>
                                          </p:stCondLst>
                                        </p:cTn>
                                        <p:tgtEl>
                                          <p:spTgt spid="10"/>
                                        </p:tgtEl>
                                      </p:cBhvr>
                                    </p:animEffect>
                                    <p:anim calcmode="lin" valueType="num">
                                      <p:cBhvr>
                                        <p:cTn id="80"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85" dur="26">
                                          <p:stCondLst>
                                            <p:cond delay="650"/>
                                          </p:stCondLst>
                                        </p:cTn>
                                        <p:tgtEl>
                                          <p:spTgt spid="10"/>
                                        </p:tgtEl>
                                      </p:cBhvr>
                                      <p:to x="100000" y="60000"/>
                                    </p:animScale>
                                    <p:animScale>
                                      <p:cBhvr>
                                        <p:cTn id="86" dur="166" decel="50000">
                                          <p:stCondLst>
                                            <p:cond delay="676"/>
                                          </p:stCondLst>
                                        </p:cTn>
                                        <p:tgtEl>
                                          <p:spTgt spid="10"/>
                                        </p:tgtEl>
                                      </p:cBhvr>
                                      <p:to x="100000" y="100000"/>
                                    </p:animScale>
                                    <p:animScale>
                                      <p:cBhvr>
                                        <p:cTn id="87" dur="26">
                                          <p:stCondLst>
                                            <p:cond delay="1312"/>
                                          </p:stCondLst>
                                        </p:cTn>
                                        <p:tgtEl>
                                          <p:spTgt spid="10"/>
                                        </p:tgtEl>
                                      </p:cBhvr>
                                      <p:to x="100000" y="80000"/>
                                    </p:animScale>
                                    <p:animScale>
                                      <p:cBhvr>
                                        <p:cTn id="88" dur="166" decel="50000">
                                          <p:stCondLst>
                                            <p:cond delay="1338"/>
                                          </p:stCondLst>
                                        </p:cTn>
                                        <p:tgtEl>
                                          <p:spTgt spid="10"/>
                                        </p:tgtEl>
                                      </p:cBhvr>
                                      <p:to x="100000" y="100000"/>
                                    </p:animScale>
                                    <p:animScale>
                                      <p:cBhvr>
                                        <p:cTn id="89" dur="26">
                                          <p:stCondLst>
                                            <p:cond delay="1642"/>
                                          </p:stCondLst>
                                        </p:cTn>
                                        <p:tgtEl>
                                          <p:spTgt spid="10"/>
                                        </p:tgtEl>
                                      </p:cBhvr>
                                      <p:to x="100000" y="90000"/>
                                    </p:animScale>
                                    <p:animScale>
                                      <p:cBhvr>
                                        <p:cTn id="90" dur="166" decel="50000">
                                          <p:stCondLst>
                                            <p:cond delay="1668"/>
                                          </p:stCondLst>
                                        </p:cTn>
                                        <p:tgtEl>
                                          <p:spTgt spid="10"/>
                                        </p:tgtEl>
                                      </p:cBhvr>
                                      <p:to x="100000" y="100000"/>
                                    </p:animScale>
                                    <p:animScale>
                                      <p:cBhvr>
                                        <p:cTn id="91" dur="26">
                                          <p:stCondLst>
                                            <p:cond delay="1808"/>
                                          </p:stCondLst>
                                        </p:cTn>
                                        <p:tgtEl>
                                          <p:spTgt spid="10"/>
                                        </p:tgtEl>
                                      </p:cBhvr>
                                      <p:to x="100000" y="95000"/>
                                    </p:animScale>
                                    <p:animScale>
                                      <p:cBhvr>
                                        <p:cTn id="92" dur="166" decel="50000">
                                          <p:stCondLst>
                                            <p:cond delay="1834"/>
                                          </p:stCondLst>
                                        </p:cTn>
                                        <p:tgtEl>
                                          <p:spTgt spid="10"/>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11"/>
                                        </p:tgtEl>
                                        <p:attrNameLst>
                                          <p:attrName>style.visibility</p:attrName>
                                        </p:attrNameLst>
                                      </p:cBhvr>
                                      <p:to>
                                        <p:strVal val="visible"/>
                                      </p:to>
                                    </p:set>
                                    <p:animEffect transition="in" filter="wipe(down)">
                                      <p:cBhvr>
                                        <p:cTn id="97" dur="580">
                                          <p:stCondLst>
                                            <p:cond delay="0"/>
                                          </p:stCondLst>
                                        </p:cTn>
                                        <p:tgtEl>
                                          <p:spTgt spid="11"/>
                                        </p:tgtEl>
                                      </p:cBhvr>
                                    </p:animEffect>
                                    <p:anim calcmode="lin" valueType="num">
                                      <p:cBhvr>
                                        <p:cTn id="98"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103" dur="26">
                                          <p:stCondLst>
                                            <p:cond delay="650"/>
                                          </p:stCondLst>
                                        </p:cTn>
                                        <p:tgtEl>
                                          <p:spTgt spid="11"/>
                                        </p:tgtEl>
                                      </p:cBhvr>
                                      <p:to x="100000" y="60000"/>
                                    </p:animScale>
                                    <p:animScale>
                                      <p:cBhvr>
                                        <p:cTn id="104" dur="166" decel="50000">
                                          <p:stCondLst>
                                            <p:cond delay="676"/>
                                          </p:stCondLst>
                                        </p:cTn>
                                        <p:tgtEl>
                                          <p:spTgt spid="11"/>
                                        </p:tgtEl>
                                      </p:cBhvr>
                                      <p:to x="100000" y="100000"/>
                                    </p:animScale>
                                    <p:animScale>
                                      <p:cBhvr>
                                        <p:cTn id="105" dur="26">
                                          <p:stCondLst>
                                            <p:cond delay="1312"/>
                                          </p:stCondLst>
                                        </p:cTn>
                                        <p:tgtEl>
                                          <p:spTgt spid="11"/>
                                        </p:tgtEl>
                                      </p:cBhvr>
                                      <p:to x="100000" y="80000"/>
                                    </p:animScale>
                                    <p:animScale>
                                      <p:cBhvr>
                                        <p:cTn id="106" dur="166" decel="50000">
                                          <p:stCondLst>
                                            <p:cond delay="1338"/>
                                          </p:stCondLst>
                                        </p:cTn>
                                        <p:tgtEl>
                                          <p:spTgt spid="11"/>
                                        </p:tgtEl>
                                      </p:cBhvr>
                                      <p:to x="100000" y="100000"/>
                                    </p:animScale>
                                    <p:animScale>
                                      <p:cBhvr>
                                        <p:cTn id="107" dur="26">
                                          <p:stCondLst>
                                            <p:cond delay="1642"/>
                                          </p:stCondLst>
                                        </p:cTn>
                                        <p:tgtEl>
                                          <p:spTgt spid="11"/>
                                        </p:tgtEl>
                                      </p:cBhvr>
                                      <p:to x="100000" y="90000"/>
                                    </p:animScale>
                                    <p:animScale>
                                      <p:cBhvr>
                                        <p:cTn id="108" dur="166" decel="50000">
                                          <p:stCondLst>
                                            <p:cond delay="1668"/>
                                          </p:stCondLst>
                                        </p:cTn>
                                        <p:tgtEl>
                                          <p:spTgt spid="11"/>
                                        </p:tgtEl>
                                      </p:cBhvr>
                                      <p:to x="100000" y="100000"/>
                                    </p:animScale>
                                    <p:animScale>
                                      <p:cBhvr>
                                        <p:cTn id="109" dur="26">
                                          <p:stCondLst>
                                            <p:cond delay="1808"/>
                                          </p:stCondLst>
                                        </p:cTn>
                                        <p:tgtEl>
                                          <p:spTgt spid="11"/>
                                        </p:tgtEl>
                                      </p:cBhvr>
                                      <p:to x="100000" y="95000"/>
                                    </p:animScale>
                                    <p:animScale>
                                      <p:cBhvr>
                                        <p:cTn id="110" dur="166" decel="50000">
                                          <p:stCondLst>
                                            <p:cond delay="1834"/>
                                          </p:stCondLst>
                                        </p:cTn>
                                        <p:tgtEl>
                                          <p:spTgt spid="11"/>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grpId="0" nodeType="clickEffect">
                                  <p:stCondLst>
                                    <p:cond delay="0"/>
                                  </p:stCondLst>
                                  <p:childTnLst>
                                    <p:set>
                                      <p:cBhvr>
                                        <p:cTn id="114" dur="1" fill="hold">
                                          <p:stCondLst>
                                            <p:cond delay="0"/>
                                          </p:stCondLst>
                                        </p:cTn>
                                        <p:tgtEl>
                                          <p:spTgt spid="15"/>
                                        </p:tgtEl>
                                        <p:attrNameLst>
                                          <p:attrName>style.visibility</p:attrName>
                                        </p:attrNameLst>
                                      </p:cBhvr>
                                      <p:to>
                                        <p:strVal val="visible"/>
                                      </p:to>
                                    </p:set>
                                    <p:animEffect transition="in" filter="wipe(down)">
                                      <p:cBhvr>
                                        <p:cTn id="115" dur="580">
                                          <p:stCondLst>
                                            <p:cond delay="0"/>
                                          </p:stCondLst>
                                        </p:cTn>
                                        <p:tgtEl>
                                          <p:spTgt spid="15"/>
                                        </p:tgtEl>
                                      </p:cBhvr>
                                    </p:animEffect>
                                    <p:anim calcmode="lin" valueType="num">
                                      <p:cBhvr>
                                        <p:cTn id="116"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121" dur="26">
                                          <p:stCondLst>
                                            <p:cond delay="650"/>
                                          </p:stCondLst>
                                        </p:cTn>
                                        <p:tgtEl>
                                          <p:spTgt spid="15"/>
                                        </p:tgtEl>
                                      </p:cBhvr>
                                      <p:to x="100000" y="60000"/>
                                    </p:animScale>
                                    <p:animScale>
                                      <p:cBhvr>
                                        <p:cTn id="122" dur="166" decel="50000">
                                          <p:stCondLst>
                                            <p:cond delay="676"/>
                                          </p:stCondLst>
                                        </p:cTn>
                                        <p:tgtEl>
                                          <p:spTgt spid="15"/>
                                        </p:tgtEl>
                                      </p:cBhvr>
                                      <p:to x="100000" y="100000"/>
                                    </p:animScale>
                                    <p:animScale>
                                      <p:cBhvr>
                                        <p:cTn id="123" dur="26">
                                          <p:stCondLst>
                                            <p:cond delay="1312"/>
                                          </p:stCondLst>
                                        </p:cTn>
                                        <p:tgtEl>
                                          <p:spTgt spid="15"/>
                                        </p:tgtEl>
                                      </p:cBhvr>
                                      <p:to x="100000" y="80000"/>
                                    </p:animScale>
                                    <p:animScale>
                                      <p:cBhvr>
                                        <p:cTn id="124" dur="166" decel="50000">
                                          <p:stCondLst>
                                            <p:cond delay="1338"/>
                                          </p:stCondLst>
                                        </p:cTn>
                                        <p:tgtEl>
                                          <p:spTgt spid="15"/>
                                        </p:tgtEl>
                                      </p:cBhvr>
                                      <p:to x="100000" y="100000"/>
                                    </p:animScale>
                                    <p:animScale>
                                      <p:cBhvr>
                                        <p:cTn id="125" dur="26">
                                          <p:stCondLst>
                                            <p:cond delay="1642"/>
                                          </p:stCondLst>
                                        </p:cTn>
                                        <p:tgtEl>
                                          <p:spTgt spid="15"/>
                                        </p:tgtEl>
                                      </p:cBhvr>
                                      <p:to x="100000" y="90000"/>
                                    </p:animScale>
                                    <p:animScale>
                                      <p:cBhvr>
                                        <p:cTn id="126" dur="166" decel="50000">
                                          <p:stCondLst>
                                            <p:cond delay="1668"/>
                                          </p:stCondLst>
                                        </p:cTn>
                                        <p:tgtEl>
                                          <p:spTgt spid="15"/>
                                        </p:tgtEl>
                                      </p:cBhvr>
                                      <p:to x="100000" y="100000"/>
                                    </p:animScale>
                                    <p:animScale>
                                      <p:cBhvr>
                                        <p:cTn id="127" dur="26">
                                          <p:stCondLst>
                                            <p:cond delay="1808"/>
                                          </p:stCondLst>
                                        </p:cTn>
                                        <p:tgtEl>
                                          <p:spTgt spid="15"/>
                                        </p:tgtEl>
                                      </p:cBhvr>
                                      <p:to x="100000" y="95000"/>
                                    </p:animScale>
                                    <p:animScale>
                                      <p:cBhvr>
                                        <p:cTn id="128" dur="166" decel="50000">
                                          <p:stCondLst>
                                            <p:cond delay="1834"/>
                                          </p:stCondLst>
                                        </p:cTn>
                                        <p:tgtEl>
                                          <p:spTgt spid="1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animBg="1"/>
      <p:bldP spid="9" grpId="0" animBg="1"/>
      <p:bldP spid="4" grpId="0" animBg="1"/>
      <p:bldP spid="11" grpId="0" animBg="1"/>
      <p:bldP spid="14" grpId="0" animBg="1"/>
      <p:bldP spid="1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officeimg.vo.msecnd.net/en-us/images/MH900438723.jpg"/>
          <p:cNvPicPr/>
          <p:nvPr/>
        </p:nvPicPr>
        <p:blipFill rotWithShape="1">
          <a:blip r:embed="rId2">
            <a:extLst>
              <a:ext uri="{28A0092B-C50C-407E-A947-70E740481C1C}">
                <a14:useLocalDpi xmlns:a14="http://schemas.microsoft.com/office/drawing/2010/main" val="0"/>
              </a:ext>
            </a:extLst>
          </a:blip>
          <a:srcRect l="12786" t="-87" r="12786" b="-87"/>
          <a:stretch/>
        </p:blipFill>
        <p:spPr bwMode="auto">
          <a:xfrm rot="5400000">
            <a:off x="1142998" y="-1143000"/>
            <a:ext cx="6858002" cy="9144002"/>
          </a:xfrm>
          <a:prstGeom prst="rect">
            <a:avLst/>
          </a:prstGeom>
          <a:noFill/>
          <a:extLst/>
        </p:spPr>
      </p:pic>
      <p:pic>
        <p:nvPicPr>
          <p:cNvPr id="3" name="Picture 2" descr="Soubor:THEFEST1.jpg">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8681"/>
            <a:ext cx="9144000" cy="6766560"/>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Soubor:Joseph II.jpg">
            <a:hlinkClick r:id="rId5" action="ppaction://hlinksldjump"/>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68344" y="246251"/>
            <a:ext cx="1242048"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80003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officeimg.vo.msecnd.net/en-us/images/MH900438723.jpg"/>
          <p:cNvPicPr/>
          <p:nvPr/>
        </p:nvPicPr>
        <p:blipFill rotWithShape="1">
          <a:blip r:embed="rId2">
            <a:extLst>
              <a:ext uri="{28A0092B-C50C-407E-A947-70E740481C1C}">
                <a14:useLocalDpi xmlns:a14="http://schemas.microsoft.com/office/drawing/2010/main" val="0"/>
              </a:ext>
            </a:extLst>
          </a:blip>
          <a:srcRect l="12786" t="-87" r="12786" b="-87"/>
          <a:stretch/>
        </p:blipFill>
        <p:spPr bwMode="auto">
          <a:xfrm rot="5400000">
            <a:off x="1111700" y="-1143002"/>
            <a:ext cx="6858002" cy="9144002"/>
          </a:xfrm>
          <a:prstGeom prst="rect">
            <a:avLst/>
          </a:prstGeom>
          <a:noFill/>
          <a:extLst/>
        </p:spPr>
      </p:pic>
      <p:pic>
        <p:nvPicPr>
          <p:cNvPr id="6146" name="Picture 2" descr="Soubor:Jaroměř Josefov from air 3.jpg">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314" y="728699"/>
            <a:ext cx="8814773" cy="54006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Soubor:Joseph II.jpg">
            <a:hlinkClick r:id="rId5" action="ppaction://hlinksldjump"/>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56737" y="0"/>
            <a:ext cx="1242048"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8000393"/>
      </p:ext>
    </p:extLst>
  </p:cSld>
  <p:clrMapOvr>
    <a:masterClrMapping/>
  </p:clrMapOvr>
  <p:transition spd="slow">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officeimg.vo.msecnd.net/en-us/images/MH900438723.jpg"/>
          <p:cNvPicPr/>
          <p:nvPr/>
        </p:nvPicPr>
        <p:blipFill rotWithShape="1">
          <a:blip r:embed="rId2">
            <a:extLst>
              <a:ext uri="{28A0092B-C50C-407E-A947-70E740481C1C}">
                <a14:useLocalDpi xmlns:a14="http://schemas.microsoft.com/office/drawing/2010/main" val="0"/>
              </a:ext>
            </a:extLst>
          </a:blip>
          <a:srcRect l="12786" t="-87" r="12786" b="-87"/>
          <a:stretch/>
        </p:blipFill>
        <p:spPr bwMode="auto">
          <a:xfrm rot="5400000">
            <a:off x="1142998" y="-1143000"/>
            <a:ext cx="6858002" cy="9144002"/>
          </a:xfrm>
          <a:prstGeom prst="rect">
            <a:avLst/>
          </a:prstGeom>
          <a:noFill/>
          <a:extLst/>
        </p:spPr>
      </p:pic>
      <p:pic>
        <p:nvPicPr>
          <p:cNvPr id="4" name="Picture 2" descr="Soubor:Joseph II.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8144" y="0"/>
            <a:ext cx="3230641" cy="6742696"/>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File:Georg Decker 001.jp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15564" y="1988840"/>
            <a:ext cx="3748256" cy="4608512"/>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2627784" y="1015667"/>
            <a:ext cx="1152128" cy="369332"/>
          </a:xfrm>
          <a:prstGeom prst="rect">
            <a:avLst/>
          </a:prstGeom>
          <a:noFill/>
          <a:ln>
            <a:solidFill>
              <a:schemeClr val="accent6">
                <a:lumMod val="20000"/>
                <a:lumOff val="80000"/>
              </a:schemeClr>
            </a:solidFill>
          </a:ln>
        </p:spPr>
        <p:txBody>
          <a:bodyPr wrap="square" rtlCol="0">
            <a:spAutoFit/>
          </a:bodyPr>
          <a:lstStyle/>
          <a:p>
            <a:r>
              <a:rPr lang="cs-CZ" b="1" dirty="0" smtClean="0"/>
              <a:t>Josef II.</a:t>
            </a:r>
            <a:endParaRPr lang="cs-CZ" b="1" dirty="0"/>
          </a:p>
        </p:txBody>
      </p:sp>
    </p:spTree>
    <p:extLst>
      <p:ext uri="{BB962C8B-B14F-4D97-AF65-F5344CB8AC3E}">
        <p14:creationId xmlns:p14="http://schemas.microsoft.com/office/powerpoint/2010/main" val="2552388196"/>
      </p:ext>
    </p:extLst>
  </p:cSld>
  <p:clrMapOvr>
    <a:masterClrMapping/>
  </p:clrMapOvr>
  <p:transition spd="slow">
    <p:wip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officeimg.vo.msecnd.net/en-us/images/MH900438723.jpg"/>
          <p:cNvPicPr/>
          <p:nvPr/>
        </p:nvPicPr>
        <p:blipFill rotWithShape="1">
          <a:blip r:embed="rId2">
            <a:extLst>
              <a:ext uri="{28A0092B-C50C-407E-A947-70E740481C1C}">
                <a14:useLocalDpi xmlns:a14="http://schemas.microsoft.com/office/drawing/2010/main" val="0"/>
              </a:ext>
            </a:extLst>
          </a:blip>
          <a:srcRect l="12786" t="-87" r="12786" b="-87"/>
          <a:stretch/>
        </p:blipFill>
        <p:spPr bwMode="auto">
          <a:xfrm rot="5400000">
            <a:off x="1142998" y="-1143002"/>
            <a:ext cx="6858002" cy="9144002"/>
          </a:xfrm>
          <a:prstGeom prst="rect">
            <a:avLst/>
          </a:prstGeom>
          <a:noFill/>
          <a:extLst/>
        </p:spPr>
      </p:pic>
      <p:cxnSp>
        <p:nvCxnSpPr>
          <p:cNvPr id="3" name="Přímá spojnice 2"/>
          <p:cNvCxnSpPr/>
          <p:nvPr/>
        </p:nvCxnSpPr>
        <p:spPr>
          <a:xfrm>
            <a:off x="4739869" y="1688034"/>
            <a:ext cx="36004" cy="4176464"/>
          </a:xfrm>
          <a:prstGeom prst="line">
            <a:avLst/>
          </a:prstGeom>
          <a:ln>
            <a:solidFill>
              <a:schemeClr val="accent6">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5" name="TextovéPole 4"/>
          <p:cNvSpPr txBox="1"/>
          <p:nvPr/>
        </p:nvSpPr>
        <p:spPr>
          <a:xfrm>
            <a:off x="2495987" y="764704"/>
            <a:ext cx="5100349" cy="923330"/>
          </a:xfrm>
          <a:prstGeom prst="rect">
            <a:avLst/>
          </a:prstGeom>
          <a:noFill/>
          <a:ln>
            <a:solidFill>
              <a:schemeClr val="accent6">
                <a:lumMod val="20000"/>
                <a:lumOff val="80000"/>
              </a:schemeClr>
            </a:solidFill>
          </a:ln>
        </p:spPr>
        <p:txBody>
          <a:bodyPr wrap="square" rtlCol="0">
            <a:spAutoFit/>
          </a:bodyPr>
          <a:lstStyle/>
          <a:p>
            <a:pPr algn="ctr"/>
            <a:r>
              <a:rPr lang="cs-CZ" dirty="0" smtClean="0"/>
              <a:t>Porovnej situaci v habsburské monarchii </a:t>
            </a:r>
          </a:p>
          <a:p>
            <a:pPr algn="ctr"/>
            <a:r>
              <a:rPr lang="cs-CZ" dirty="0" smtClean="0"/>
              <a:t>před vládou Marie Terezie a po smrti Josefa II.</a:t>
            </a:r>
          </a:p>
          <a:p>
            <a:pPr algn="ctr"/>
            <a:r>
              <a:rPr lang="cs-CZ" dirty="0" smtClean="0"/>
              <a:t>Co se změnilo v životě lidí během 50 let jejich vlády?</a:t>
            </a:r>
            <a:endParaRPr lang="cs-CZ" dirty="0"/>
          </a:p>
        </p:txBody>
      </p:sp>
      <p:sp>
        <p:nvSpPr>
          <p:cNvPr id="7" name="TextovéPole 6"/>
          <p:cNvSpPr txBox="1"/>
          <p:nvPr/>
        </p:nvSpPr>
        <p:spPr>
          <a:xfrm>
            <a:off x="1763688" y="1763524"/>
            <a:ext cx="1944216" cy="369332"/>
          </a:xfrm>
          <a:prstGeom prst="rect">
            <a:avLst/>
          </a:prstGeom>
          <a:noFill/>
          <a:ln>
            <a:solidFill>
              <a:schemeClr val="accent6">
                <a:lumMod val="20000"/>
                <a:lumOff val="80000"/>
              </a:schemeClr>
            </a:solidFill>
          </a:ln>
        </p:spPr>
        <p:txBody>
          <a:bodyPr wrap="square" rtlCol="0">
            <a:spAutoFit/>
          </a:bodyPr>
          <a:lstStyle/>
          <a:p>
            <a:r>
              <a:rPr lang="cs-CZ" dirty="0" smtClean="0"/>
              <a:t> do roku 1740</a:t>
            </a:r>
            <a:endParaRPr lang="cs-CZ" dirty="0"/>
          </a:p>
        </p:txBody>
      </p:sp>
      <p:sp>
        <p:nvSpPr>
          <p:cNvPr id="8" name="TextovéPole 7"/>
          <p:cNvSpPr txBox="1"/>
          <p:nvPr/>
        </p:nvSpPr>
        <p:spPr>
          <a:xfrm>
            <a:off x="6156176" y="1744428"/>
            <a:ext cx="1944216" cy="369332"/>
          </a:xfrm>
          <a:prstGeom prst="rect">
            <a:avLst/>
          </a:prstGeom>
          <a:noFill/>
          <a:ln>
            <a:solidFill>
              <a:schemeClr val="accent6">
                <a:lumMod val="20000"/>
                <a:lumOff val="80000"/>
              </a:schemeClr>
            </a:solidFill>
          </a:ln>
        </p:spPr>
        <p:txBody>
          <a:bodyPr wrap="square" rtlCol="0">
            <a:spAutoFit/>
          </a:bodyPr>
          <a:lstStyle/>
          <a:p>
            <a:r>
              <a:rPr lang="cs-CZ" dirty="0" smtClean="0"/>
              <a:t> po roce 1790</a:t>
            </a:r>
            <a:endParaRPr lang="cs-CZ" dirty="0"/>
          </a:p>
        </p:txBody>
      </p:sp>
      <p:sp>
        <p:nvSpPr>
          <p:cNvPr id="9" name="TextovéPole 8"/>
          <p:cNvSpPr txBox="1"/>
          <p:nvPr/>
        </p:nvSpPr>
        <p:spPr>
          <a:xfrm>
            <a:off x="251520" y="6099691"/>
            <a:ext cx="7344816" cy="646331"/>
          </a:xfrm>
          <a:prstGeom prst="rect">
            <a:avLst/>
          </a:prstGeom>
          <a:noFill/>
          <a:ln>
            <a:solidFill>
              <a:schemeClr val="accent6">
                <a:lumMod val="20000"/>
                <a:lumOff val="80000"/>
              </a:schemeClr>
            </a:solidFill>
          </a:ln>
        </p:spPr>
        <p:txBody>
          <a:bodyPr wrap="square" rtlCol="0">
            <a:spAutoFit/>
          </a:bodyPr>
          <a:lstStyle/>
          <a:p>
            <a:r>
              <a:rPr lang="cs-CZ" sz="1200" dirty="0" smtClean="0"/>
              <a:t>Povinná příjmení, jména ulic, čísla domů; sjednocení měr a vah; zrušeny výslechy právem útrpným, odvolací soudy; zrušen trest smrti; vzdělávací povinnost; toleranční patent; zrušení nevolnictví; občanský a trestní zákoník- zaručení rovnosti před zákonem, dědictví i pro dcery apod.</a:t>
            </a:r>
            <a:endParaRPr lang="cs-CZ" sz="1200" dirty="0"/>
          </a:p>
        </p:txBody>
      </p:sp>
    </p:spTree>
    <p:extLst>
      <p:ext uri="{BB962C8B-B14F-4D97-AF65-F5344CB8AC3E}">
        <p14:creationId xmlns:p14="http://schemas.microsoft.com/office/powerpoint/2010/main" val="56800039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80">
                                          <p:stCondLst>
                                            <p:cond delay="0"/>
                                          </p:stCondLst>
                                        </p:cTn>
                                        <p:tgtEl>
                                          <p:spTgt spid="9"/>
                                        </p:tgtEl>
                                      </p:cBhvr>
                                    </p:animEffect>
                                    <p:anim calcmode="lin" valueType="num">
                                      <p:cBhvr>
                                        <p:cTn id="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13" dur="26">
                                          <p:stCondLst>
                                            <p:cond delay="650"/>
                                          </p:stCondLst>
                                        </p:cTn>
                                        <p:tgtEl>
                                          <p:spTgt spid="9"/>
                                        </p:tgtEl>
                                      </p:cBhvr>
                                      <p:to x="100000" y="60000"/>
                                    </p:animScale>
                                    <p:animScale>
                                      <p:cBhvr>
                                        <p:cTn id="14" dur="166" decel="50000">
                                          <p:stCondLst>
                                            <p:cond delay="676"/>
                                          </p:stCondLst>
                                        </p:cTn>
                                        <p:tgtEl>
                                          <p:spTgt spid="9"/>
                                        </p:tgtEl>
                                      </p:cBhvr>
                                      <p:to x="100000" y="100000"/>
                                    </p:animScale>
                                    <p:animScale>
                                      <p:cBhvr>
                                        <p:cTn id="15" dur="26">
                                          <p:stCondLst>
                                            <p:cond delay="1312"/>
                                          </p:stCondLst>
                                        </p:cTn>
                                        <p:tgtEl>
                                          <p:spTgt spid="9"/>
                                        </p:tgtEl>
                                      </p:cBhvr>
                                      <p:to x="100000" y="80000"/>
                                    </p:animScale>
                                    <p:animScale>
                                      <p:cBhvr>
                                        <p:cTn id="16" dur="166" decel="50000">
                                          <p:stCondLst>
                                            <p:cond delay="1338"/>
                                          </p:stCondLst>
                                        </p:cTn>
                                        <p:tgtEl>
                                          <p:spTgt spid="9"/>
                                        </p:tgtEl>
                                      </p:cBhvr>
                                      <p:to x="100000" y="100000"/>
                                    </p:animScale>
                                    <p:animScale>
                                      <p:cBhvr>
                                        <p:cTn id="17" dur="26">
                                          <p:stCondLst>
                                            <p:cond delay="1642"/>
                                          </p:stCondLst>
                                        </p:cTn>
                                        <p:tgtEl>
                                          <p:spTgt spid="9"/>
                                        </p:tgtEl>
                                      </p:cBhvr>
                                      <p:to x="100000" y="90000"/>
                                    </p:animScale>
                                    <p:animScale>
                                      <p:cBhvr>
                                        <p:cTn id="18" dur="166" decel="50000">
                                          <p:stCondLst>
                                            <p:cond delay="1668"/>
                                          </p:stCondLst>
                                        </p:cTn>
                                        <p:tgtEl>
                                          <p:spTgt spid="9"/>
                                        </p:tgtEl>
                                      </p:cBhvr>
                                      <p:to x="100000" y="100000"/>
                                    </p:animScale>
                                    <p:animScale>
                                      <p:cBhvr>
                                        <p:cTn id="19" dur="26">
                                          <p:stCondLst>
                                            <p:cond delay="1808"/>
                                          </p:stCondLst>
                                        </p:cTn>
                                        <p:tgtEl>
                                          <p:spTgt spid="9"/>
                                        </p:tgtEl>
                                      </p:cBhvr>
                                      <p:to x="100000" y="95000"/>
                                    </p:animScale>
                                    <p:animScale>
                                      <p:cBhvr>
                                        <p:cTn id="20" dur="166" decel="50000">
                                          <p:stCondLst>
                                            <p:cond delay="1834"/>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officeimg.vo.msecnd.net/en-us/images/MH900438723.jpg"/>
          <p:cNvPicPr/>
          <p:nvPr/>
        </p:nvPicPr>
        <p:blipFill rotWithShape="1">
          <a:blip r:embed="rId2">
            <a:extLst>
              <a:ext uri="{28A0092B-C50C-407E-A947-70E740481C1C}">
                <a14:useLocalDpi xmlns:a14="http://schemas.microsoft.com/office/drawing/2010/main" val="0"/>
              </a:ext>
            </a:extLst>
          </a:blip>
          <a:srcRect l="12786" t="-87" r="12786" b="-87"/>
          <a:stretch/>
        </p:blipFill>
        <p:spPr bwMode="auto">
          <a:xfrm rot="5400000">
            <a:off x="1142998" y="-1143000"/>
            <a:ext cx="6858002" cy="9144002"/>
          </a:xfrm>
          <a:prstGeom prst="rect">
            <a:avLst/>
          </a:prstGeom>
          <a:noFill/>
          <a:extLst/>
        </p:spPr>
      </p:pic>
      <p:sp>
        <p:nvSpPr>
          <p:cNvPr id="2" name="Obdélník 1"/>
          <p:cNvSpPr/>
          <p:nvPr/>
        </p:nvSpPr>
        <p:spPr>
          <a:xfrm>
            <a:off x="611560" y="2348880"/>
            <a:ext cx="7848872" cy="4524315"/>
          </a:xfrm>
          <a:prstGeom prst="rect">
            <a:avLst/>
          </a:prstGeom>
        </p:spPr>
        <p:txBody>
          <a:bodyPr wrap="square">
            <a:spAutoFit/>
          </a:bodyPr>
          <a:lstStyle/>
          <a:p>
            <a:r>
              <a:rPr lang="cs-CZ" dirty="0" smtClean="0"/>
              <a:t>Uvedené zdroje [ on-line] 12.10.2012 [cit. 2012-10-22]. Dostupné pod licencí </a:t>
            </a:r>
            <a:r>
              <a:rPr lang="cs-CZ" dirty="0" err="1" smtClean="0"/>
              <a:t>Wikimedia</a:t>
            </a:r>
            <a:r>
              <a:rPr lang="cs-CZ" dirty="0" smtClean="0"/>
              <a:t>  </a:t>
            </a:r>
            <a:r>
              <a:rPr lang="cs-CZ" dirty="0" err="1" smtClean="0"/>
              <a:t>Commons</a:t>
            </a:r>
            <a:r>
              <a:rPr lang="cs-CZ" dirty="0" smtClean="0"/>
              <a:t> na www: </a:t>
            </a:r>
          </a:p>
          <a:p>
            <a:pPr marL="285750" indent="-285750">
              <a:buFont typeface="Arial" pitchFamily="34" charset="0"/>
              <a:buChar char="•"/>
            </a:pPr>
            <a:r>
              <a:rPr lang="cs-CZ" dirty="0" smtClean="0">
                <a:hlinkClick r:id="rId3"/>
              </a:rPr>
              <a:t>http://cs.wikipedia.org/wiki/Soubor:THEFEST1.jpg</a:t>
            </a:r>
            <a:r>
              <a:rPr lang="cs-CZ" dirty="0" smtClean="0"/>
              <a:t> (Snímek 3, 4)</a:t>
            </a:r>
          </a:p>
          <a:p>
            <a:pPr marL="285750" indent="-285750">
              <a:buFont typeface="Arial" pitchFamily="34" charset="0"/>
              <a:buChar char="•"/>
            </a:pPr>
            <a:r>
              <a:rPr lang="cs-CZ" dirty="0" smtClean="0">
                <a:hlinkClick r:id="rId4"/>
              </a:rPr>
              <a:t>http://cs.wikipedia.org/wiki/Soubor:Jarom%C4%9B%C5%99_Josefov_from_air_3.jpg</a:t>
            </a:r>
            <a:r>
              <a:rPr lang="cs-CZ" dirty="0" smtClean="0"/>
              <a:t> (Snímek 3, 5) </a:t>
            </a:r>
          </a:p>
          <a:p>
            <a:pPr marL="285750" indent="-285750">
              <a:buFont typeface="Arial" pitchFamily="34" charset="0"/>
              <a:buChar char="•"/>
            </a:pPr>
            <a:r>
              <a:rPr lang="cs-CZ" dirty="0" smtClean="0">
                <a:hlinkClick r:id="rId5"/>
              </a:rPr>
              <a:t>http://cs.wikipedia.org/wiki/Soubor:Joseph_II.jpg</a:t>
            </a:r>
            <a:r>
              <a:rPr lang="cs-CZ" dirty="0" smtClean="0"/>
              <a:t> (Snímek 3, 4, 5, 6)</a:t>
            </a:r>
          </a:p>
          <a:p>
            <a:pPr marL="285750" indent="-285750">
              <a:buFont typeface="Arial" pitchFamily="34" charset="0"/>
              <a:buChar char="•"/>
            </a:pPr>
            <a:r>
              <a:rPr lang="cs-CZ" dirty="0" smtClean="0">
                <a:hlinkClick r:id="rId6"/>
              </a:rPr>
              <a:t>http://commons.wikimedia.org/wiki/File:Georg_Decker_001.jpg</a:t>
            </a:r>
            <a:r>
              <a:rPr lang="cs-CZ" dirty="0" smtClean="0"/>
              <a:t> (Snímek 6)</a:t>
            </a:r>
          </a:p>
          <a:p>
            <a:pPr marL="285750" indent="-285750">
              <a:buFont typeface="Arial" pitchFamily="34" charset="0"/>
              <a:buChar char="•"/>
            </a:pPr>
            <a:endParaRPr lang="cs-CZ" dirty="0" smtClean="0"/>
          </a:p>
          <a:p>
            <a:pPr marL="285750" indent="-285750">
              <a:buFont typeface="Arial" pitchFamily="34" charset="0"/>
              <a:buChar char="•"/>
            </a:pPr>
            <a:endParaRPr lang="cs-CZ" dirty="0"/>
          </a:p>
          <a:p>
            <a:r>
              <a:rPr lang="cs-CZ" dirty="0" smtClean="0"/>
              <a:t>Klipart [ on-line] 2012 [cit. 2012-10-22]. Dostupné na www:</a:t>
            </a:r>
          </a:p>
          <a:p>
            <a:pPr marL="285750" indent="-285750">
              <a:buFont typeface="Arial" pitchFamily="34" charset="0"/>
              <a:buChar char="•"/>
            </a:pPr>
            <a:r>
              <a:rPr lang="cs-CZ" dirty="0" smtClean="0">
                <a:hlinkClick r:id="rId7"/>
              </a:rPr>
              <a:t>http://office.microsoft.com/cs-cz/images/results.aspx?qu=r%C3%A1me%C4%8Dek&amp;ex=1#ai:MP900438723|</a:t>
            </a:r>
            <a:r>
              <a:rPr lang="cs-CZ" dirty="0" smtClean="0"/>
              <a:t> (Snímek 1-9) </a:t>
            </a:r>
          </a:p>
          <a:p>
            <a:pPr marL="285750" indent="-285750">
              <a:buFont typeface="Arial" pitchFamily="34" charset="0"/>
              <a:buChar char="•"/>
            </a:pPr>
            <a:endParaRPr lang="cs-CZ" dirty="0" smtClean="0"/>
          </a:p>
          <a:p>
            <a:pPr marL="285750" indent="-285750">
              <a:buFont typeface="Arial" pitchFamily="34" charset="0"/>
              <a:buChar char="•"/>
            </a:pPr>
            <a:endParaRPr lang="cs-CZ" dirty="0" smtClean="0"/>
          </a:p>
          <a:p>
            <a:endParaRPr lang="cs-CZ" dirty="0" smtClean="0"/>
          </a:p>
        </p:txBody>
      </p:sp>
      <p:sp>
        <p:nvSpPr>
          <p:cNvPr id="3" name="TextovéPole 2"/>
          <p:cNvSpPr txBox="1"/>
          <p:nvPr/>
        </p:nvSpPr>
        <p:spPr>
          <a:xfrm>
            <a:off x="3275856" y="980728"/>
            <a:ext cx="3672408" cy="646331"/>
          </a:xfrm>
          <a:prstGeom prst="rect">
            <a:avLst/>
          </a:prstGeom>
          <a:noFill/>
        </p:spPr>
        <p:txBody>
          <a:bodyPr wrap="square" rtlCol="0">
            <a:spAutoFit/>
          </a:bodyPr>
          <a:lstStyle/>
          <a:p>
            <a:r>
              <a:rPr lang="cs-CZ" sz="3600" b="1" dirty="0" smtClean="0">
                <a:effectLst>
                  <a:outerShdw blurRad="38100" dist="38100" dir="2700000" algn="tl">
                    <a:srgbClr val="000000">
                      <a:alpha val="43137"/>
                    </a:srgbClr>
                  </a:outerShdw>
                </a:effectLst>
              </a:rPr>
              <a:t>POUŽITÉ ZDROJE</a:t>
            </a:r>
            <a:endParaRPr lang="cs-CZ" sz="36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568000393"/>
      </p:ext>
    </p:extLst>
  </p:cSld>
  <p:clrMapOvr>
    <a:masterClrMapping/>
  </p:clrMapOvr>
  <p:transition spd="slow">
    <p:wip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officeimg.vo.msecnd.net/en-us/images/MH900438723.jpg"/>
          <p:cNvPicPr/>
          <p:nvPr/>
        </p:nvPicPr>
        <p:blipFill rotWithShape="1">
          <a:blip r:embed="rId2">
            <a:extLst>
              <a:ext uri="{28A0092B-C50C-407E-A947-70E740481C1C}">
                <a14:useLocalDpi xmlns:a14="http://schemas.microsoft.com/office/drawing/2010/main" val="0"/>
              </a:ext>
            </a:extLst>
          </a:blip>
          <a:srcRect l="12786" t="-87" r="12786" b="-87"/>
          <a:stretch/>
        </p:blipFill>
        <p:spPr bwMode="auto">
          <a:xfrm rot="5400000">
            <a:off x="1142998" y="-1143000"/>
            <a:ext cx="6858002" cy="9144002"/>
          </a:xfrm>
          <a:prstGeom prst="rect">
            <a:avLst/>
          </a:prstGeom>
          <a:noFill/>
          <a:extLst/>
        </p:spPr>
      </p:pic>
      <p:sp>
        <p:nvSpPr>
          <p:cNvPr id="3" name="TextovéPole 2"/>
          <p:cNvSpPr txBox="1"/>
          <p:nvPr/>
        </p:nvSpPr>
        <p:spPr>
          <a:xfrm>
            <a:off x="3275856" y="980728"/>
            <a:ext cx="3672408" cy="646331"/>
          </a:xfrm>
          <a:prstGeom prst="rect">
            <a:avLst/>
          </a:prstGeom>
          <a:noFill/>
        </p:spPr>
        <p:txBody>
          <a:bodyPr wrap="square" rtlCol="0">
            <a:spAutoFit/>
          </a:bodyPr>
          <a:lstStyle/>
          <a:p>
            <a:r>
              <a:rPr lang="cs-CZ" sz="3600" b="1" dirty="0" smtClean="0">
                <a:effectLst>
                  <a:outerShdw blurRad="38100" dist="38100" dir="2700000" algn="tl">
                    <a:srgbClr val="000000">
                      <a:alpha val="43137"/>
                    </a:srgbClr>
                  </a:outerShdw>
                </a:effectLst>
              </a:rPr>
              <a:t>SHRNUTÍ</a:t>
            </a:r>
            <a:endParaRPr lang="cs-CZ" sz="3600" b="1" dirty="0">
              <a:effectLst>
                <a:outerShdw blurRad="38100" dist="38100" dir="2700000" algn="tl">
                  <a:srgbClr val="000000">
                    <a:alpha val="43137"/>
                  </a:srgbClr>
                </a:outerShdw>
              </a:effectLst>
            </a:endParaRPr>
          </a:p>
        </p:txBody>
      </p:sp>
      <p:sp>
        <p:nvSpPr>
          <p:cNvPr id="4" name="Obdélník 3"/>
          <p:cNvSpPr/>
          <p:nvPr/>
        </p:nvSpPr>
        <p:spPr>
          <a:xfrm>
            <a:off x="335539" y="1952064"/>
            <a:ext cx="8352928" cy="4524315"/>
          </a:xfrm>
          <a:prstGeom prst="rect">
            <a:avLst/>
          </a:prstGeom>
        </p:spPr>
        <p:txBody>
          <a:bodyPr wrap="square">
            <a:spAutoFit/>
          </a:bodyPr>
          <a:lstStyle/>
          <a:p>
            <a:pPr marL="68580" indent="0" algn="ctr">
              <a:buNone/>
            </a:pPr>
            <a:endParaRPr lang="cs-CZ" sz="1200" b="1" dirty="0" smtClean="0"/>
          </a:p>
          <a:p>
            <a:pPr indent="-342900">
              <a:defRPr/>
            </a:pPr>
            <a:r>
              <a:rPr lang="cs-CZ" sz="1200" b="1" dirty="0"/>
              <a:t>Anotace		</a:t>
            </a:r>
            <a:r>
              <a:rPr lang="cs-CZ" sz="1200" dirty="0" smtClean="0"/>
              <a:t>Prezentace </a:t>
            </a:r>
            <a:r>
              <a:rPr lang="cs-CZ" sz="1200" dirty="0"/>
              <a:t>je určena žákům osmého ročníku a slouží </a:t>
            </a:r>
            <a:r>
              <a:rPr lang="cs-CZ" sz="1200" dirty="0" smtClean="0"/>
              <a:t>k </a:t>
            </a:r>
            <a:r>
              <a:rPr lang="cs-CZ" sz="1200" dirty="0"/>
              <a:t>opakování vlády Josefa II. a jeho reforem.</a:t>
            </a:r>
          </a:p>
          <a:p>
            <a:pPr indent="-342900">
              <a:defRPr/>
            </a:pPr>
            <a:endParaRPr lang="cs-CZ" sz="1200" dirty="0"/>
          </a:p>
          <a:p>
            <a:pPr indent="-342900">
              <a:defRPr/>
            </a:pPr>
            <a:r>
              <a:rPr lang="cs-CZ" sz="1200" b="1" dirty="0"/>
              <a:t>Autor		</a:t>
            </a:r>
            <a:r>
              <a:rPr lang="cs-CZ" sz="1200" dirty="0" smtClean="0"/>
              <a:t>Mgr</a:t>
            </a:r>
            <a:r>
              <a:rPr lang="cs-CZ" sz="1200" dirty="0"/>
              <a:t>. </a:t>
            </a:r>
            <a:r>
              <a:rPr lang="cs-CZ" sz="1200" dirty="0" smtClean="0"/>
              <a:t>Sandra Jaklová</a:t>
            </a:r>
          </a:p>
          <a:p>
            <a:pPr indent="-342900">
              <a:defRPr/>
            </a:pPr>
            <a:endParaRPr lang="cs-CZ" sz="1200" dirty="0"/>
          </a:p>
          <a:p>
            <a:pPr indent="-342900">
              <a:defRPr/>
            </a:pPr>
            <a:r>
              <a:rPr lang="cs-CZ" sz="1200" b="1" dirty="0"/>
              <a:t>Jazyk		</a:t>
            </a:r>
            <a:r>
              <a:rPr lang="cs-CZ" sz="1200" dirty="0"/>
              <a:t>č</a:t>
            </a:r>
            <a:r>
              <a:rPr lang="cs-CZ" sz="1200" dirty="0" smtClean="0"/>
              <a:t>eština</a:t>
            </a:r>
          </a:p>
          <a:p>
            <a:pPr indent="-342900">
              <a:defRPr/>
            </a:pPr>
            <a:endParaRPr lang="cs-CZ" sz="1200" dirty="0"/>
          </a:p>
          <a:p>
            <a:pPr indent="-342900">
              <a:defRPr/>
            </a:pPr>
            <a:r>
              <a:rPr lang="cs-CZ" sz="1200" b="1" dirty="0"/>
              <a:t>Očekávaný výstup	</a:t>
            </a:r>
            <a:r>
              <a:rPr lang="cs-CZ" sz="1200" dirty="0" smtClean="0"/>
              <a:t>Žáci uvedou, jaké reformy Josef II. uskutečnil a jaký byl jejich přínos.</a:t>
            </a:r>
            <a:r>
              <a:rPr lang="cs-CZ" sz="1200" dirty="0" smtClean="0">
                <a:solidFill>
                  <a:srgbClr val="FF0000"/>
                </a:solidFill>
              </a:rPr>
              <a:t>			</a:t>
            </a:r>
            <a:r>
              <a:rPr lang="cs-CZ" sz="1200" dirty="0"/>
              <a:t>		</a:t>
            </a:r>
            <a:endParaRPr lang="cs-CZ" sz="1200" dirty="0" smtClean="0"/>
          </a:p>
          <a:p>
            <a:pPr indent="-342900">
              <a:defRPr/>
            </a:pPr>
            <a:r>
              <a:rPr lang="cs-CZ" sz="1200" b="1" dirty="0" smtClean="0"/>
              <a:t>Klíčová slova		</a:t>
            </a:r>
            <a:r>
              <a:rPr lang="cs-CZ" sz="1200" dirty="0" smtClean="0"/>
              <a:t>Josef II., Habsburkové, reformy </a:t>
            </a:r>
          </a:p>
          <a:p>
            <a:pPr indent="-342900">
              <a:defRPr/>
            </a:pPr>
            <a:endParaRPr lang="cs-CZ" sz="1200" dirty="0"/>
          </a:p>
          <a:p>
            <a:pPr indent="-342900">
              <a:defRPr/>
            </a:pPr>
            <a:r>
              <a:rPr lang="cs-CZ" sz="1200" b="1" dirty="0"/>
              <a:t>Druh učebního materiálu	</a:t>
            </a:r>
            <a:r>
              <a:rPr lang="cs-CZ" sz="1200" dirty="0" smtClean="0"/>
              <a:t>prezentace</a:t>
            </a:r>
          </a:p>
          <a:p>
            <a:pPr indent="-342900">
              <a:defRPr/>
            </a:pPr>
            <a:endParaRPr lang="cs-CZ" sz="1200" dirty="0"/>
          </a:p>
          <a:p>
            <a:pPr indent="-342900">
              <a:defRPr/>
            </a:pPr>
            <a:r>
              <a:rPr lang="cs-CZ" sz="1200" b="1" dirty="0"/>
              <a:t>Druh interaktivity	</a:t>
            </a:r>
            <a:r>
              <a:rPr lang="cs-CZ" sz="1200" dirty="0" smtClean="0"/>
              <a:t>aktivita</a:t>
            </a:r>
          </a:p>
          <a:p>
            <a:pPr indent="-342900">
              <a:defRPr/>
            </a:pPr>
            <a:endParaRPr lang="cs-CZ" sz="1200" dirty="0" smtClean="0"/>
          </a:p>
          <a:p>
            <a:pPr indent="-342900">
              <a:defRPr/>
            </a:pPr>
            <a:r>
              <a:rPr lang="cs-CZ" sz="1200" b="1" dirty="0" smtClean="0"/>
              <a:t>Cílová skupina		</a:t>
            </a:r>
            <a:r>
              <a:rPr lang="cs-CZ" sz="1200" dirty="0" smtClean="0"/>
              <a:t>žák</a:t>
            </a:r>
          </a:p>
          <a:p>
            <a:pPr indent="-342900">
              <a:defRPr/>
            </a:pPr>
            <a:endParaRPr lang="cs-CZ" sz="1200" dirty="0" smtClean="0"/>
          </a:p>
          <a:p>
            <a:pPr indent="-342900">
              <a:defRPr/>
            </a:pPr>
            <a:r>
              <a:rPr lang="cs-CZ" sz="1200" b="1" dirty="0" smtClean="0"/>
              <a:t>Stupeň </a:t>
            </a:r>
            <a:r>
              <a:rPr lang="cs-CZ" sz="1200" b="1" dirty="0"/>
              <a:t>a typ vzdělávání	</a:t>
            </a:r>
            <a:r>
              <a:rPr lang="cs-CZ" sz="1200" dirty="0" smtClean="0"/>
              <a:t>základní </a:t>
            </a:r>
            <a:r>
              <a:rPr lang="cs-CZ" sz="1200" dirty="0"/>
              <a:t>vzdělávání – druhý </a:t>
            </a:r>
            <a:r>
              <a:rPr lang="cs-CZ" sz="1200" dirty="0" smtClean="0"/>
              <a:t>stupeň</a:t>
            </a:r>
          </a:p>
          <a:p>
            <a:pPr indent="-342900">
              <a:defRPr/>
            </a:pPr>
            <a:endParaRPr lang="cs-CZ" sz="1200" dirty="0"/>
          </a:p>
          <a:p>
            <a:pPr indent="-342900">
              <a:defRPr/>
            </a:pPr>
            <a:r>
              <a:rPr lang="cs-CZ" sz="1200" b="1" dirty="0"/>
              <a:t>Typická věková skupina	</a:t>
            </a:r>
            <a:r>
              <a:rPr lang="cs-CZ" sz="1200" dirty="0" smtClean="0"/>
              <a:t>13 </a:t>
            </a:r>
            <a:r>
              <a:rPr lang="cs-CZ" sz="1200" dirty="0"/>
              <a:t>– </a:t>
            </a:r>
            <a:r>
              <a:rPr lang="cs-CZ" sz="1200" dirty="0" smtClean="0"/>
              <a:t>14 let</a:t>
            </a:r>
          </a:p>
          <a:p>
            <a:pPr indent="-342900">
              <a:defRPr/>
            </a:pPr>
            <a:endParaRPr lang="cs-CZ" sz="1200" dirty="0"/>
          </a:p>
          <a:p>
            <a:pPr indent="-342900">
              <a:defRPr/>
            </a:pPr>
            <a:r>
              <a:rPr lang="cs-CZ" sz="1200" b="1" dirty="0"/>
              <a:t>Celková velikost	</a:t>
            </a:r>
            <a:r>
              <a:rPr lang="cs-CZ" sz="1200" dirty="0"/>
              <a:t> </a:t>
            </a:r>
            <a:r>
              <a:rPr lang="cs-CZ" sz="1200" dirty="0" smtClean="0"/>
              <a:t>596 </a:t>
            </a:r>
            <a:r>
              <a:rPr lang="cs-CZ" sz="1200" dirty="0" smtClean="0"/>
              <a:t>kB</a:t>
            </a:r>
            <a:endParaRPr lang="cs-CZ" sz="1200" dirty="0"/>
          </a:p>
          <a:p>
            <a:endParaRPr lang="cs-CZ" sz="1200" dirty="0" smtClean="0"/>
          </a:p>
          <a:p>
            <a:endParaRPr lang="cs-CZ" sz="1200" dirty="0"/>
          </a:p>
        </p:txBody>
      </p:sp>
    </p:spTree>
    <p:extLst>
      <p:ext uri="{BB962C8B-B14F-4D97-AF65-F5344CB8AC3E}">
        <p14:creationId xmlns:p14="http://schemas.microsoft.com/office/powerpoint/2010/main" val="568000393"/>
      </p:ext>
    </p:extLst>
  </p:cSld>
  <p:clrMapOvr>
    <a:masterClrMapping/>
  </p:clrMapOvr>
  <p:transition spd="slow">
    <p:wip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officeimg.vo.msecnd.net/en-us/images/MH900438723.jpg"/>
          <p:cNvPicPr/>
          <p:nvPr/>
        </p:nvPicPr>
        <p:blipFill rotWithShape="1">
          <a:blip r:embed="rId2">
            <a:extLst>
              <a:ext uri="{28A0092B-C50C-407E-A947-70E740481C1C}">
                <a14:useLocalDpi xmlns:a14="http://schemas.microsoft.com/office/drawing/2010/main" val="0"/>
              </a:ext>
            </a:extLst>
          </a:blip>
          <a:srcRect l="12786" t="-87" r="12786" b="-87"/>
          <a:stretch/>
        </p:blipFill>
        <p:spPr bwMode="auto">
          <a:xfrm rot="5400000">
            <a:off x="1142998" y="-1143000"/>
            <a:ext cx="6858002" cy="9144002"/>
          </a:xfrm>
          <a:prstGeom prst="rect">
            <a:avLst/>
          </a:prstGeom>
          <a:noFill/>
          <a:extLst/>
        </p:spPr>
      </p:pic>
      <p:sp>
        <p:nvSpPr>
          <p:cNvPr id="3" name="TextovéPole 2"/>
          <p:cNvSpPr txBox="1"/>
          <p:nvPr/>
        </p:nvSpPr>
        <p:spPr>
          <a:xfrm>
            <a:off x="3275856" y="980728"/>
            <a:ext cx="5112568" cy="646331"/>
          </a:xfrm>
          <a:prstGeom prst="rect">
            <a:avLst/>
          </a:prstGeom>
          <a:noFill/>
        </p:spPr>
        <p:txBody>
          <a:bodyPr wrap="square" rtlCol="0">
            <a:spAutoFit/>
          </a:bodyPr>
          <a:lstStyle/>
          <a:p>
            <a:r>
              <a:rPr lang="cs-CZ" sz="3600" b="1" dirty="0" smtClean="0">
                <a:effectLst>
                  <a:outerShdw blurRad="38100" dist="38100" dir="2700000" algn="tl">
                    <a:srgbClr val="000000">
                      <a:alpha val="43137"/>
                    </a:srgbClr>
                  </a:outerShdw>
                </a:effectLst>
              </a:rPr>
              <a:t>METODICKÁ POZNÁMKA</a:t>
            </a:r>
            <a:endParaRPr lang="cs-CZ" sz="3600" b="1" dirty="0">
              <a:effectLst>
                <a:outerShdw blurRad="38100" dist="38100" dir="2700000" algn="tl">
                  <a:srgbClr val="000000">
                    <a:alpha val="43137"/>
                  </a:srgbClr>
                </a:outerShdw>
              </a:effectLst>
            </a:endParaRPr>
          </a:p>
        </p:txBody>
      </p:sp>
      <p:sp>
        <p:nvSpPr>
          <p:cNvPr id="2" name="TextovéPole 1"/>
          <p:cNvSpPr txBox="1"/>
          <p:nvPr/>
        </p:nvSpPr>
        <p:spPr>
          <a:xfrm>
            <a:off x="1619672" y="1844824"/>
            <a:ext cx="6984776" cy="4801314"/>
          </a:xfrm>
          <a:prstGeom prst="rect">
            <a:avLst/>
          </a:prstGeom>
          <a:noFill/>
        </p:spPr>
        <p:txBody>
          <a:bodyPr wrap="square" rtlCol="0">
            <a:spAutoFit/>
          </a:bodyPr>
          <a:lstStyle/>
          <a:p>
            <a:r>
              <a:rPr lang="cs-CZ" dirty="0" smtClean="0"/>
              <a:t>Snímek 2- Žáci vyplní křížovku, odpověď na otázku: kláštery, správné odpovědi na jednotlivé otázky jsou uvedeny jako poslední čtvrtá animace na snímku.</a:t>
            </a:r>
          </a:p>
          <a:p>
            <a:endParaRPr lang="cs-CZ" dirty="0"/>
          </a:p>
          <a:p>
            <a:r>
              <a:rPr lang="cs-CZ" dirty="0" smtClean="0"/>
              <a:t>Snímek 3-5 - Žáci určují, které dvě vojenské pevnosti nechal vybudovat Josef II. Správné odpovědi jsou uvedené pod obrázkem (zobrazí se po zobrazení nápovědy). Při označení plánku pevnosti nebo fotografie pevnosti se odhalí zvětšený plánek Terezína (snímek 4)  či fotografie Josefova (snímek 5). Zpět ke snímku 3 stačí označit obrázek Josefa II. na snímcích 4,5. </a:t>
            </a:r>
          </a:p>
          <a:p>
            <a:endParaRPr lang="cs-CZ" dirty="0"/>
          </a:p>
          <a:p>
            <a:r>
              <a:rPr lang="cs-CZ" dirty="0" smtClean="0"/>
              <a:t>Snímek 6- podobizna Josefa II., ke snímku 6 se ze snímku 3 dostanete označením obrázku Josefa II. </a:t>
            </a:r>
            <a:endParaRPr lang="cs-CZ" dirty="0"/>
          </a:p>
          <a:p>
            <a:endParaRPr lang="cs-CZ" dirty="0" smtClean="0"/>
          </a:p>
          <a:p>
            <a:r>
              <a:rPr lang="cs-CZ" dirty="0" smtClean="0"/>
              <a:t>Snímek 7- Opakování změn, které přinesla vláda Marie Terezie a Josefa II. v zemích </a:t>
            </a:r>
            <a:r>
              <a:rPr lang="cs-CZ" smtClean="0"/>
              <a:t>Habsbursků. </a:t>
            </a:r>
            <a:r>
              <a:rPr lang="cs-CZ" dirty="0" smtClean="0"/>
              <a:t>Správné odpovědi jsou uvedeny jako jediná animace na tomto snímku.</a:t>
            </a:r>
            <a:endParaRPr lang="cs-CZ" dirty="0"/>
          </a:p>
        </p:txBody>
      </p:sp>
    </p:spTree>
    <p:extLst>
      <p:ext uri="{BB962C8B-B14F-4D97-AF65-F5344CB8AC3E}">
        <p14:creationId xmlns:p14="http://schemas.microsoft.com/office/powerpoint/2010/main" val="1340047912"/>
      </p:ext>
    </p:extLst>
  </p:cSld>
  <p:clrMapOvr>
    <a:masterClrMapping/>
  </p:clrMapOvr>
  <p:transition spd="slow">
    <p:wipe/>
  </p:transition>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218</TotalTime>
  <Words>462</Words>
  <Application>Microsoft Office PowerPoint</Application>
  <PresentationFormat>Předvádění na obrazovce (4:3)</PresentationFormat>
  <Paragraphs>78</Paragraphs>
  <Slides>10</Slides>
  <Notes>0</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10</vt:i4>
      </vt:variant>
    </vt:vector>
  </HeadingPairs>
  <TitlesOfParts>
    <vt:vector size="12" baseType="lpstr">
      <vt:lpstr>Motiv systému Office</vt:lpstr>
      <vt:lpstr>List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Štěpán</dc:creator>
  <cp:lastModifiedBy>Štěpán</cp:lastModifiedBy>
  <cp:revision>42</cp:revision>
  <dcterms:created xsi:type="dcterms:W3CDTF">2012-10-22T16:05:49Z</dcterms:created>
  <dcterms:modified xsi:type="dcterms:W3CDTF">2012-10-23T15:19:03Z</dcterms:modified>
</cp:coreProperties>
</file>