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61" r:id="rId3"/>
    <p:sldId id="262" r:id="rId4"/>
    <p:sldId id="264" r:id="rId5"/>
    <p:sldId id="265" r:id="rId6"/>
    <p:sldId id="270" r:id="rId7"/>
    <p:sldId id="268" r:id="rId8"/>
    <p:sldId id="269" r:id="rId9"/>
    <p:sldId id="271" r:id="rId10"/>
    <p:sldId id="273" r:id="rId11"/>
    <p:sldId id="274" r:id="rId12"/>
    <p:sldId id="275" r:id="rId13"/>
    <p:sldId id="276" r:id="rId14"/>
    <p:sldId id="277" r:id="rId15"/>
    <p:sldId id="278" r:id="rId16"/>
    <p:sldId id="272" r:id="rId17"/>
    <p:sldId id="279" r:id="rId18"/>
    <p:sldId id="263" r:id="rId19"/>
    <p:sldId id="266" r:id="rId20"/>
    <p:sldId id="267" r:id="rId2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41" autoAdjust="0"/>
    <p:restoredTop sz="94660"/>
  </p:normalViewPr>
  <p:slideViewPr>
    <p:cSldViewPr>
      <p:cViewPr varScale="1">
        <p:scale>
          <a:sx n="69" d="100"/>
          <a:sy n="69" d="100"/>
        </p:scale>
        <p:origin x="-552" y="-10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7B1C0874-AE81-46A9-8246-01CC39D631CB}" type="datetimeFigureOut">
              <a:rPr lang="cs-CZ" smtClean="0"/>
              <a:pPr/>
              <a:t>14.11.2012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D898A58-9B38-428C-AEE7-05E6D560E8FC}" type="slidenum">
              <a:rPr lang="cs-CZ" smtClean="0"/>
              <a:pPr/>
              <a:t>‹#›</a:t>
            </a:fld>
            <a:endParaRPr lang="cs-CZ"/>
          </a:p>
        </p:txBody>
      </p:sp>
    </p:spTree>
    <p:extLst>
      <p:ext uri="{BB962C8B-B14F-4D97-AF65-F5344CB8AC3E}">
        <p14:creationId xmlns="" xmlns:p14="http://schemas.microsoft.com/office/powerpoint/2010/main" val="1022269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B1C0874-AE81-46A9-8246-01CC39D631CB}" type="datetimeFigureOut">
              <a:rPr lang="cs-CZ" smtClean="0"/>
              <a:pPr/>
              <a:t>14.11.2012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D898A58-9B38-428C-AEE7-05E6D560E8FC}" type="slidenum">
              <a:rPr lang="cs-CZ" smtClean="0"/>
              <a:pPr/>
              <a:t>‹#›</a:t>
            </a:fld>
            <a:endParaRPr lang="cs-CZ"/>
          </a:p>
        </p:txBody>
      </p:sp>
    </p:spTree>
    <p:extLst>
      <p:ext uri="{BB962C8B-B14F-4D97-AF65-F5344CB8AC3E}">
        <p14:creationId xmlns="" xmlns:p14="http://schemas.microsoft.com/office/powerpoint/2010/main" val="1040433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7B1C0874-AE81-46A9-8246-01CC39D631CB}" type="datetimeFigureOut">
              <a:rPr lang="cs-CZ" smtClean="0"/>
              <a:pPr/>
              <a:t>14.11.2012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D898A58-9B38-428C-AEE7-05E6D560E8FC}" type="slidenum">
              <a:rPr lang="cs-CZ" smtClean="0"/>
              <a:pPr/>
              <a:t>‹#›</a:t>
            </a:fld>
            <a:endParaRPr lang="cs-CZ"/>
          </a:p>
        </p:txBody>
      </p:sp>
    </p:spTree>
    <p:extLst>
      <p:ext uri="{BB962C8B-B14F-4D97-AF65-F5344CB8AC3E}">
        <p14:creationId xmlns="" xmlns:p14="http://schemas.microsoft.com/office/powerpoint/2010/main" val="3732303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7B1C0874-AE81-46A9-8246-01CC39D631CB}" type="datetimeFigureOut">
              <a:rPr lang="cs-CZ" smtClean="0"/>
              <a:pPr/>
              <a:t>14.11.2012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D898A58-9B38-428C-AEE7-05E6D560E8FC}" type="slidenum">
              <a:rPr lang="cs-CZ" smtClean="0"/>
              <a:pPr/>
              <a:t>‹#›</a:t>
            </a:fld>
            <a:endParaRPr lang="cs-CZ"/>
          </a:p>
        </p:txBody>
      </p:sp>
    </p:spTree>
    <p:extLst>
      <p:ext uri="{BB962C8B-B14F-4D97-AF65-F5344CB8AC3E}">
        <p14:creationId xmlns="" xmlns:p14="http://schemas.microsoft.com/office/powerpoint/2010/main" val="260262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B1C0874-AE81-46A9-8246-01CC39D631CB}" type="datetimeFigureOut">
              <a:rPr lang="cs-CZ" smtClean="0"/>
              <a:pPr/>
              <a:t>14.11.2012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D898A58-9B38-428C-AEE7-05E6D560E8FC}" type="slidenum">
              <a:rPr lang="cs-CZ" smtClean="0"/>
              <a:pPr/>
              <a:t>‹#›</a:t>
            </a:fld>
            <a:endParaRPr lang="cs-CZ"/>
          </a:p>
        </p:txBody>
      </p:sp>
    </p:spTree>
    <p:extLst>
      <p:ext uri="{BB962C8B-B14F-4D97-AF65-F5344CB8AC3E}">
        <p14:creationId xmlns="" xmlns:p14="http://schemas.microsoft.com/office/powerpoint/2010/main" val="451789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7B1C0874-AE81-46A9-8246-01CC39D631CB}" type="datetimeFigureOut">
              <a:rPr lang="cs-CZ" smtClean="0"/>
              <a:pPr/>
              <a:t>14.11.2012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D898A58-9B38-428C-AEE7-05E6D560E8FC}" type="slidenum">
              <a:rPr lang="cs-CZ" smtClean="0"/>
              <a:pPr/>
              <a:t>‹#›</a:t>
            </a:fld>
            <a:endParaRPr lang="cs-CZ"/>
          </a:p>
        </p:txBody>
      </p:sp>
    </p:spTree>
    <p:extLst>
      <p:ext uri="{BB962C8B-B14F-4D97-AF65-F5344CB8AC3E}">
        <p14:creationId xmlns="" xmlns:p14="http://schemas.microsoft.com/office/powerpoint/2010/main" val="1968613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B1C0874-AE81-46A9-8246-01CC39D631CB}" type="datetimeFigureOut">
              <a:rPr lang="cs-CZ" smtClean="0"/>
              <a:pPr/>
              <a:t>14.11.2012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D898A58-9B38-428C-AEE7-05E6D560E8FC}" type="slidenum">
              <a:rPr lang="cs-CZ" smtClean="0"/>
              <a:pPr/>
              <a:t>‹#›</a:t>
            </a:fld>
            <a:endParaRPr lang="cs-CZ"/>
          </a:p>
        </p:txBody>
      </p:sp>
    </p:spTree>
    <p:extLst>
      <p:ext uri="{BB962C8B-B14F-4D97-AF65-F5344CB8AC3E}">
        <p14:creationId xmlns="" xmlns:p14="http://schemas.microsoft.com/office/powerpoint/2010/main" val="614331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7B1C0874-AE81-46A9-8246-01CC39D631CB}" type="datetimeFigureOut">
              <a:rPr lang="cs-CZ" smtClean="0"/>
              <a:pPr/>
              <a:t>14.11.2012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D898A58-9B38-428C-AEE7-05E6D560E8FC}" type="slidenum">
              <a:rPr lang="cs-CZ" smtClean="0"/>
              <a:pPr/>
              <a:t>‹#›</a:t>
            </a:fld>
            <a:endParaRPr lang="cs-CZ"/>
          </a:p>
        </p:txBody>
      </p:sp>
    </p:spTree>
    <p:extLst>
      <p:ext uri="{BB962C8B-B14F-4D97-AF65-F5344CB8AC3E}">
        <p14:creationId xmlns="" xmlns:p14="http://schemas.microsoft.com/office/powerpoint/2010/main" val="37325434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7B1C0874-AE81-46A9-8246-01CC39D631CB}" type="datetimeFigureOut">
              <a:rPr lang="cs-CZ" smtClean="0"/>
              <a:pPr/>
              <a:t>14.11.2012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D898A58-9B38-428C-AEE7-05E6D560E8FC}" type="slidenum">
              <a:rPr lang="cs-CZ" smtClean="0"/>
              <a:pPr/>
              <a:t>‹#›</a:t>
            </a:fld>
            <a:endParaRPr lang="cs-CZ"/>
          </a:p>
        </p:txBody>
      </p:sp>
    </p:spTree>
    <p:extLst>
      <p:ext uri="{BB962C8B-B14F-4D97-AF65-F5344CB8AC3E}">
        <p14:creationId xmlns="" xmlns:p14="http://schemas.microsoft.com/office/powerpoint/2010/main" val="39346847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B1C0874-AE81-46A9-8246-01CC39D631CB}" type="datetimeFigureOut">
              <a:rPr lang="cs-CZ" smtClean="0"/>
              <a:pPr/>
              <a:t>14.11.2012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D898A58-9B38-428C-AEE7-05E6D560E8FC}" type="slidenum">
              <a:rPr lang="cs-CZ" smtClean="0"/>
              <a:pPr/>
              <a:t>‹#›</a:t>
            </a:fld>
            <a:endParaRPr lang="cs-CZ"/>
          </a:p>
        </p:txBody>
      </p:sp>
    </p:spTree>
    <p:extLst>
      <p:ext uri="{BB962C8B-B14F-4D97-AF65-F5344CB8AC3E}">
        <p14:creationId xmlns="" xmlns:p14="http://schemas.microsoft.com/office/powerpoint/2010/main" val="787421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B1C0874-AE81-46A9-8246-01CC39D631CB}" type="datetimeFigureOut">
              <a:rPr lang="cs-CZ" smtClean="0"/>
              <a:pPr/>
              <a:t>14.11.2012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D898A58-9B38-428C-AEE7-05E6D560E8FC}" type="slidenum">
              <a:rPr lang="cs-CZ" smtClean="0"/>
              <a:pPr/>
              <a:t>‹#›</a:t>
            </a:fld>
            <a:endParaRPr lang="cs-CZ"/>
          </a:p>
        </p:txBody>
      </p:sp>
    </p:spTree>
    <p:extLst>
      <p:ext uri="{BB962C8B-B14F-4D97-AF65-F5344CB8AC3E}">
        <p14:creationId xmlns="" xmlns:p14="http://schemas.microsoft.com/office/powerpoint/2010/main" val="880799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1C0874-AE81-46A9-8246-01CC39D631CB}" type="datetimeFigureOut">
              <a:rPr lang="cs-CZ" smtClean="0"/>
              <a:pPr/>
              <a:t>14.11.2012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898A58-9B38-428C-AEE7-05E6D560E8FC}" type="slidenum">
              <a:rPr lang="cs-CZ" smtClean="0"/>
              <a:pPr/>
              <a:t>‹#›</a:t>
            </a:fld>
            <a:endParaRPr lang="cs-CZ"/>
          </a:p>
        </p:txBody>
      </p:sp>
    </p:spTree>
    <p:extLst>
      <p:ext uri="{BB962C8B-B14F-4D97-AF65-F5344CB8AC3E}">
        <p14:creationId xmlns="" xmlns:p14="http://schemas.microsoft.com/office/powerpoint/2010/main" val="13941251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slide" Target="slide4.xml"/><Relationship Id="rId13" Type="http://schemas.openxmlformats.org/officeDocument/2006/relationships/slide" Target="slide5.xml"/><Relationship Id="rId3" Type="http://schemas.openxmlformats.org/officeDocument/2006/relationships/slide" Target="slide3.xml"/><Relationship Id="rId7" Type="http://schemas.openxmlformats.org/officeDocument/2006/relationships/slide" Target="slide15.xml"/><Relationship Id="rId12" Type="http://schemas.openxmlformats.org/officeDocument/2006/relationships/slide" Target="slide16.xml"/><Relationship Id="rId17" Type="http://schemas.openxmlformats.org/officeDocument/2006/relationships/slide" Target="slide17.xml"/><Relationship Id="rId2" Type="http://schemas.openxmlformats.org/officeDocument/2006/relationships/image" Target="../media/image1.jpeg"/><Relationship Id="rId16" Type="http://schemas.openxmlformats.org/officeDocument/2006/relationships/slide" Target="slide14.xml"/><Relationship Id="rId1" Type="http://schemas.openxmlformats.org/officeDocument/2006/relationships/slideLayout" Target="../slideLayouts/slideLayout7.xml"/><Relationship Id="rId6" Type="http://schemas.openxmlformats.org/officeDocument/2006/relationships/slide" Target="slide12.xml"/><Relationship Id="rId11" Type="http://schemas.openxmlformats.org/officeDocument/2006/relationships/slide" Target="slide13.xml"/><Relationship Id="rId5" Type="http://schemas.openxmlformats.org/officeDocument/2006/relationships/slide" Target="slide9.xml"/><Relationship Id="rId15" Type="http://schemas.openxmlformats.org/officeDocument/2006/relationships/slide" Target="slide11.xml"/><Relationship Id="rId10" Type="http://schemas.openxmlformats.org/officeDocument/2006/relationships/slide" Target="slide10.xml"/><Relationship Id="rId4" Type="http://schemas.openxmlformats.org/officeDocument/2006/relationships/slide" Target="slide6.xml"/><Relationship Id="rId9" Type="http://schemas.openxmlformats.org/officeDocument/2006/relationships/slide" Target="slide7.xml"/><Relationship Id="rId14" Type="http://schemas.openxmlformats.org/officeDocument/2006/relationships/slide" Target="slide8.xml"/></Relationships>
</file>

<file path=ppt/slides/_rels/slide3.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slide" Target="slide18.xml"/></Relationships>
</file>

<file path=ppt/slides/_rels/slide4.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slide" Target="slide18.xml"/></Relationships>
</file>

<file path=ppt/slides/_rels/slide5.xml.rels><?xml version="1.0" encoding="UTF-8" standalone="yes"?>
<Relationships xmlns="http://schemas.openxmlformats.org/package/2006/relationships"><Relationship Id="rId3" Type="http://schemas.openxmlformats.org/officeDocument/2006/relationships/slide" Target="slide2.xml"/><Relationship Id="rId7"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slide" Target="slide18.xml"/></Relationships>
</file>

<file path=ppt/slides/_rels/slide6.xml.rels><?xml version="1.0" encoding="UTF-8" standalone="yes"?>
<Relationships xmlns="http://schemas.openxmlformats.org/package/2006/relationships"><Relationship Id="rId3" Type="http://schemas.openxmlformats.org/officeDocument/2006/relationships/slide" Target="slide2.xml"/><Relationship Id="rId7"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slide" Target="slide18.xml"/></Relationships>
</file>

<file path=ppt/slides/_rels/slide7.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slide" Target="slide18.xml"/></Relationships>
</file>

<file path=ppt/slides/_rels/slide8.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slide" Target="slide18.xml"/></Relationships>
</file>

<file path=ppt/slides/_rels/slide9.xml.rels><?xml version="1.0" encoding="UTF-8" standalone="yes"?>
<Relationships xmlns="http://schemas.openxmlformats.org/package/2006/relationships"><Relationship Id="rId3" Type="http://schemas.openxmlformats.org/officeDocument/2006/relationships/slide" Target="slide2.xml"/><Relationship Id="rId7"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slide" Target="slide18.xml"/></Relationships>
</file>

<file path=ppt/slides/_rels/slide10.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commons.wikimedia.org/wiki/File:Nov%C3%BD_les_u_Kuksu_(17).jpg?uselang=cs" TargetMode="External"/><Relationship Id="rId5" Type="http://schemas.openxmlformats.org/officeDocument/2006/relationships/hyperlink" Target="http://cs.wikipedia.org/wiki/Soubor:Betl%C3%A9m_u_Kuksu_-_Poustevn%C3%ADk_Onufrius.jpg" TargetMode="External"/><Relationship Id="rId4" Type="http://schemas.openxmlformats.org/officeDocument/2006/relationships/hyperlink" Target="http://commons.wikimedia.org/wiki/File:Braunovy_sochy_Ctnost%C3%AD_a_Ne%C5%99est%C3%AD_na_Kuksu_(12).jpg?uselang=cs" TargetMode="External"/></Relationships>
</file>

<file path=ppt/slides/_rels/slide11.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slide" Target="slide18.xml"/></Relationships>
</file>

<file path=ppt/slides/_rels/slide12.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22.gif"/><Relationship Id="rId4" Type="http://schemas.openxmlformats.org/officeDocument/2006/relationships/slide" Target="slide18.xml"/></Relationships>
</file>

<file path=ppt/slides/_rels/slide13.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23.jpeg"/><Relationship Id="rId4" Type="http://schemas.openxmlformats.org/officeDocument/2006/relationships/slide" Target="slide18.xml"/></Relationships>
</file>

<file path=ppt/slides/_rels/slide14.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slide" Target="slide18.xml"/></Relationships>
</file>

<file path=ppt/slides/_rels/slide15.xml.rels><?xml version="1.0" encoding="UTF-8" standalone="yes"?>
<Relationships xmlns="http://schemas.openxmlformats.org/package/2006/relationships"><Relationship Id="rId3" Type="http://schemas.openxmlformats.org/officeDocument/2006/relationships/hyperlink" Target="http://www.youtube.com/watch?v=ipzR9bhei_o"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slide" Target="slide2.xml"/><Relationship Id="rId5" Type="http://schemas.openxmlformats.org/officeDocument/2006/relationships/image" Target="../media/image25.jpeg"/><Relationship Id="rId4" Type="http://schemas.openxmlformats.org/officeDocument/2006/relationships/slide" Target="slide18.xml"/></Relationships>
</file>

<file path=ppt/slides/_rels/slide1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slide" Target="slide2.xml"/><Relationship Id="rId5" Type="http://schemas.openxmlformats.org/officeDocument/2006/relationships/hyperlink" Target="http://www.youtube.com/watch?v=l-dYNttdgl0" TargetMode="External"/><Relationship Id="rId4" Type="http://schemas.openxmlformats.org/officeDocument/2006/relationships/image" Target="../media/image26.jpeg"/></Relationships>
</file>

<file path=ppt/slides/_rels/slide17.xml.rels><?xml version="1.0" encoding="UTF-8" standalone="yes"?>
<Relationships xmlns="http://schemas.openxmlformats.org/package/2006/relationships"><Relationship Id="rId3" Type="http://schemas.openxmlformats.org/officeDocument/2006/relationships/hyperlink" Target="http://www.youtube.com/watch?v=o3kIMGCZ75w"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slide" Target="slide2.xml"/><Relationship Id="rId5" Type="http://schemas.openxmlformats.org/officeDocument/2006/relationships/image" Target="../media/image27.jpeg"/><Relationship Id="rId4" Type="http://schemas.openxmlformats.org/officeDocument/2006/relationships/slide" Target="slide18.xml"/></Relationships>
</file>

<file path=ppt/slides/_rels/slide18.xml.rels><?xml version="1.0" encoding="UTF-8" standalone="yes"?>
<Relationships xmlns="http://schemas.openxmlformats.org/package/2006/relationships"><Relationship Id="rId8" Type="http://schemas.openxmlformats.org/officeDocument/2006/relationships/hyperlink" Target="http://commons.wikimedia.org/wiki/File:The_Anatomy_Lesson.jpg?uselang=cs" TargetMode="External"/><Relationship Id="rId13" Type="http://schemas.openxmlformats.org/officeDocument/2006/relationships/hyperlink" Target="http://cs.wikipedia.org/wiki/Soubor:JJryba.jpg" TargetMode="External"/><Relationship Id="rId18" Type="http://schemas.openxmlformats.org/officeDocument/2006/relationships/hyperlink" Target="http://www.youtube.com/watch?v=ipzR9bhei_o" TargetMode="External"/><Relationship Id="rId3" Type="http://schemas.openxmlformats.org/officeDocument/2006/relationships/hyperlink" Target="http://commons.wikimedia.org/wiki/File:Prag_Kathedrale_St._Nicolas_2.JPG?uselang=cs" TargetMode="External"/><Relationship Id="rId7" Type="http://schemas.openxmlformats.org/officeDocument/2006/relationships/hyperlink" Target="http://commons.wikimedia.org/wiki/File:Sv_Jan_z_Malty.jpg?uselang=cs" TargetMode="External"/><Relationship Id="rId12" Type="http://schemas.openxmlformats.org/officeDocument/2006/relationships/hyperlink" Target="http://cs.wikipedia.org/wiki/Soubor:Bach.jpg" TargetMode="External"/><Relationship Id="rId17" Type="http://schemas.openxmlformats.org/officeDocument/2006/relationships/hyperlink" Target="http://commons.wikimedia.org/wiki/File:Nov%C3%BD_les_u_Kuksu_(17).jpg?uselang=cs" TargetMode="External"/><Relationship Id="rId2" Type="http://schemas.openxmlformats.org/officeDocument/2006/relationships/image" Target="../media/image1.jpeg"/><Relationship Id="rId16" Type="http://schemas.openxmlformats.org/officeDocument/2006/relationships/hyperlink" Target="http://cs.wikipedia.org/wiki/Soubor:Betl%C3%A9m_u_Kuksu_-_Poustevn%C3%ADk_Onufrius.jpg" TargetMode="External"/><Relationship Id="rId20" Type="http://schemas.openxmlformats.org/officeDocument/2006/relationships/hyperlink" Target="http://www.youtube.com/watch?v=o3kIMGCZ75w" TargetMode="External"/><Relationship Id="rId1" Type="http://schemas.openxmlformats.org/officeDocument/2006/relationships/slideLayout" Target="../slideLayouts/slideLayout7.xml"/><Relationship Id="rId6" Type="http://schemas.openxmlformats.org/officeDocument/2006/relationships/hyperlink" Target="http://commons.wikimedia.org/wiki/File:Pont_Charles_(Ste_Ludmila).JPG?uselang=cs" TargetMode="External"/><Relationship Id="rId11" Type="http://schemas.openxmlformats.org/officeDocument/2006/relationships/hyperlink" Target="http://cs.wikipedia.org/wiki/Soubor:Satellite_image_of_the_Netherlands_in_May_2000.jpg" TargetMode="External"/><Relationship Id="rId5" Type="http://schemas.openxmlformats.org/officeDocument/2006/relationships/hyperlink" Target="http://commons.wikimedia.org/wiki/File:Sv_Luitgarda.jpg?uselang=cs" TargetMode="External"/><Relationship Id="rId15" Type="http://schemas.openxmlformats.org/officeDocument/2006/relationships/hyperlink" Target="http://commons.wikimedia.org/wiki/File:Braunovy_sochy_Ctnost%C3%AD_a_Ne%C5%99est%C3%AD_na_Kuksu_(12).jpg?uselang=cs" TargetMode="External"/><Relationship Id="rId10" Type="http://schemas.openxmlformats.org/officeDocument/2006/relationships/hyperlink" Target="http://cs.wikipedia.org/wiki/Soubor:Michelangelo_Caravaggio_006.jpg" TargetMode="External"/><Relationship Id="rId19" Type="http://schemas.openxmlformats.org/officeDocument/2006/relationships/hyperlink" Target="http://www.youtube.com/watch?v=l-dYNttdgl0" TargetMode="External"/><Relationship Id="rId4" Type="http://schemas.openxmlformats.org/officeDocument/2006/relationships/hyperlink" Target="http://commons.wikimedia.org/wiki/File:Prag_Kathedrale_St._Nicolas_1.JPG?uselang=cs" TargetMode="External"/><Relationship Id="rId9" Type="http://schemas.openxmlformats.org/officeDocument/2006/relationships/hyperlink" Target="http://commons.wikimedia.org/wiki/File:De_Nachtwacht01.jpg" TargetMode="External"/><Relationship Id="rId14" Type="http://schemas.openxmlformats.org/officeDocument/2006/relationships/hyperlink" Target="http://office.microsoft.com/cs-cz/images/results.aspx?qu=r%C3%A1m&amp;ex=1"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0" y="0"/>
            <a:ext cx="9144000" cy="6857999"/>
          </a:xfrm>
          <a:prstGeom prst="rect">
            <a:avLst/>
          </a:prstGeom>
          <a:noFill/>
          <a:extLst>
            <a:ext uri="{909E8E84-426E-40DD-AFC4-6F175D3DCCD1}">
              <a14:hiddenFill xmlns="" xmlns:a14="http://schemas.microsoft.com/office/drawing/2010/main">
                <a:solidFill>
                  <a:srgbClr val="FFFFFF"/>
                </a:solidFill>
              </a14:hiddenFill>
            </a:ext>
          </a:extLst>
        </p:spPr>
      </p:pic>
      <p:pic>
        <p:nvPicPr>
          <p:cNvPr id="6" name="Picture 4" descr="logo"/>
          <p:cNvPicPr>
            <a:picLocks noChangeAspect="1" noChangeArrowheads="1"/>
          </p:cNvPicPr>
          <p:nvPr/>
        </p:nvPicPr>
        <p:blipFill>
          <a:blip r:embed="rId3" cstate="print">
            <a:duotone>
              <a:prstClr val="black"/>
              <a:schemeClr val="accent4">
                <a:tint val="45000"/>
                <a:satMod val="400000"/>
              </a:schemeClr>
            </a:duotone>
          </a:blip>
          <a:srcRect/>
          <a:stretch>
            <a:fillRect/>
          </a:stretch>
        </p:blipFill>
        <p:spPr bwMode="auto">
          <a:xfrm>
            <a:off x="857027" y="908720"/>
            <a:ext cx="1811936" cy="1728192"/>
          </a:xfrm>
          <a:prstGeom prst="rect">
            <a:avLst/>
          </a:prstGeom>
          <a:noFill/>
          <a:effectLst>
            <a:glow rad="127000">
              <a:schemeClr val="bg1"/>
            </a:glow>
            <a:outerShdw blurRad="50800" dist="50800" dir="5400000" algn="ctr" rotWithShape="0">
              <a:schemeClr val="bg1"/>
            </a:outerShdw>
          </a:effectLst>
        </p:spPr>
      </p:pic>
      <p:sp>
        <p:nvSpPr>
          <p:cNvPr id="7" name="Obdélník 6"/>
          <p:cNvSpPr/>
          <p:nvPr/>
        </p:nvSpPr>
        <p:spPr>
          <a:xfrm>
            <a:off x="3563888" y="775792"/>
            <a:ext cx="5580112" cy="2800767"/>
          </a:xfrm>
          <a:prstGeom prst="rect">
            <a:avLst/>
          </a:prstGeom>
        </p:spPr>
        <p:txBody>
          <a:bodyPr wrap="square">
            <a:spAutoFit/>
          </a:bodyPr>
          <a:lstStyle/>
          <a:p>
            <a:pPr lvl="0">
              <a:defRPr/>
            </a:pPr>
            <a:r>
              <a:rPr lang="cs-CZ" sz="1600" kern="0" dirty="0"/>
              <a:t>Název školy: </a:t>
            </a:r>
            <a:r>
              <a:rPr lang="cs-CZ" sz="1600" b="1" kern="0" dirty="0"/>
              <a:t>ZŠ Štětí, Ostrovní 300</a:t>
            </a:r>
            <a:r>
              <a:rPr lang="cs-CZ" sz="1600" kern="0" dirty="0"/>
              <a:t/>
            </a:r>
            <a:br>
              <a:rPr lang="cs-CZ" sz="1600" kern="0" dirty="0"/>
            </a:br>
            <a:r>
              <a:rPr lang="cs-CZ" sz="1600" kern="0" dirty="0"/>
              <a:t>Autor: </a:t>
            </a:r>
            <a:r>
              <a:rPr lang="cs-CZ" sz="1600" b="1" kern="0" dirty="0"/>
              <a:t>Sandra </a:t>
            </a:r>
            <a:r>
              <a:rPr lang="cs-CZ" sz="1600" b="1" kern="0" dirty="0" smtClean="0"/>
              <a:t>Jaklová</a:t>
            </a:r>
            <a:endParaRPr lang="cs-CZ" sz="1600" kern="0" dirty="0"/>
          </a:p>
          <a:p>
            <a:pPr lvl="0">
              <a:defRPr/>
            </a:pPr>
            <a:r>
              <a:rPr lang="cs-CZ" sz="1600" kern="0" dirty="0"/>
              <a:t>Název materiálu: </a:t>
            </a:r>
            <a:br>
              <a:rPr lang="cs-CZ" sz="1600" kern="0" dirty="0"/>
            </a:br>
            <a:r>
              <a:rPr lang="cs-CZ" sz="1600" b="1" kern="0" dirty="0" smtClean="0"/>
              <a:t>VY_32_INOVACE_D.8.A.05_baroko_-_opakovani</a:t>
            </a:r>
            <a:endParaRPr lang="cs-CZ" sz="1600" b="1" kern="0" dirty="0">
              <a:solidFill>
                <a:srgbClr val="FF0000"/>
              </a:solidFill>
            </a:endParaRPr>
          </a:p>
          <a:p>
            <a:pPr lvl="0">
              <a:defRPr/>
            </a:pPr>
            <a:r>
              <a:rPr lang="cs-CZ" sz="1600" kern="0" dirty="0"/>
              <a:t>Datum: </a:t>
            </a:r>
            <a:r>
              <a:rPr lang="cs-CZ" sz="1600" kern="0" dirty="0" smtClean="0"/>
              <a:t>31.10.2012</a:t>
            </a:r>
            <a:endParaRPr lang="cs-CZ" sz="1600" kern="0" dirty="0"/>
          </a:p>
          <a:p>
            <a:pPr lvl="0">
              <a:defRPr/>
            </a:pPr>
            <a:r>
              <a:rPr lang="cs-CZ" sz="1600" kern="0" dirty="0"/>
              <a:t>Ročník: </a:t>
            </a:r>
            <a:r>
              <a:rPr lang="cs-CZ" sz="1600" kern="0" dirty="0" smtClean="0"/>
              <a:t>osmý</a:t>
            </a:r>
            <a:endParaRPr lang="cs-CZ" sz="1600" kern="0" dirty="0"/>
          </a:p>
          <a:p>
            <a:pPr lvl="0">
              <a:defRPr/>
            </a:pPr>
            <a:r>
              <a:rPr lang="cs-CZ" sz="1600" kern="0" dirty="0"/>
              <a:t>Vzdělávací oblast: Člověk a společnost</a:t>
            </a:r>
          </a:p>
          <a:p>
            <a:pPr lvl="0">
              <a:defRPr/>
            </a:pPr>
            <a:r>
              <a:rPr lang="cs-CZ" sz="1600" kern="0" dirty="0"/>
              <a:t>Vzdělávací obor: Dějepis</a:t>
            </a:r>
            <a:br>
              <a:rPr lang="cs-CZ" sz="1600" kern="0" dirty="0"/>
            </a:br>
            <a:r>
              <a:rPr lang="cs-CZ" sz="1600" kern="0" dirty="0"/>
              <a:t>Název: </a:t>
            </a:r>
            <a:r>
              <a:rPr lang="cs-CZ" sz="1600" kern="0" dirty="0" smtClean="0"/>
              <a:t>Baroko - opakování</a:t>
            </a:r>
            <a:r>
              <a:rPr lang="cs-CZ" sz="1600" kern="0" dirty="0"/>
              <a:t/>
            </a:r>
            <a:br>
              <a:rPr lang="cs-CZ" sz="1600" kern="0" dirty="0"/>
            </a:br>
            <a:r>
              <a:rPr lang="cs-CZ" sz="1600" kern="0" dirty="0"/>
              <a:t>Číslo operačního programu: </a:t>
            </a:r>
            <a:r>
              <a:rPr lang="cs-CZ" sz="1600" b="1" kern="0" dirty="0"/>
              <a:t>CZ.1.07/1.4.00/21.1693</a:t>
            </a:r>
          </a:p>
          <a:p>
            <a:pPr lvl="0">
              <a:defRPr/>
            </a:pPr>
            <a:r>
              <a:rPr lang="cs-CZ" sz="1600" kern="0" dirty="0"/>
              <a:t>Název projektu: </a:t>
            </a:r>
            <a:r>
              <a:rPr lang="cs-CZ" sz="1600" b="1" kern="0" dirty="0"/>
              <a:t>PRIMA ŠKOLA</a:t>
            </a:r>
          </a:p>
        </p:txBody>
      </p:sp>
      <p:sp>
        <p:nvSpPr>
          <p:cNvPr id="9" name="Obdélník 8"/>
          <p:cNvSpPr/>
          <p:nvPr/>
        </p:nvSpPr>
        <p:spPr>
          <a:xfrm>
            <a:off x="1610630" y="4221088"/>
            <a:ext cx="5873148" cy="646331"/>
          </a:xfrm>
          <a:prstGeom prst="rect">
            <a:avLst/>
          </a:prstGeom>
        </p:spPr>
        <p:txBody>
          <a:bodyPr wrap="square">
            <a:spAutoFit/>
          </a:bodyPr>
          <a:lstStyle/>
          <a:p>
            <a:r>
              <a:rPr lang="cs-CZ" dirty="0" smtClean="0"/>
              <a:t>Anotace: Prezentace je určena žákům osmého ročníku </a:t>
            </a:r>
          </a:p>
          <a:p>
            <a:r>
              <a:rPr lang="cs-CZ" dirty="0" smtClean="0"/>
              <a:t>a slouží k opakování baroka.</a:t>
            </a:r>
            <a:endParaRPr lang="cs-CZ" dirty="0">
              <a:solidFill>
                <a:srgbClr val="FF0000"/>
              </a:solidFill>
            </a:endParaRPr>
          </a:p>
        </p:txBody>
      </p:sp>
      <p:pic>
        <p:nvPicPr>
          <p:cNvPr id="10" name="Obrázek 2" descr="OPVK_hor_zakladni_logolink_RGB_cz.jpg"/>
          <p:cNvPicPr>
            <a:picLocks noChangeAspect="1"/>
          </p:cNvPicPr>
          <p:nvPr/>
        </p:nvPicPr>
        <p:blipFill>
          <a:blip r:embed="rId4" cstate="print"/>
          <a:srcRect/>
          <a:stretch>
            <a:fillRect/>
          </a:stretch>
        </p:blipFill>
        <p:spPr bwMode="auto">
          <a:xfrm>
            <a:off x="2578192" y="5013176"/>
            <a:ext cx="3938023" cy="812078"/>
          </a:xfrm>
          <a:prstGeom prst="rect">
            <a:avLst/>
          </a:prstGeom>
          <a:noFill/>
          <a:ln w="9525">
            <a:noFill/>
            <a:miter lim="800000"/>
            <a:headEnd/>
            <a:tailEnd/>
          </a:ln>
          <a:effectLst>
            <a:outerShdw blurRad="50800" dist="38100" dir="2700000" algn="tl" rotWithShape="0">
              <a:prstClr val="black">
                <a:alpha val="40000"/>
              </a:prstClr>
            </a:outerShdw>
          </a:effectLst>
        </p:spPr>
      </p:pic>
      <p:sp>
        <p:nvSpPr>
          <p:cNvPr id="2" name="TextovéPole 1"/>
          <p:cNvSpPr txBox="1"/>
          <p:nvPr/>
        </p:nvSpPr>
        <p:spPr>
          <a:xfrm>
            <a:off x="1762995" y="3576558"/>
            <a:ext cx="4177157" cy="584775"/>
          </a:xfrm>
          <a:prstGeom prst="rect">
            <a:avLst/>
          </a:prstGeom>
          <a:noFill/>
        </p:spPr>
        <p:txBody>
          <a:bodyPr wrap="square" rtlCol="0">
            <a:spAutoFit/>
          </a:bodyPr>
          <a:lstStyle/>
          <a:p>
            <a:r>
              <a:rPr lang="cs-CZ" sz="3200" b="1" dirty="0" smtClean="0"/>
              <a:t>BAROKO - OPAKOVÁNÍ</a:t>
            </a:r>
            <a:endParaRPr lang="cs-CZ" sz="3200" b="1" dirty="0"/>
          </a:p>
        </p:txBody>
      </p:sp>
    </p:spTree>
    <p:extLst>
      <p:ext uri="{BB962C8B-B14F-4D97-AF65-F5344CB8AC3E}">
        <p14:creationId xmlns="" xmlns:p14="http://schemas.microsoft.com/office/powerpoint/2010/main" val="876055323"/>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0" y="0"/>
            <a:ext cx="9144000" cy="6857999"/>
          </a:xfrm>
          <a:prstGeom prst="rect">
            <a:avLst/>
          </a:prstGeom>
          <a:noFill/>
          <a:extLst>
            <a:ext uri="{909E8E84-426E-40DD-AFC4-6F175D3DCCD1}">
              <a14:hiddenFill xmlns="" xmlns:a14="http://schemas.microsoft.com/office/drawing/2010/main">
                <a:solidFill>
                  <a:srgbClr val="FFFFFF"/>
                </a:solidFill>
              </a14:hiddenFill>
            </a:ext>
          </a:extLst>
        </p:spPr>
      </p:pic>
      <p:graphicFrame>
        <p:nvGraphicFramePr>
          <p:cNvPr id="2" name="Tabulka 1"/>
          <p:cNvGraphicFramePr>
            <a:graphicFrameLocks noGrp="1"/>
          </p:cNvGraphicFramePr>
          <p:nvPr>
            <p:extLst>
              <p:ext uri="{D42A27DB-BD31-4B8C-83A1-F6EECF244321}">
                <p14:modId xmlns="" xmlns:p14="http://schemas.microsoft.com/office/powerpoint/2010/main" val="193716419"/>
              </p:ext>
            </p:extLst>
          </p:nvPr>
        </p:nvGraphicFramePr>
        <p:xfrm>
          <a:off x="1524000" y="2276872"/>
          <a:ext cx="6096000" cy="2026920"/>
        </p:xfrm>
        <a:graphic>
          <a:graphicData uri="http://schemas.openxmlformats.org/drawingml/2006/table">
            <a:tbl>
              <a:tblPr firstRow="1" bandRow="1">
                <a:tableStyleId>{5C22544A-7EE6-4342-B048-85BDC9FD1C3A}</a:tableStyleId>
              </a:tblPr>
              <a:tblGrid>
                <a:gridCol w="1219200"/>
                <a:gridCol w="1219200"/>
                <a:gridCol w="1219200"/>
                <a:gridCol w="1219200"/>
                <a:gridCol w="1219200"/>
              </a:tblGrid>
              <a:tr h="370840">
                <a:tc>
                  <a:txBody>
                    <a:bodyPr/>
                    <a:lstStyle/>
                    <a:p>
                      <a:pPr algn="ctr"/>
                      <a:r>
                        <a:rPr lang="cs-CZ" baseline="0" dirty="0" smtClean="0"/>
                        <a:t>Nepatří do skupiny </a:t>
                      </a:r>
                      <a:endParaRPr lang="cs-CZ" dirty="0"/>
                    </a:p>
                  </a:txBody>
                  <a:tcPr anchor="ctr"/>
                </a:tc>
                <a:tc>
                  <a:txBody>
                    <a:bodyPr/>
                    <a:lstStyle/>
                    <a:p>
                      <a:pPr algn="ctr"/>
                      <a:r>
                        <a:rPr lang="cs-CZ" dirty="0" smtClean="0"/>
                        <a:t>Poznám památku</a:t>
                      </a:r>
                      <a:endParaRPr lang="cs-CZ" dirty="0"/>
                    </a:p>
                  </a:txBody>
                  <a:tcPr anchor="ctr"/>
                </a:tc>
                <a:tc>
                  <a:txBody>
                    <a:bodyPr/>
                    <a:lstStyle/>
                    <a:p>
                      <a:pPr algn="ctr"/>
                      <a:r>
                        <a:rPr lang="cs-CZ" dirty="0" smtClean="0"/>
                        <a:t>Poznám osobnost</a:t>
                      </a:r>
                      <a:endParaRPr lang="cs-CZ" dirty="0"/>
                    </a:p>
                  </a:txBody>
                  <a:tcPr anchor="ctr"/>
                </a:tc>
                <a:tc>
                  <a:txBody>
                    <a:bodyPr/>
                    <a:lstStyle/>
                    <a:p>
                      <a:pPr algn="ctr"/>
                      <a:r>
                        <a:rPr lang="cs-CZ" dirty="0" smtClean="0"/>
                        <a:t>Doplním větu</a:t>
                      </a:r>
                      <a:endParaRPr lang="cs-CZ" dirty="0"/>
                    </a:p>
                  </a:txBody>
                  <a:tcPr anchor="ctr"/>
                </a:tc>
                <a:tc>
                  <a:txBody>
                    <a:bodyPr/>
                    <a:lstStyle/>
                    <a:p>
                      <a:pPr algn="ctr"/>
                      <a:r>
                        <a:rPr lang="cs-CZ" dirty="0" smtClean="0"/>
                        <a:t>Poznám hudebního skladatele</a:t>
                      </a:r>
                      <a:endParaRPr lang="cs-CZ" dirty="0"/>
                    </a:p>
                  </a:txBody>
                  <a:tcPr anchor="ctr"/>
                </a:tc>
              </a:tr>
              <a:tr h="370840">
                <a:tc>
                  <a:txBody>
                    <a:bodyPr/>
                    <a:lstStyle/>
                    <a:p>
                      <a:pPr algn="ctr"/>
                      <a:r>
                        <a:rPr lang="cs-CZ" dirty="0" smtClean="0">
                          <a:hlinkClick r:id="rId3" action="ppaction://hlinksldjump"/>
                        </a:rPr>
                        <a:t>1</a:t>
                      </a:r>
                      <a:endParaRPr lang="cs-CZ" dirty="0"/>
                    </a:p>
                  </a:txBody>
                  <a:tcPr anchor="ctr"/>
                </a:tc>
                <a:tc>
                  <a:txBody>
                    <a:bodyPr/>
                    <a:lstStyle/>
                    <a:p>
                      <a:pPr algn="ctr"/>
                      <a:r>
                        <a:rPr lang="cs-CZ" dirty="0" smtClean="0">
                          <a:hlinkClick r:id="rId4" action="ppaction://hlinksldjump"/>
                        </a:rPr>
                        <a:t>1</a:t>
                      </a:r>
                      <a:endParaRPr lang="cs-CZ" dirty="0"/>
                    </a:p>
                  </a:txBody>
                  <a:tcPr anchor="ctr"/>
                </a:tc>
                <a:tc>
                  <a:txBody>
                    <a:bodyPr/>
                    <a:lstStyle/>
                    <a:p>
                      <a:pPr algn="ctr"/>
                      <a:r>
                        <a:rPr lang="cs-CZ" dirty="0" smtClean="0">
                          <a:hlinkClick r:id="rId5" action="ppaction://hlinksldjump"/>
                        </a:rPr>
                        <a:t>1</a:t>
                      </a:r>
                      <a:endParaRPr lang="cs-CZ" dirty="0"/>
                    </a:p>
                  </a:txBody>
                  <a:tcPr anchor="ctr"/>
                </a:tc>
                <a:tc>
                  <a:txBody>
                    <a:bodyPr/>
                    <a:lstStyle/>
                    <a:p>
                      <a:pPr algn="ctr"/>
                      <a:r>
                        <a:rPr lang="cs-CZ" dirty="0" smtClean="0">
                          <a:hlinkClick r:id="rId6" action="ppaction://hlinksldjump"/>
                        </a:rPr>
                        <a:t>1</a:t>
                      </a:r>
                      <a:endParaRPr lang="cs-CZ" dirty="0"/>
                    </a:p>
                  </a:txBody>
                  <a:tcPr anchor="ctr"/>
                </a:tc>
                <a:tc>
                  <a:txBody>
                    <a:bodyPr/>
                    <a:lstStyle/>
                    <a:p>
                      <a:pPr algn="ctr"/>
                      <a:r>
                        <a:rPr lang="cs-CZ" dirty="0" smtClean="0">
                          <a:hlinkClick r:id="rId7" action="ppaction://hlinksldjump"/>
                        </a:rPr>
                        <a:t>1</a:t>
                      </a:r>
                      <a:endParaRPr lang="cs-CZ" dirty="0"/>
                    </a:p>
                  </a:txBody>
                  <a:tcPr anchor="ctr"/>
                </a:tc>
              </a:tr>
              <a:tr h="370840">
                <a:tc>
                  <a:txBody>
                    <a:bodyPr/>
                    <a:lstStyle/>
                    <a:p>
                      <a:pPr algn="ctr"/>
                      <a:r>
                        <a:rPr lang="cs-CZ" dirty="0" smtClean="0">
                          <a:hlinkClick r:id="rId8" action="ppaction://hlinksldjump"/>
                        </a:rPr>
                        <a:t>2</a:t>
                      </a:r>
                      <a:endParaRPr lang="cs-CZ" dirty="0"/>
                    </a:p>
                  </a:txBody>
                  <a:tcPr anchor="ctr"/>
                </a:tc>
                <a:tc>
                  <a:txBody>
                    <a:bodyPr/>
                    <a:lstStyle/>
                    <a:p>
                      <a:pPr algn="ctr"/>
                      <a:r>
                        <a:rPr lang="cs-CZ" dirty="0" smtClean="0">
                          <a:hlinkClick r:id="rId9" action="ppaction://hlinksldjump"/>
                        </a:rPr>
                        <a:t>2</a:t>
                      </a:r>
                      <a:endParaRPr lang="cs-CZ" dirty="0"/>
                    </a:p>
                  </a:txBody>
                  <a:tcPr anchor="ctr"/>
                </a:tc>
                <a:tc>
                  <a:txBody>
                    <a:bodyPr/>
                    <a:lstStyle/>
                    <a:p>
                      <a:pPr algn="ctr"/>
                      <a:r>
                        <a:rPr lang="cs-CZ" dirty="0" smtClean="0">
                          <a:hlinkClick r:id="rId10" action="ppaction://hlinksldjump"/>
                        </a:rPr>
                        <a:t>2</a:t>
                      </a:r>
                      <a:endParaRPr lang="cs-CZ" dirty="0"/>
                    </a:p>
                  </a:txBody>
                  <a:tcPr anchor="ctr"/>
                </a:tc>
                <a:tc>
                  <a:txBody>
                    <a:bodyPr/>
                    <a:lstStyle/>
                    <a:p>
                      <a:pPr algn="ctr"/>
                      <a:r>
                        <a:rPr lang="cs-CZ" dirty="0" smtClean="0">
                          <a:hlinkClick r:id="rId11" action="ppaction://hlinksldjump"/>
                        </a:rPr>
                        <a:t>2</a:t>
                      </a:r>
                      <a:endParaRPr lang="cs-CZ" dirty="0"/>
                    </a:p>
                  </a:txBody>
                  <a:tcPr anchor="ctr"/>
                </a:tc>
                <a:tc>
                  <a:txBody>
                    <a:bodyPr/>
                    <a:lstStyle/>
                    <a:p>
                      <a:pPr algn="ctr"/>
                      <a:r>
                        <a:rPr lang="cs-CZ" dirty="0" smtClean="0">
                          <a:hlinkClick r:id="rId12" action="ppaction://hlinksldjump"/>
                        </a:rPr>
                        <a:t>2</a:t>
                      </a:r>
                      <a:endParaRPr lang="cs-CZ" dirty="0"/>
                    </a:p>
                  </a:txBody>
                  <a:tcPr anchor="ctr"/>
                </a:tc>
              </a:tr>
              <a:tr h="370840">
                <a:tc>
                  <a:txBody>
                    <a:bodyPr/>
                    <a:lstStyle/>
                    <a:p>
                      <a:pPr algn="ctr"/>
                      <a:r>
                        <a:rPr lang="cs-CZ" dirty="0" smtClean="0">
                          <a:hlinkClick r:id="rId13" action="ppaction://hlinksldjump"/>
                        </a:rPr>
                        <a:t>3</a:t>
                      </a:r>
                      <a:endParaRPr lang="cs-CZ" dirty="0"/>
                    </a:p>
                  </a:txBody>
                  <a:tcPr anchor="ctr"/>
                </a:tc>
                <a:tc>
                  <a:txBody>
                    <a:bodyPr/>
                    <a:lstStyle/>
                    <a:p>
                      <a:pPr algn="ctr"/>
                      <a:r>
                        <a:rPr lang="cs-CZ" dirty="0" smtClean="0">
                          <a:hlinkClick r:id="rId14" action="ppaction://hlinksldjump"/>
                        </a:rPr>
                        <a:t>3</a:t>
                      </a:r>
                      <a:endParaRPr lang="cs-CZ" dirty="0"/>
                    </a:p>
                  </a:txBody>
                  <a:tcPr anchor="ctr"/>
                </a:tc>
                <a:tc>
                  <a:txBody>
                    <a:bodyPr/>
                    <a:lstStyle/>
                    <a:p>
                      <a:pPr algn="ctr"/>
                      <a:r>
                        <a:rPr lang="cs-CZ" dirty="0" smtClean="0">
                          <a:hlinkClick r:id="rId15" action="ppaction://hlinksldjump"/>
                        </a:rPr>
                        <a:t>3</a:t>
                      </a:r>
                      <a:endParaRPr lang="cs-CZ" dirty="0"/>
                    </a:p>
                  </a:txBody>
                  <a:tcPr anchor="ctr"/>
                </a:tc>
                <a:tc>
                  <a:txBody>
                    <a:bodyPr/>
                    <a:lstStyle/>
                    <a:p>
                      <a:pPr algn="ctr"/>
                      <a:r>
                        <a:rPr lang="cs-CZ" dirty="0" smtClean="0">
                          <a:hlinkClick r:id="rId16" action="ppaction://hlinksldjump"/>
                        </a:rPr>
                        <a:t>3</a:t>
                      </a:r>
                      <a:endParaRPr lang="cs-CZ" dirty="0"/>
                    </a:p>
                  </a:txBody>
                  <a:tcPr anchor="ctr"/>
                </a:tc>
                <a:tc>
                  <a:txBody>
                    <a:bodyPr/>
                    <a:lstStyle/>
                    <a:p>
                      <a:pPr algn="ctr"/>
                      <a:r>
                        <a:rPr lang="cs-CZ" dirty="0" smtClean="0">
                          <a:hlinkClick r:id="rId17" action="ppaction://hlinksldjump"/>
                        </a:rPr>
                        <a:t>3</a:t>
                      </a:r>
                      <a:endParaRPr lang="cs-CZ" dirty="0"/>
                    </a:p>
                  </a:txBody>
                  <a:tcPr anchor="ctr"/>
                </a:tc>
              </a:tr>
            </a:tbl>
          </a:graphicData>
        </a:graphic>
      </p:graphicFrame>
      <p:sp>
        <p:nvSpPr>
          <p:cNvPr id="4" name="TextovéPole 3"/>
          <p:cNvSpPr txBox="1"/>
          <p:nvPr/>
        </p:nvSpPr>
        <p:spPr>
          <a:xfrm>
            <a:off x="3347864" y="1188159"/>
            <a:ext cx="2088232" cy="646331"/>
          </a:xfrm>
          <a:prstGeom prst="rect">
            <a:avLst/>
          </a:prstGeom>
          <a:solidFill>
            <a:schemeClr val="accent1">
              <a:lumMod val="40000"/>
              <a:lumOff val="60000"/>
            </a:schemeClr>
          </a:solidFill>
        </p:spPr>
        <p:txBody>
          <a:bodyPr wrap="square" rtlCol="0">
            <a:spAutoFit/>
          </a:bodyPr>
          <a:lstStyle/>
          <a:p>
            <a:r>
              <a:rPr lang="cs-CZ" dirty="0" smtClean="0"/>
              <a:t>BAROKO</a:t>
            </a:r>
          </a:p>
          <a:p>
            <a:r>
              <a:rPr lang="cs-CZ" dirty="0" smtClean="0"/>
              <a:t>Vyber políčko</a:t>
            </a:r>
            <a:endParaRPr lang="cs-CZ" dirty="0"/>
          </a:p>
        </p:txBody>
      </p:sp>
      <p:sp>
        <p:nvSpPr>
          <p:cNvPr id="7" name="TextovéPole 6"/>
          <p:cNvSpPr txBox="1"/>
          <p:nvPr/>
        </p:nvSpPr>
        <p:spPr>
          <a:xfrm>
            <a:off x="2195736" y="4869160"/>
            <a:ext cx="3240360" cy="369332"/>
          </a:xfrm>
          <a:prstGeom prst="rect">
            <a:avLst/>
          </a:prstGeom>
          <a:noFill/>
          <a:ln>
            <a:solidFill>
              <a:schemeClr val="accent1"/>
            </a:solidFill>
          </a:ln>
        </p:spPr>
        <p:txBody>
          <a:bodyPr wrap="square" rtlCol="0">
            <a:spAutoFit/>
          </a:bodyPr>
          <a:lstStyle/>
          <a:p>
            <a:r>
              <a:rPr lang="cs-CZ" dirty="0" smtClean="0"/>
              <a:t>Gratuluji k dokončení opakování! </a:t>
            </a:r>
            <a:endParaRPr lang="cs-CZ" dirty="0"/>
          </a:p>
        </p:txBody>
      </p:sp>
      <p:sp>
        <p:nvSpPr>
          <p:cNvPr id="8" name="Veselý obličej 7"/>
          <p:cNvSpPr/>
          <p:nvPr/>
        </p:nvSpPr>
        <p:spPr>
          <a:xfrm>
            <a:off x="5532543" y="4869160"/>
            <a:ext cx="432048" cy="369332"/>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 xmlns:p14="http://schemas.microsoft.com/office/powerpoint/2010/main" val="3029411845"/>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0" y="-2"/>
            <a:ext cx="9144000" cy="6857999"/>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extovéPole 1"/>
          <p:cNvSpPr txBox="1"/>
          <p:nvPr/>
        </p:nvSpPr>
        <p:spPr>
          <a:xfrm>
            <a:off x="1115616" y="908720"/>
            <a:ext cx="2448272" cy="369332"/>
          </a:xfrm>
          <a:prstGeom prst="rect">
            <a:avLst/>
          </a:prstGeom>
          <a:solidFill>
            <a:schemeClr val="accent1">
              <a:lumMod val="40000"/>
              <a:lumOff val="60000"/>
            </a:schemeClr>
          </a:solidFill>
        </p:spPr>
        <p:txBody>
          <a:bodyPr wrap="square" rtlCol="0">
            <a:spAutoFit/>
          </a:bodyPr>
          <a:lstStyle/>
          <a:p>
            <a:r>
              <a:rPr lang="cs-CZ" dirty="0" smtClean="0"/>
              <a:t>NEPATŘÍ DO SKUPINY 1</a:t>
            </a:r>
            <a:endParaRPr lang="cs-CZ" dirty="0"/>
          </a:p>
        </p:txBody>
      </p:sp>
      <p:sp>
        <p:nvSpPr>
          <p:cNvPr id="4" name="Ovál 3">
            <a:hlinkClick r:id="rId3" action="ppaction://hlinksldjump"/>
          </p:cNvPr>
          <p:cNvSpPr/>
          <p:nvPr/>
        </p:nvSpPr>
        <p:spPr>
          <a:xfrm>
            <a:off x="7943831" y="5835829"/>
            <a:ext cx="576064" cy="504056"/>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TextovéPole 2"/>
          <p:cNvSpPr txBox="1"/>
          <p:nvPr/>
        </p:nvSpPr>
        <p:spPr>
          <a:xfrm>
            <a:off x="1169368" y="1412776"/>
            <a:ext cx="5760640" cy="2585323"/>
          </a:xfrm>
          <a:prstGeom prst="rect">
            <a:avLst/>
          </a:prstGeom>
          <a:noFill/>
        </p:spPr>
        <p:txBody>
          <a:bodyPr wrap="square" rtlCol="0">
            <a:spAutoFit/>
          </a:bodyPr>
          <a:lstStyle/>
          <a:p>
            <a:r>
              <a:rPr lang="cs-CZ" dirty="0" smtClean="0"/>
              <a:t>Který znak není charakteristický pro barokní malířství?</a:t>
            </a:r>
          </a:p>
          <a:p>
            <a:pPr marL="342900" indent="-342900">
              <a:buAutoNum type="alphaLcParenR"/>
            </a:pPr>
            <a:endParaRPr lang="cs-CZ" dirty="0" smtClean="0"/>
          </a:p>
          <a:p>
            <a:pPr marL="342900" indent="-342900">
              <a:buAutoNum type="alphaLcParenR"/>
            </a:pPr>
            <a:r>
              <a:rPr lang="cs-CZ" dirty="0" smtClean="0"/>
              <a:t>hra světla a stínu</a:t>
            </a:r>
            <a:endParaRPr lang="cs-CZ" dirty="0"/>
          </a:p>
          <a:p>
            <a:pPr marL="342900" indent="-342900">
              <a:buAutoNum type="alphaLcParenR"/>
            </a:pPr>
            <a:endParaRPr lang="cs-CZ" dirty="0" smtClean="0"/>
          </a:p>
          <a:p>
            <a:pPr marL="342900" indent="-342900">
              <a:buAutoNum type="alphaLcParenR"/>
            </a:pPr>
            <a:r>
              <a:rPr lang="cs-CZ" dirty="0" smtClean="0"/>
              <a:t>zobrazení člověka v pohybu</a:t>
            </a:r>
            <a:endParaRPr lang="cs-CZ" dirty="0"/>
          </a:p>
          <a:p>
            <a:pPr marL="342900" indent="-342900">
              <a:buAutoNum type="alphaLcParenR"/>
            </a:pPr>
            <a:endParaRPr lang="cs-CZ" dirty="0" smtClean="0"/>
          </a:p>
          <a:p>
            <a:pPr marL="342900" indent="-342900">
              <a:buAutoNum type="alphaLcParenR"/>
            </a:pPr>
            <a:r>
              <a:rPr lang="cs-CZ" dirty="0" smtClean="0"/>
              <a:t>zachycení pocitů ve tváři člověka</a:t>
            </a:r>
          </a:p>
          <a:p>
            <a:pPr marL="342900" indent="-342900">
              <a:buFont typeface="+mj-lt"/>
              <a:buAutoNum type="alphaLcParenR"/>
            </a:pPr>
            <a:endParaRPr lang="cs-CZ" dirty="0" smtClean="0"/>
          </a:p>
          <a:p>
            <a:pPr marL="342900" indent="-342900">
              <a:buFont typeface="+mj-lt"/>
              <a:buAutoNum type="alphaLcParenR"/>
            </a:pPr>
            <a:r>
              <a:rPr lang="cs-CZ" dirty="0" smtClean="0"/>
              <a:t>převážně zlaté pozadí obrazů</a:t>
            </a:r>
            <a:endParaRPr lang="cs-CZ" dirty="0"/>
          </a:p>
        </p:txBody>
      </p:sp>
      <p:pic>
        <p:nvPicPr>
          <p:cNvPr id="6147" name="Picture 3" descr="C:\Users\Štěpán\Pictures\Řím foto\P1040034.JPG">
            <a:hlinkClick r:id="rId4" action="ppaction://hlinksldjump"/>
          </p:cNvPr>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6084168" y="1748590"/>
            <a:ext cx="2283718" cy="3044957"/>
          </a:xfrm>
          <a:prstGeom prst="rect">
            <a:avLst/>
          </a:prstGeom>
          <a:noFill/>
          <a:extLst>
            <a:ext uri="{909E8E84-426E-40DD-AFC4-6F175D3DCCD1}">
              <a14:hiddenFill xmlns="" xmlns:a14="http://schemas.microsoft.com/office/drawing/2010/main">
                <a:solidFill>
                  <a:srgbClr val="FFFFFF"/>
                </a:solidFill>
              </a14:hiddenFill>
            </a:ext>
          </a:extLst>
        </p:spPr>
      </p:pic>
      <p:pic>
        <p:nvPicPr>
          <p:cNvPr id="6149" name="Picture 5" descr="Soubor:Michelangelo Caravaggio 062.jpg">
            <a:hlinkClick r:id="rId4" action="ppaction://hlinksldjump"/>
          </p:cNvPr>
          <p:cNvPicPr>
            <a:picLocks noChangeAspect="1" noChangeArrowheads="1"/>
          </p:cNvPicPr>
          <p:nvPr/>
        </p:nvPicPr>
        <p:blipFill>
          <a:blip r:embed="rId6" cstate="print">
            <a:extLst>
              <a:ext uri="{28A0092B-C50C-407E-A947-70E740481C1C}">
                <a14:useLocalDpi xmlns="" xmlns:a14="http://schemas.microsoft.com/office/drawing/2010/main" val="0"/>
              </a:ext>
            </a:extLst>
          </a:blip>
          <a:srcRect/>
          <a:stretch>
            <a:fillRect/>
          </a:stretch>
        </p:blipFill>
        <p:spPr bwMode="auto">
          <a:xfrm>
            <a:off x="3779912" y="3961856"/>
            <a:ext cx="2079861" cy="2126001"/>
          </a:xfrm>
          <a:prstGeom prst="rect">
            <a:avLst/>
          </a:prstGeom>
          <a:noFill/>
          <a:extLst>
            <a:ext uri="{909E8E84-426E-40DD-AFC4-6F175D3DCCD1}">
              <a14:hiddenFill xmlns="" xmlns:a14="http://schemas.microsoft.com/office/drawing/2010/main">
                <a:solidFill>
                  <a:srgbClr val="FFFFFF"/>
                </a:solidFill>
              </a14:hiddenFill>
            </a:ext>
          </a:extLst>
        </p:spPr>
      </p:pic>
      <p:sp>
        <p:nvSpPr>
          <p:cNvPr id="6" name="TextovéPole 5"/>
          <p:cNvSpPr txBox="1"/>
          <p:nvPr/>
        </p:nvSpPr>
        <p:spPr>
          <a:xfrm>
            <a:off x="742754" y="3592524"/>
            <a:ext cx="504056" cy="369332"/>
          </a:xfrm>
          <a:prstGeom prst="rect">
            <a:avLst/>
          </a:prstGeom>
          <a:noFill/>
          <a:ln>
            <a:solidFill>
              <a:schemeClr val="accent1"/>
            </a:solidFill>
          </a:ln>
        </p:spPr>
        <p:txBody>
          <a:bodyPr wrap="square" rtlCol="0">
            <a:spAutoFit/>
          </a:bodyPr>
          <a:lstStyle/>
          <a:p>
            <a:r>
              <a:rPr lang="cs-CZ" dirty="0" smtClean="0"/>
              <a:t>d)</a:t>
            </a:r>
            <a:endParaRPr lang="cs-CZ" dirty="0"/>
          </a:p>
        </p:txBody>
      </p:sp>
      <p:sp>
        <p:nvSpPr>
          <p:cNvPr id="11" name="TextovéPole 10"/>
          <p:cNvSpPr txBox="1"/>
          <p:nvPr/>
        </p:nvSpPr>
        <p:spPr>
          <a:xfrm>
            <a:off x="742754" y="1920607"/>
            <a:ext cx="504056" cy="369332"/>
          </a:xfrm>
          <a:prstGeom prst="rect">
            <a:avLst/>
          </a:prstGeom>
          <a:noFill/>
          <a:ln>
            <a:solidFill>
              <a:schemeClr val="accent1"/>
            </a:solidFill>
          </a:ln>
        </p:spPr>
        <p:txBody>
          <a:bodyPr wrap="square" rtlCol="0">
            <a:spAutoFit/>
          </a:bodyPr>
          <a:lstStyle/>
          <a:p>
            <a:r>
              <a:rPr lang="cs-CZ" dirty="0" smtClean="0"/>
              <a:t>a) </a:t>
            </a:r>
            <a:endParaRPr lang="cs-CZ" dirty="0"/>
          </a:p>
        </p:txBody>
      </p:sp>
      <p:sp>
        <p:nvSpPr>
          <p:cNvPr id="12" name="TextovéPole 11"/>
          <p:cNvSpPr txBox="1"/>
          <p:nvPr/>
        </p:nvSpPr>
        <p:spPr>
          <a:xfrm>
            <a:off x="742754" y="2520771"/>
            <a:ext cx="504056" cy="369332"/>
          </a:xfrm>
          <a:prstGeom prst="rect">
            <a:avLst/>
          </a:prstGeom>
          <a:noFill/>
          <a:ln>
            <a:solidFill>
              <a:schemeClr val="accent1"/>
            </a:solidFill>
          </a:ln>
        </p:spPr>
        <p:txBody>
          <a:bodyPr wrap="square" rtlCol="0">
            <a:spAutoFit/>
          </a:bodyPr>
          <a:lstStyle/>
          <a:p>
            <a:r>
              <a:rPr lang="cs-CZ" dirty="0" smtClean="0"/>
              <a:t>b) </a:t>
            </a:r>
            <a:endParaRPr lang="cs-CZ" dirty="0"/>
          </a:p>
        </p:txBody>
      </p:sp>
      <p:sp>
        <p:nvSpPr>
          <p:cNvPr id="13" name="TextovéPole 12"/>
          <p:cNvSpPr txBox="1"/>
          <p:nvPr/>
        </p:nvSpPr>
        <p:spPr>
          <a:xfrm>
            <a:off x="742754" y="3086402"/>
            <a:ext cx="504056" cy="369332"/>
          </a:xfrm>
          <a:prstGeom prst="rect">
            <a:avLst/>
          </a:prstGeom>
          <a:noFill/>
          <a:ln>
            <a:solidFill>
              <a:schemeClr val="accent1"/>
            </a:solidFill>
          </a:ln>
        </p:spPr>
        <p:txBody>
          <a:bodyPr wrap="square" rtlCol="0">
            <a:spAutoFit/>
          </a:bodyPr>
          <a:lstStyle/>
          <a:p>
            <a:r>
              <a:rPr lang="cs-CZ" dirty="0" smtClean="0"/>
              <a:t>c) </a:t>
            </a:r>
            <a:endParaRPr lang="cs-CZ" dirty="0"/>
          </a:p>
        </p:txBody>
      </p:sp>
    </p:spTree>
    <p:extLst>
      <p:ext uri="{BB962C8B-B14F-4D97-AF65-F5344CB8AC3E}">
        <p14:creationId xmlns="" xmlns:p14="http://schemas.microsoft.com/office/powerpoint/2010/main" val="3029411845"/>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147"/>
                                        </p:tgtEl>
                                        <p:attrNameLst>
                                          <p:attrName>style.visibility</p:attrName>
                                        </p:attrNameLst>
                                      </p:cBhvr>
                                      <p:to>
                                        <p:strVal val="visible"/>
                                      </p:to>
                                    </p:set>
                                    <p:animEffect transition="in" filter="fade">
                                      <p:cBhvr>
                                        <p:cTn id="7" dur="500"/>
                                        <p:tgtEl>
                                          <p:spTgt spid="6147"/>
                                        </p:tgtEl>
                                      </p:cBhvr>
                                    </p:animEffect>
                                  </p:childTnLst>
                                </p:cTn>
                              </p:par>
                              <p:par>
                                <p:cTn id="8" presetID="10" presetClass="entr" presetSubtype="0" fill="hold" nodeType="withEffect">
                                  <p:stCondLst>
                                    <p:cond delay="0"/>
                                  </p:stCondLst>
                                  <p:childTnLst>
                                    <p:set>
                                      <p:cBhvr>
                                        <p:cTn id="9" dur="1" fill="hold">
                                          <p:stCondLst>
                                            <p:cond delay="0"/>
                                          </p:stCondLst>
                                        </p:cTn>
                                        <p:tgtEl>
                                          <p:spTgt spid="6149"/>
                                        </p:tgtEl>
                                        <p:attrNameLst>
                                          <p:attrName>style.visibility</p:attrName>
                                        </p:attrNameLst>
                                      </p:cBhvr>
                                      <p:to>
                                        <p:strVal val="visible"/>
                                      </p:to>
                                    </p:set>
                                    <p:animEffect transition="in" filter="fade">
                                      <p:cBhvr>
                                        <p:cTn id="10" dur="500"/>
                                        <p:tgtEl>
                                          <p:spTgt spid="6149"/>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4045" y="-1"/>
            <a:ext cx="9144000" cy="6857999"/>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ovéPole 2"/>
          <p:cNvSpPr txBox="1"/>
          <p:nvPr/>
        </p:nvSpPr>
        <p:spPr>
          <a:xfrm>
            <a:off x="1115616" y="908720"/>
            <a:ext cx="2448272" cy="369332"/>
          </a:xfrm>
          <a:prstGeom prst="rect">
            <a:avLst/>
          </a:prstGeom>
          <a:solidFill>
            <a:schemeClr val="accent1">
              <a:lumMod val="40000"/>
              <a:lumOff val="60000"/>
            </a:schemeClr>
          </a:solidFill>
        </p:spPr>
        <p:txBody>
          <a:bodyPr wrap="square" rtlCol="0">
            <a:spAutoFit/>
          </a:bodyPr>
          <a:lstStyle/>
          <a:p>
            <a:r>
              <a:rPr lang="cs-CZ" dirty="0" smtClean="0"/>
              <a:t>NEPATŘÍ DO SKUPINY 2</a:t>
            </a:r>
            <a:endParaRPr lang="cs-CZ" dirty="0"/>
          </a:p>
        </p:txBody>
      </p:sp>
      <p:sp>
        <p:nvSpPr>
          <p:cNvPr id="4" name="Ovál 3">
            <a:hlinkClick r:id="rId3" action="ppaction://hlinksldjump"/>
          </p:cNvPr>
          <p:cNvSpPr/>
          <p:nvPr/>
        </p:nvSpPr>
        <p:spPr>
          <a:xfrm>
            <a:off x="7943831" y="5835829"/>
            <a:ext cx="576064" cy="504056"/>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TextovéPole 1"/>
          <p:cNvSpPr txBox="1"/>
          <p:nvPr/>
        </p:nvSpPr>
        <p:spPr>
          <a:xfrm>
            <a:off x="1259632" y="1628800"/>
            <a:ext cx="6120680" cy="2585323"/>
          </a:xfrm>
          <a:prstGeom prst="rect">
            <a:avLst/>
          </a:prstGeom>
          <a:noFill/>
        </p:spPr>
        <p:txBody>
          <a:bodyPr wrap="square" rtlCol="0">
            <a:spAutoFit/>
          </a:bodyPr>
          <a:lstStyle/>
          <a:p>
            <a:r>
              <a:rPr lang="cs-CZ" dirty="0" smtClean="0"/>
              <a:t>Který </a:t>
            </a:r>
            <a:r>
              <a:rPr lang="cs-CZ" dirty="0" smtClean="0"/>
              <a:t>znak není charakteristický pro barokní architekturu?</a:t>
            </a:r>
          </a:p>
          <a:p>
            <a:endParaRPr lang="cs-CZ" dirty="0"/>
          </a:p>
          <a:p>
            <a:pPr marL="342900" indent="-342900">
              <a:buAutoNum type="alphaLcParenR"/>
            </a:pPr>
            <a:r>
              <a:rPr lang="cs-CZ" dirty="0"/>
              <a:t>m</a:t>
            </a:r>
            <a:r>
              <a:rPr lang="cs-CZ" dirty="0" smtClean="0"/>
              <a:t>onumentálnost</a:t>
            </a:r>
          </a:p>
          <a:p>
            <a:pPr marL="342900" indent="-342900">
              <a:buAutoNum type="alphaLcParenR"/>
            </a:pPr>
            <a:endParaRPr lang="cs-CZ" dirty="0"/>
          </a:p>
          <a:p>
            <a:pPr marL="342900" indent="-342900">
              <a:buAutoNum type="alphaLcParenR"/>
            </a:pPr>
            <a:r>
              <a:rPr lang="cs-CZ" dirty="0"/>
              <a:t>o</a:t>
            </a:r>
            <a:r>
              <a:rPr lang="cs-CZ" dirty="0" smtClean="0"/>
              <a:t>pěrný systém viditelný zvenku budovy</a:t>
            </a:r>
          </a:p>
          <a:p>
            <a:pPr marL="342900" indent="-342900">
              <a:buAutoNum type="alphaLcParenR"/>
            </a:pPr>
            <a:endParaRPr lang="cs-CZ" dirty="0" smtClean="0"/>
          </a:p>
          <a:p>
            <a:pPr marL="342900" indent="-342900">
              <a:buAutoNum type="alphaLcParenR"/>
            </a:pPr>
            <a:r>
              <a:rPr lang="cs-CZ" dirty="0" smtClean="0"/>
              <a:t>využití oblých tvarů</a:t>
            </a:r>
          </a:p>
          <a:p>
            <a:pPr marL="342900" indent="-342900">
              <a:buAutoNum type="alphaLcParenR"/>
            </a:pPr>
            <a:endParaRPr lang="cs-CZ" dirty="0" smtClean="0"/>
          </a:p>
          <a:p>
            <a:pPr marL="342900" indent="-342900">
              <a:buAutoNum type="alphaLcParenR"/>
            </a:pPr>
            <a:r>
              <a:rPr lang="cs-CZ" dirty="0" smtClean="0"/>
              <a:t>zdobnost</a:t>
            </a:r>
          </a:p>
        </p:txBody>
      </p:sp>
      <p:pic>
        <p:nvPicPr>
          <p:cNvPr id="9220" name="Picture 4" descr="File:Chiesa di Sant'Ignazio all'Olivella Palermo.JPG">
            <a:hlinkClick r:id="rId4" action="ppaction://hlinksldjump"/>
          </p:cNvPr>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3923928" y="3314319"/>
            <a:ext cx="1899896" cy="2533195"/>
          </a:xfrm>
          <a:prstGeom prst="rect">
            <a:avLst/>
          </a:prstGeom>
          <a:noFill/>
          <a:extLst>
            <a:ext uri="{909E8E84-426E-40DD-AFC4-6F175D3DCCD1}">
              <a14:hiddenFill xmlns="" xmlns:a14="http://schemas.microsoft.com/office/drawing/2010/main">
                <a:solidFill>
                  <a:srgbClr val="FFFFFF"/>
                </a:solidFill>
              </a14:hiddenFill>
            </a:ext>
          </a:extLst>
        </p:spPr>
      </p:pic>
      <p:pic>
        <p:nvPicPr>
          <p:cNvPr id="9222" name="Picture 6" descr="File:Choeur Saint Vincent Rouen.jpg">
            <a:hlinkClick r:id="rId4" action="ppaction://hlinksldjump"/>
          </p:cNvPr>
          <p:cNvPicPr>
            <a:picLocks noChangeAspect="1" noChangeArrowheads="1"/>
          </p:cNvPicPr>
          <p:nvPr/>
        </p:nvPicPr>
        <p:blipFill>
          <a:blip r:embed="rId6" cstate="print">
            <a:extLst>
              <a:ext uri="{28A0092B-C50C-407E-A947-70E740481C1C}">
                <a14:useLocalDpi xmlns="" xmlns:a14="http://schemas.microsoft.com/office/drawing/2010/main" val="0"/>
              </a:ext>
            </a:extLst>
          </a:blip>
          <a:srcRect/>
          <a:stretch>
            <a:fillRect/>
          </a:stretch>
        </p:blipFill>
        <p:spPr bwMode="auto">
          <a:xfrm>
            <a:off x="5940152" y="2060848"/>
            <a:ext cx="2428167" cy="3726088"/>
          </a:xfrm>
          <a:prstGeom prst="rect">
            <a:avLst/>
          </a:prstGeom>
          <a:noFill/>
          <a:extLst>
            <a:ext uri="{909E8E84-426E-40DD-AFC4-6F175D3DCCD1}">
              <a14:hiddenFill xmlns="" xmlns:a14="http://schemas.microsoft.com/office/drawing/2010/main">
                <a:solidFill>
                  <a:srgbClr val="FFFFFF"/>
                </a:solidFill>
              </a14:hiddenFill>
            </a:ext>
          </a:extLst>
        </p:spPr>
      </p:pic>
      <p:sp>
        <p:nvSpPr>
          <p:cNvPr id="6" name="TextovéPole 5"/>
          <p:cNvSpPr txBox="1"/>
          <p:nvPr/>
        </p:nvSpPr>
        <p:spPr>
          <a:xfrm>
            <a:off x="765385" y="2736795"/>
            <a:ext cx="504056" cy="369332"/>
          </a:xfrm>
          <a:prstGeom prst="rect">
            <a:avLst/>
          </a:prstGeom>
          <a:noFill/>
          <a:ln>
            <a:solidFill>
              <a:schemeClr val="accent1"/>
            </a:solidFill>
          </a:ln>
        </p:spPr>
        <p:txBody>
          <a:bodyPr wrap="square" rtlCol="0">
            <a:spAutoFit/>
          </a:bodyPr>
          <a:lstStyle/>
          <a:p>
            <a:r>
              <a:rPr lang="cs-CZ" dirty="0" smtClean="0"/>
              <a:t>b)</a:t>
            </a:r>
            <a:endParaRPr lang="cs-CZ" dirty="0"/>
          </a:p>
        </p:txBody>
      </p:sp>
      <p:sp>
        <p:nvSpPr>
          <p:cNvPr id="7" name="TextovéPole 6"/>
          <p:cNvSpPr txBox="1"/>
          <p:nvPr/>
        </p:nvSpPr>
        <p:spPr>
          <a:xfrm>
            <a:off x="765385" y="2204864"/>
            <a:ext cx="504056" cy="369332"/>
          </a:xfrm>
          <a:prstGeom prst="rect">
            <a:avLst/>
          </a:prstGeom>
          <a:noFill/>
          <a:ln>
            <a:solidFill>
              <a:schemeClr val="accent1"/>
            </a:solidFill>
          </a:ln>
        </p:spPr>
        <p:txBody>
          <a:bodyPr wrap="square" rtlCol="0">
            <a:spAutoFit/>
          </a:bodyPr>
          <a:lstStyle/>
          <a:p>
            <a:r>
              <a:rPr lang="cs-CZ" dirty="0" smtClean="0"/>
              <a:t>a) </a:t>
            </a:r>
            <a:endParaRPr lang="cs-CZ" dirty="0"/>
          </a:p>
        </p:txBody>
      </p:sp>
      <p:sp>
        <p:nvSpPr>
          <p:cNvPr id="11" name="TextovéPole 10"/>
          <p:cNvSpPr txBox="1"/>
          <p:nvPr/>
        </p:nvSpPr>
        <p:spPr>
          <a:xfrm>
            <a:off x="785271" y="3314319"/>
            <a:ext cx="504056" cy="369332"/>
          </a:xfrm>
          <a:prstGeom prst="rect">
            <a:avLst/>
          </a:prstGeom>
          <a:noFill/>
          <a:ln>
            <a:solidFill>
              <a:schemeClr val="accent1"/>
            </a:solidFill>
          </a:ln>
        </p:spPr>
        <p:txBody>
          <a:bodyPr wrap="square" rtlCol="0">
            <a:spAutoFit/>
          </a:bodyPr>
          <a:lstStyle/>
          <a:p>
            <a:r>
              <a:rPr lang="cs-CZ" dirty="0"/>
              <a:t>c</a:t>
            </a:r>
            <a:r>
              <a:rPr lang="cs-CZ" dirty="0" smtClean="0"/>
              <a:t>) </a:t>
            </a:r>
            <a:endParaRPr lang="cs-CZ" dirty="0"/>
          </a:p>
        </p:txBody>
      </p:sp>
      <p:sp>
        <p:nvSpPr>
          <p:cNvPr id="12" name="TextovéPole 11"/>
          <p:cNvSpPr txBox="1"/>
          <p:nvPr/>
        </p:nvSpPr>
        <p:spPr>
          <a:xfrm>
            <a:off x="785271" y="3832928"/>
            <a:ext cx="504056" cy="369332"/>
          </a:xfrm>
          <a:prstGeom prst="rect">
            <a:avLst/>
          </a:prstGeom>
          <a:noFill/>
          <a:ln>
            <a:solidFill>
              <a:schemeClr val="accent1"/>
            </a:solidFill>
          </a:ln>
        </p:spPr>
        <p:txBody>
          <a:bodyPr wrap="square" rtlCol="0">
            <a:spAutoFit/>
          </a:bodyPr>
          <a:lstStyle/>
          <a:p>
            <a:r>
              <a:rPr lang="cs-CZ" dirty="0"/>
              <a:t>d</a:t>
            </a:r>
            <a:r>
              <a:rPr lang="cs-CZ" dirty="0" smtClean="0"/>
              <a:t>) </a:t>
            </a:r>
            <a:endParaRPr lang="cs-CZ" dirty="0"/>
          </a:p>
        </p:txBody>
      </p:sp>
    </p:spTree>
    <p:extLst>
      <p:ext uri="{BB962C8B-B14F-4D97-AF65-F5344CB8AC3E}">
        <p14:creationId xmlns="" xmlns:p14="http://schemas.microsoft.com/office/powerpoint/2010/main" val="3029411845"/>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9222"/>
                                        </p:tgtEl>
                                        <p:attrNameLst>
                                          <p:attrName>style.visibility</p:attrName>
                                        </p:attrNameLst>
                                      </p:cBhvr>
                                      <p:to>
                                        <p:strVal val="visible"/>
                                      </p:to>
                                    </p:set>
                                    <p:animEffect transition="in" filter="fade">
                                      <p:cBhvr>
                                        <p:cTn id="7" dur="500"/>
                                        <p:tgtEl>
                                          <p:spTgt spid="9222"/>
                                        </p:tgtEl>
                                      </p:cBhvr>
                                    </p:animEffect>
                                  </p:childTnLst>
                                </p:cTn>
                              </p:par>
                              <p:par>
                                <p:cTn id="8" presetID="10" presetClass="entr" presetSubtype="0" fill="hold" nodeType="withEffect">
                                  <p:stCondLst>
                                    <p:cond delay="0"/>
                                  </p:stCondLst>
                                  <p:childTnLst>
                                    <p:set>
                                      <p:cBhvr>
                                        <p:cTn id="9" dur="1" fill="hold">
                                          <p:stCondLst>
                                            <p:cond delay="0"/>
                                          </p:stCondLst>
                                        </p:cTn>
                                        <p:tgtEl>
                                          <p:spTgt spid="9220"/>
                                        </p:tgtEl>
                                        <p:attrNameLst>
                                          <p:attrName>style.visibility</p:attrName>
                                        </p:attrNameLst>
                                      </p:cBhvr>
                                      <p:to>
                                        <p:strVal val="visible"/>
                                      </p:to>
                                    </p:set>
                                    <p:animEffect transition="in" filter="fade">
                                      <p:cBhvr>
                                        <p:cTn id="10" dur="500"/>
                                        <p:tgtEl>
                                          <p:spTgt spid="9220"/>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0" y="-26730"/>
            <a:ext cx="9144000" cy="6857999"/>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ovéPole 2"/>
          <p:cNvSpPr txBox="1"/>
          <p:nvPr/>
        </p:nvSpPr>
        <p:spPr>
          <a:xfrm>
            <a:off x="1115616" y="908720"/>
            <a:ext cx="2448272" cy="369332"/>
          </a:xfrm>
          <a:prstGeom prst="rect">
            <a:avLst/>
          </a:prstGeom>
          <a:solidFill>
            <a:schemeClr val="accent1">
              <a:lumMod val="40000"/>
              <a:lumOff val="60000"/>
            </a:schemeClr>
          </a:solidFill>
        </p:spPr>
        <p:txBody>
          <a:bodyPr wrap="square" rtlCol="0">
            <a:spAutoFit/>
          </a:bodyPr>
          <a:lstStyle/>
          <a:p>
            <a:r>
              <a:rPr lang="cs-CZ" dirty="0" smtClean="0"/>
              <a:t>NEPATŘÍ DO SKUPINY 3</a:t>
            </a:r>
            <a:endParaRPr lang="cs-CZ" dirty="0"/>
          </a:p>
        </p:txBody>
      </p:sp>
      <p:sp>
        <p:nvSpPr>
          <p:cNvPr id="4" name="Ovál 3">
            <a:hlinkClick r:id="rId3" action="ppaction://hlinksldjump"/>
          </p:cNvPr>
          <p:cNvSpPr/>
          <p:nvPr/>
        </p:nvSpPr>
        <p:spPr>
          <a:xfrm>
            <a:off x="7943831" y="5835829"/>
            <a:ext cx="576064" cy="504056"/>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TextovéPole 1"/>
          <p:cNvSpPr txBox="1"/>
          <p:nvPr/>
        </p:nvSpPr>
        <p:spPr>
          <a:xfrm>
            <a:off x="1331640" y="1412776"/>
            <a:ext cx="5832648" cy="2585323"/>
          </a:xfrm>
          <a:prstGeom prst="rect">
            <a:avLst/>
          </a:prstGeom>
          <a:noFill/>
        </p:spPr>
        <p:txBody>
          <a:bodyPr wrap="square" rtlCol="0">
            <a:spAutoFit/>
          </a:bodyPr>
          <a:lstStyle/>
          <a:p>
            <a:r>
              <a:rPr lang="cs-CZ" dirty="0" smtClean="0"/>
              <a:t>Který ze znaků není charakteristický pro baroko?</a:t>
            </a:r>
          </a:p>
          <a:p>
            <a:endParaRPr lang="cs-CZ" dirty="0"/>
          </a:p>
          <a:p>
            <a:pPr marL="342900" indent="-342900">
              <a:buAutoNum type="alphaLcParenR"/>
            </a:pPr>
            <a:r>
              <a:rPr lang="cs-CZ" dirty="0"/>
              <a:t>r</a:t>
            </a:r>
            <a:r>
              <a:rPr lang="cs-CZ" dirty="0" smtClean="0"/>
              <a:t>ozvlnění půdorysu staveb</a:t>
            </a:r>
          </a:p>
          <a:p>
            <a:pPr marL="342900" indent="-342900">
              <a:buAutoNum type="alphaLcParenR"/>
            </a:pPr>
            <a:endParaRPr lang="cs-CZ" dirty="0"/>
          </a:p>
          <a:p>
            <a:pPr marL="342900" indent="-342900">
              <a:buAutoNum type="alphaLcParenR"/>
            </a:pPr>
            <a:r>
              <a:rPr lang="cs-CZ" dirty="0" smtClean="0"/>
              <a:t>výrazným stavebním prvkem byla kupole</a:t>
            </a:r>
          </a:p>
          <a:p>
            <a:pPr marL="342900" indent="-342900">
              <a:buAutoNum type="alphaLcParenR"/>
            </a:pPr>
            <a:endParaRPr lang="cs-CZ" dirty="0"/>
          </a:p>
          <a:p>
            <a:pPr marL="342900" indent="-342900">
              <a:buAutoNum type="alphaLcParenR"/>
            </a:pPr>
            <a:r>
              <a:rPr lang="cs-CZ" dirty="0" smtClean="0"/>
              <a:t>zlacené prvky</a:t>
            </a:r>
          </a:p>
          <a:p>
            <a:pPr marL="342900" indent="-342900">
              <a:buAutoNum type="alphaLcParenR"/>
            </a:pPr>
            <a:endParaRPr lang="cs-CZ" dirty="0" smtClean="0"/>
          </a:p>
          <a:p>
            <a:pPr marL="342900" indent="-342900">
              <a:buAutoNum type="alphaLcParenR"/>
            </a:pPr>
            <a:r>
              <a:rPr lang="cs-CZ" dirty="0" smtClean="0"/>
              <a:t>inspirace antikou</a:t>
            </a:r>
          </a:p>
        </p:txBody>
      </p:sp>
      <p:pic>
        <p:nvPicPr>
          <p:cNvPr id="10242" name="Picture 2" descr="Soubor:Laterne.jpg">
            <a:hlinkClick r:id="rId4" action="ppaction://hlinksldjump"/>
          </p:cNvPr>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6434543" y="2212687"/>
            <a:ext cx="2085351" cy="2586181"/>
          </a:xfrm>
          <a:prstGeom prst="rect">
            <a:avLst/>
          </a:prstGeom>
          <a:noFill/>
          <a:extLst>
            <a:ext uri="{909E8E84-426E-40DD-AFC4-6F175D3DCCD1}">
              <a14:hiddenFill xmlns="" xmlns:a14="http://schemas.microsoft.com/office/drawing/2010/main">
                <a:solidFill>
                  <a:srgbClr val="FFFFFF"/>
                </a:solidFill>
              </a14:hiddenFill>
            </a:ext>
          </a:extLst>
        </p:spPr>
      </p:pic>
      <p:pic>
        <p:nvPicPr>
          <p:cNvPr id="10243" name="Picture 3" descr="C:\Users\Štěpán\Pictures\Řím foto\P1040012.JPG">
            <a:hlinkClick r:id="rId4" action="ppaction://hlinksldjump"/>
          </p:cNvPr>
          <p:cNvPicPr>
            <a:picLocks noChangeAspect="1" noChangeArrowheads="1"/>
          </p:cNvPicPr>
          <p:nvPr/>
        </p:nvPicPr>
        <p:blipFill>
          <a:blip r:embed="rId6" cstate="print">
            <a:extLst>
              <a:ext uri="{28A0092B-C50C-407E-A947-70E740481C1C}">
                <a14:useLocalDpi xmlns="" xmlns:a14="http://schemas.microsoft.com/office/drawing/2010/main" val="0"/>
              </a:ext>
            </a:extLst>
          </a:blip>
          <a:srcRect/>
          <a:stretch>
            <a:fillRect/>
          </a:stretch>
        </p:blipFill>
        <p:spPr bwMode="auto">
          <a:xfrm>
            <a:off x="3726742" y="3907960"/>
            <a:ext cx="2375756" cy="1781817"/>
          </a:xfrm>
          <a:prstGeom prst="rect">
            <a:avLst/>
          </a:prstGeom>
          <a:noFill/>
          <a:extLst>
            <a:ext uri="{909E8E84-426E-40DD-AFC4-6F175D3DCCD1}">
              <a14:hiddenFill xmlns="" xmlns:a14="http://schemas.microsoft.com/office/drawing/2010/main">
                <a:solidFill>
                  <a:srgbClr val="FFFFFF"/>
                </a:solidFill>
              </a14:hiddenFill>
            </a:ext>
          </a:extLst>
        </p:spPr>
      </p:pic>
      <p:pic>
        <p:nvPicPr>
          <p:cNvPr id="10244" name="Picture 4" descr="C:\Users\Štěpán\Pictures\Řím foto\P1030979.JPG">
            <a:hlinkClick r:id="rId4" action="ppaction://hlinksldjump"/>
          </p:cNvPr>
          <p:cNvPicPr>
            <a:picLocks noChangeAspect="1" noChangeArrowheads="1"/>
          </p:cNvPicPr>
          <p:nvPr/>
        </p:nvPicPr>
        <p:blipFill>
          <a:blip r:embed="rId7" cstate="print">
            <a:extLst>
              <a:ext uri="{28A0092B-C50C-407E-A947-70E740481C1C}">
                <a14:useLocalDpi xmlns="" xmlns:a14="http://schemas.microsoft.com/office/drawing/2010/main" val="0"/>
              </a:ext>
            </a:extLst>
          </a:blip>
          <a:srcRect/>
          <a:stretch>
            <a:fillRect/>
          </a:stretch>
        </p:blipFill>
        <p:spPr bwMode="auto">
          <a:xfrm>
            <a:off x="6102498" y="908720"/>
            <a:ext cx="1763688" cy="1322766"/>
          </a:xfrm>
          <a:prstGeom prst="rect">
            <a:avLst/>
          </a:prstGeom>
          <a:noFill/>
          <a:extLst>
            <a:ext uri="{909E8E84-426E-40DD-AFC4-6F175D3DCCD1}">
              <a14:hiddenFill xmlns="" xmlns:a14="http://schemas.microsoft.com/office/drawing/2010/main">
                <a:solidFill>
                  <a:srgbClr val="FFFFFF"/>
                </a:solidFill>
              </a14:hiddenFill>
            </a:ext>
          </a:extLst>
        </p:spPr>
      </p:pic>
      <p:sp>
        <p:nvSpPr>
          <p:cNvPr id="13" name="TextovéPole 12"/>
          <p:cNvSpPr txBox="1"/>
          <p:nvPr/>
        </p:nvSpPr>
        <p:spPr>
          <a:xfrm>
            <a:off x="863588" y="3539606"/>
            <a:ext cx="504056" cy="369332"/>
          </a:xfrm>
          <a:prstGeom prst="rect">
            <a:avLst/>
          </a:prstGeom>
          <a:noFill/>
          <a:ln>
            <a:solidFill>
              <a:schemeClr val="accent1"/>
            </a:solidFill>
          </a:ln>
        </p:spPr>
        <p:txBody>
          <a:bodyPr wrap="square" rtlCol="0">
            <a:spAutoFit/>
          </a:bodyPr>
          <a:lstStyle/>
          <a:p>
            <a:r>
              <a:rPr lang="cs-CZ" dirty="0"/>
              <a:t>d</a:t>
            </a:r>
            <a:r>
              <a:rPr lang="cs-CZ" dirty="0" smtClean="0"/>
              <a:t>) </a:t>
            </a:r>
            <a:endParaRPr lang="cs-CZ" dirty="0"/>
          </a:p>
        </p:txBody>
      </p:sp>
      <p:sp>
        <p:nvSpPr>
          <p:cNvPr id="14" name="TextovéPole 13"/>
          <p:cNvSpPr txBox="1"/>
          <p:nvPr/>
        </p:nvSpPr>
        <p:spPr>
          <a:xfrm>
            <a:off x="869976" y="3013841"/>
            <a:ext cx="504056" cy="369332"/>
          </a:xfrm>
          <a:prstGeom prst="rect">
            <a:avLst/>
          </a:prstGeom>
          <a:noFill/>
          <a:ln>
            <a:solidFill>
              <a:schemeClr val="accent1"/>
            </a:solidFill>
          </a:ln>
        </p:spPr>
        <p:txBody>
          <a:bodyPr wrap="square" rtlCol="0">
            <a:spAutoFit/>
          </a:bodyPr>
          <a:lstStyle/>
          <a:p>
            <a:r>
              <a:rPr lang="cs-CZ" dirty="0" smtClean="0"/>
              <a:t>c) </a:t>
            </a:r>
            <a:endParaRPr lang="cs-CZ" dirty="0"/>
          </a:p>
        </p:txBody>
      </p:sp>
      <p:sp>
        <p:nvSpPr>
          <p:cNvPr id="15" name="TextovéPole 14"/>
          <p:cNvSpPr txBox="1"/>
          <p:nvPr/>
        </p:nvSpPr>
        <p:spPr>
          <a:xfrm>
            <a:off x="863588" y="2520771"/>
            <a:ext cx="504056" cy="369332"/>
          </a:xfrm>
          <a:prstGeom prst="rect">
            <a:avLst/>
          </a:prstGeom>
          <a:noFill/>
          <a:ln>
            <a:solidFill>
              <a:schemeClr val="accent1"/>
            </a:solidFill>
          </a:ln>
        </p:spPr>
        <p:txBody>
          <a:bodyPr wrap="square" rtlCol="0">
            <a:spAutoFit/>
          </a:bodyPr>
          <a:lstStyle/>
          <a:p>
            <a:r>
              <a:rPr lang="cs-CZ" dirty="0" smtClean="0"/>
              <a:t>b) </a:t>
            </a:r>
            <a:endParaRPr lang="cs-CZ" dirty="0"/>
          </a:p>
        </p:txBody>
      </p:sp>
      <p:sp>
        <p:nvSpPr>
          <p:cNvPr id="16" name="TextovéPole 15"/>
          <p:cNvSpPr txBox="1"/>
          <p:nvPr/>
        </p:nvSpPr>
        <p:spPr>
          <a:xfrm>
            <a:off x="827584" y="2028022"/>
            <a:ext cx="504056" cy="369332"/>
          </a:xfrm>
          <a:prstGeom prst="rect">
            <a:avLst/>
          </a:prstGeom>
          <a:noFill/>
          <a:ln>
            <a:solidFill>
              <a:schemeClr val="accent1"/>
            </a:solidFill>
          </a:ln>
        </p:spPr>
        <p:txBody>
          <a:bodyPr wrap="square" rtlCol="0">
            <a:spAutoFit/>
          </a:bodyPr>
          <a:lstStyle/>
          <a:p>
            <a:r>
              <a:rPr lang="cs-CZ" dirty="0" smtClean="0"/>
              <a:t>a) </a:t>
            </a:r>
            <a:endParaRPr lang="cs-CZ" dirty="0"/>
          </a:p>
        </p:txBody>
      </p:sp>
    </p:spTree>
    <p:extLst>
      <p:ext uri="{BB962C8B-B14F-4D97-AF65-F5344CB8AC3E}">
        <p14:creationId xmlns="" xmlns:p14="http://schemas.microsoft.com/office/powerpoint/2010/main" val="982819059"/>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244"/>
                                        </p:tgtEl>
                                        <p:attrNameLst>
                                          <p:attrName>style.visibility</p:attrName>
                                        </p:attrNameLst>
                                      </p:cBhvr>
                                      <p:to>
                                        <p:strVal val="visible"/>
                                      </p:to>
                                    </p:set>
                                    <p:animEffect transition="in" filter="fade">
                                      <p:cBhvr>
                                        <p:cTn id="7" dur="500"/>
                                        <p:tgtEl>
                                          <p:spTgt spid="10244"/>
                                        </p:tgtEl>
                                      </p:cBhvr>
                                    </p:animEffect>
                                  </p:childTnLst>
                                </p:cTn>
                              </p:par>
                              <p:par>
                                <p:cTn id="8" presetID="10" presetClass="entr" presetSubtype="0" fill="hold" nodeType="withEffect">
                                  <p:stCondLst>
                                    <p:cond delay="0"/>
                                  </p:stCondLst>
                                  <p:childTnLst>
                                    <p:set>
                                      <p:cBhvr>
                                        <p:cTn id="9" dur="1" fill="hold">
                                          <p:stCondLst>
                                            <p:cond delay="0"/>
                                          </p:stCondLst>
                                        </p:cTn>
                                        <p:tgtEl>
                                          <p:spTgt spid="10242"/>
                                        </p:tgtEl>
                                        <p:attrNameLst>
                                          <p:attrName>style.visibility</p:attrName>
                                        </p:attrNameLst>
                                      </p:cBhvr>
                                      <p:to>
                                        <p:strVal val="visible"/>
                                      </p:to>
                                    </p:set>
                                    <p:animEffect transition="in" filter="fade">
                                      <p:cBhvr>
                                        <p:cTn id="10" dur="500"/>
                                        <p:tgtEl>
                                          <p:spTgt spid="10242"/>
                                        </p:tgtEl>
                                      </p:cBhvr>
                                    </p:animEffect>
                                  </p:childTnLst>
                                </p:cTn>
                              </p:par>
                              <p:par>
                                <p:cTn id="11" presetID="10" presetClass="entr" presetSubtype="0" fill="hold" nodeType="withEffect">
                                  <p:stCondLst>
                                    <p:cond delay="0"/>
                                  </p:stCondLst>
                                  <p:childTnLst>
                                    <p:set>
                                      <p:cBhvr>
                                        <p:cTn id="12" dur="1" fill="hold">
                                          <p:stCondLst>
                                            <p:cond delay="0"/>
                                          </p:stCondLst>
                                        </p:cTn>
                                        <p:tgtEl>
                                          <p:spTgt spid="10243"/>
                                        </p:tgtEl>
                                        <p:attrNameLst>
                                          <p:attrName>style.visibility</p:attrName>
                                        </p:attrNameLst>
                                      </p:cBhvr>
                                      <p:to>
                                        <p:strVal val="visible"/>
                                      </p:to>
                                    </p:set>
                                    <p:animEffect transition="in" filter="fade">
                                      <p:cBhvr>
                                        <p:cTn id="13" dur="500"/>
                                        <p:tgtEl>
                                          <p:spTgt spid="10243"/>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xit" presetSubtype="0" fill="hold" grpId="0" nodeType="clickEffect">
                                  <p:stCondLst>
                                    <p:cond delay="0"/>
                                  </p:stCondLst>
                                  <p:childTnLst>
                                    <p:set>
                                      <p:cBhvr>
                                        <p:cTn id="17" dur="1" fill="hold">
                                          <p:stCondLst>
                                            <p:cond delay="0"/>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0" y="0"/>
            <a:ext cx="9144000" cy="6857999"/>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ovéPole 2"/>
          <p:cNvSpPr txBox="1"/>
          <p:nvPr/>
        </p:nvSpPr>
        <p:spPr>
          <a:xfrm>
            <a:off x="1115616" y="908720"/>
            <a:ext cx="2232248" cy="369332"/>
          </a:xfrm>
          <a:prstGeom prst="rect">
            <a:avLst/>
          </a:prstGeom>
          <a:solidFill>
            <a:schemeClr val="accent1">
              <a:lumMod val="40000"/>
              <a:lumOff val="60000"/>
            </a:schemeClr>
          </a:solidFill>
        </p:spPr>
        <p:txBody>
          <a:bodyPr wrap="square" rtlCol="0">
            <a:spAutoFit/>
          </a:bodyPr>
          <a:lstStyle/>
          <a:p>
            <a:r>
              <a:rPr lang="cs-CZ" dirty="0" smtClean="0"/>
              <a:t>POZNÁM PAMÁTKU 1</a:t>
            </a:r>
            <a:endParaRPr lang="cs-CZ" dirty="0"/>
          </a:p>
        </p:txBody>
      </p:sp>
      <p:sp>
        <p:nvSpPr>
          <p:cNvPr id="4" name="Ovál 3">
            <a:hlinkClick r:id="rId3" action="ppaction://hlinksldjump"/>
          </p:cNvPr>
          <p:cNvSpPr/>
          <p:nvPr/>
        </p:nvSpPr>
        <p:spPr>
          <a:xfrm>
            <a:off x="7943831" y="5835829"/>
            <a:ext cx="576064" cy="504056"/>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3074" name="Picture 2" descr="http://upload.wikimedia.org/wikipedia/commons/b/be/Sv_Luitgarda.jpg?uselang=cs">
            <a:hlinkClick r:id="rId4" action="ppaction://hlinksldjump"/>
          </p:cNvPr>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5940152" y="2030169"/>
            <a:ext cx="2372714" cy="3559071"/>
          </a:xfrm>
          <a:prstGeom prst="rect">
            <a:avLst/>
          </a:prstGeom>
          <a:noFill/>
          <a:extLst>
            <a:ext uri="{909E8E84-426E-40DD-AFC4-6F175D3DCCD1}">
              <a14:hiddenFill xmlns="" xmlns:a14="http://schemas.microsoft.com/office/drawing/2010/main">
                <a:solidFill>
                  <a:srgbClr val="FFFFFF"/>
                </a:solidFill>
              </a14:hiddenFill>
            </a:ext>
          </a:extLst>
        </p:spPr>
      </p:pic>
      <p:pic>
        <p:nvPicPr>
          <p:cNvPr id="3076" name="Picture 4" descr="http://upload.wikimedia.org/wikipedia/commons/5/51/Pont_Charles_%28Ste_Ludmila%29.JPG?uselang=cs">
            <a:hlinkClick r:id="rId4" action="ppaction://hlinksldjump"/>
          </p:cNvPr>
          <p:cNvPicPr>
            <a:picLocks noChangeAspect="1" noChangeArrowheads="1"/>
          </p:cNvPicPr>
          <p:nvPr/>
        </p:nvPicPr>
        <p:blipFill>
          <a:blip r:embed="rId6" cstate="print">
            <a:extLst>
              <a:ext uri="{28A0092B-C50C-407E-A947-70E740481C1C}">
                <a14:useLocalDpi xmlns="" xmlns:a14="http://schemas.microsoft.com/office/drawing/2010/main" val="0"/>
              </a:ext>
            </a:extLst>
          </a:blip>
          <a:srcRect/>
          <a:stretch>
            <a:fillRect/>
          </a:stretch>
        </p:blipFill>
        <p:spPr bwMode="auto">
          <a:xfrm>
            <a:off x="3347864" y="2268431"/>
            <a:ext cx="2367683" cy="3501102"/>
          </a:xfrm>
          <a:prstGeom prst="rect">
            <a:avLst/>
          </a:prstGeom>
          <a:noFill/>
          <a:extLst>
            <a:ext uri="{909E8E84-426E-40DD-AFC4-6F175D3DCCD1}">
              <a14:hiddenFill xmlns="" xmlns:a14="http://schemas.microsoft.com/office/drawing/2010/main">
                <a:solidFill>
                  <a:srgbClr val="FFFFFF"/>
                </a:solidFill>
              </a14:hiddenFill>
            </a:ext>
          </a:extLst>
        </p:spPr>
      </p:pic>
      <p:pic>
        <p:nvPicPr>
          <p:cNvPr id="3078" name="Picture 6" descr="File:Sv Jan z Malty.jpg">
            <a:hlinkClick r:id="rId4" action="ppaction://hlinksldjump"/>
          </p:cNvPr>
          <p:cNvPicPr>
            <a:picLocks noChangeAspect="1" noChangeArrowheads="1"/>
          </p:cNvPicPr>
          <p:nvPr/>
        </p:nvPicPr>
        <p:blipFill>
          <a:blip r:embed="rId7" cstate="print">
            <a:extLst>
              <a:ext uri="{28A0092B-C50C-407E-A947-70E740481C1C}">
                <a14:useLocalDpi xmlns="" xmlns:a14="http://schemas.microsoft.com/office/drawing/2010/main" val="0"/>
              </a:ext>
            </a:extLst>
          </a:blip>
          <a:srcRect/>
          <a:stretch>
            <a:fillRect/>
          </a:stretch>
        </p:blipFill>
        <p:spPr bwMode="auto">
          <a:xfrm>
            <a:off x="971600" y="2526155"/>
            <a:ext cx="2198659" cy="3297989"/>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extovéPole 1"/>
          <p:cNvSpPr txBox="1"/>
          <p:nvPr/>
        </p:nvSpPr>
        <p:spPr>
          <a:xfrm>
            <a:off x="1187624" y="1412776"/>
            <a:ext cx="5419768" cy="646331"/>
          </a:xfrm>
          <a:prstGeom prst="rect">
            <a:avLst/>
          </a:prstGeom>
          <a:noFill/>
        </p:spPr>
        <p:txBody>
          <a:bodyPr wrap="square" rtlCol="0">
            <a:spAutoFit/>
          </a:bodyPr>
          <a:lstStyle/>
          <a:p>
            <a:r>
              <a:rPr lang="cs-CZ" dirty="0" smtClean="0"/>
              <a:t>Na kterém českém mostě najdeme tyto barokní sochy?</a:t>
            </a:r>
          </a:p>
          <a:p>
            <a:r>
              <a:rPr lang="cs-CZ" dirty="0" smtClean="0"/>
              <a:t>______________________________</a:t>
            </a:r>
            <a:endParaRPr lang="cs-CZ" dirty="0"/>
          </a:p>
        </p:txBody>
      </p:sp>
      <p:sp>
        <p:nvSpPr>
          <p:cNvPr id="6" name="TextovéPole 5"/>
          <p:cNvSpPr txBox="1"/>
          <p:nvPr/>
        </p:nvSpPr>
        <p:spPr>
          <a:xfrm>
            <a:off x="6607392" y="1393793"/>
            <a:ext cx="1624471" cy="369332"/>
          </a:xfrm>
          <a:prstGeom prst="rect">
            <a:avLst/>
          </a:prstGeom>
          <a:noFill/>
          <a:ln>
            <a:solidFill>
              <a:schemeClr val="accent1"/>
            </a:solidFill>
          </a:ln>
        </p:spPr>
        <p:txBody>
          <a:bodyPr wrap="square" rtlCol="0">
            <a:spAutoFit/>
          </a:bodyPr>
          <a:lstStyle/>
          <a:p>
            <a:r>
              <a:rPr lang="cs-CZ" dirty="0" smtClean="0"/>
              <a:t>Karlův most</a:t>
            </a:r>
            <a:endParaRPr lang="cs-CZ" dirty="0"/>
          </a:p>
        </p:txBody>
      </p:sp>
    </p:spTree>
    <p:extLst>
      <p:ext uri="{BB962C8B-B14F-4D97-AF65-F5344CB8AC3E}">
        <p14:creationId xmlns="" xmlns:p14="http://schemas.microsoft.com/office/powerpoint/2010/main" val="3881777401"/>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078"/>
                                        </p:tgtEl>
                                        <p:attrNameLst>
                                          <p:attrName>style.visibility</p:attrName>
                                        </p:attrNameLst>
                                      </p:cBhvr>
                                      <p:to>
                                        <p:strVal val="visible"/>
                                      </p:to>
                                    </p:set>
                                    <p:animEffect transition="in" filter="fade">
                                      <p:cBhvr>
                                        <p:cTn id="7" dur="500"/>
                                        <p:tgtEl>
                                          <p:spTgt spid="3078"/>
                                        </p:tgtEl>
                                      </p:cBhvr>
                                    </p:animEffect>
                                  </p:childTnLst>
                                </p:cTn>
                              </p:par>
                              <p:par>
                                <p:cTn id="8" presetID="10" presetClass="entr" presetSubtype="0" fill="hold" nodeType="withEffect">
                                  <p:stCondLst>
                                    <p:cond delay="0"/>
                                  </p:stCondLst>
                                  <p:childTnLst>
                                    <p:set>
                                      <p:cBhvr>
                                        <p:cTn id="9" dur="1" fill="hold">
                                          <p:stCondLst>
                                            <p:cond delay="0"/>
                                          </p:stCondLst>
                                        </p:cTn>
                                        <p:tgtEl>
                                          <p:spTgt spid="3076"/>
                                        </p:tgtEl>
                                        <p:attrNameLst>
                                          <p:attrName>style.visibility</p:attrName>
                                        </p:attrNameLst>
                                      </p:cBhvr>
                                      <p:to>
                                        <p:strVal val="visible"/>
                                      </p:to>
                                    </p:set>
                                    <p:animEffect transition="in" filter="fade">
                                      <p:cBhvr>
                                        <p:cTn id="10" dur="500"/>
                                        <p:tgtEl>
                                          <p:spTgt spid="3076"/>
                                        </p:tgtEl>
                                      </p:cBhvr>
                                    </p:animEffect>
                                  </p:childTnLst>
                                </p:cTn>
                              </p:par>
                              <p:par>
                                <p:cTn id="11" presetID="10" presetClass="entr" presetSubtype="0" fill="hold" nodeType="withEffect">
                                  <p:stCondLst>
                                    <p:cond delay="0"/>
                                  </p:stCondLst>
                                  <p:childTnLst>
                                    <p:set>
                                      <p:cBhvr>
                                        <p:cTn id="12" dur="1" fill="hold">
                                          <p:stCondLst>
                                            <p:cond delay="0"/>
                                          </p:stCondLst>
                                        </p:cTn>
                                        <p:tgtEl>
                                          <p:spTgt spid="3074"/>
                                        </p:tgtEl>
                                        <p:attrNameLst>
                                          <p:attrName>style.visibility</p:attrName>
                                        </p:attrNameLst>
                                      </p:cBhvr>
                                      <p:to>
                                        <p:strVal val="visible"/>
                                      </p:to>
                                    </p:set>
                                    <p:animEffect transition="in" filter="fade">
                                      <p:cBhvr>
                                        <p:cTn id="13" dur="500"/>
                                        <p:tgtEl>
                                          <p:spTgt spid="307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0" y="0"/>
            <a:ext cx="9144000" cy="6857999"/>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ovéPole 2"/>
          <p:cNvSpPr txBox="1"/>
          <p:nvPr/>
        </p:nvSpPr>
        <p:spPr>
          <a:xfrm>
            <a:off x="1115616" y="908720"/>
            <a:ext cx="2232248" cy="369332"/>
          </a:xfrm>
          <a:prstGeom prst="rect">
            <a:avLst/>
          </a:prstGeom>
          <a:solidFill>
            <a:schemeClr val="accent1">
              <a:lumMod val="40000"/>
              <a:lumOff val="60000"/>
            </a:schemeClr>
          </a:solidFill>
        </p:spPr>
        <p:txBody>
          <a:bodyPr wrap="square" rtlCol="0">
            <a:spAutoFit/>
          </a:bodyPr>
          <a:lstStyle/>
          <a:p>
            <a:r>
              <a:rPr lang="cs-CZ" dirty="0" smtClean="0"/>
              <a:t>POZNÁM PAMÁTKU 2</a:t>
            </a:r>
            <a:endParaRPr lang="cs-CZ" dirty="0"/>
          </a:p>
        </p:txBody>
      </p:sp>
      <p:sp>
        <p:nvSpPr>
          <p:cNvPr id="4" name="Ovál 3">
            <a:hlinkClick r:id="rId3" action="ppaction://hlinksldjump"/>
          </p:cNvPr>
          <p:cNvSpPr/>
          <p:nvPr/>
        </p:nvSpPr>
        <p:spPr>
          <a:xfrm>
            <a:off x="7943831" y="5835829"/>
            <a:ext cx="576064" cy="504056"/>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26" name="Picture 2" descr="http://upload.wikimedia.org/wikipedia/commons/6/6b/Prag_Kathedrale_St._Nicolas_2.JPG?uselang=cs">
            <a:hlinkClick r:id="rId4" action="ppaction://hlinksldjump"/>
          </p:cNvPr>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5455342" y="2060847"/>
            <a:ext cx="2755769" cy="3674359"/>
          </a:xfrm>
          <a:prstGeom prst="rect">
            <a:avLst/>
          </a:prstGeom>
          <a:noFill/>
          <a:extLst>
            <a:ext uri="{909E8E84-426E-40DD-AFC4-6F175D3DCCD1}">
              <a14:hiddenFill xmlns="" xmlns:a14="http://schemas.microsoft.com/office/drawing/2010/main">
                <a:solidFill>
                  <a:srgbClr val="FFFFFF"/>
                </a:solidFill>
              </a14:hiddenFill>
            </a:ext>
          </a:extLst>
        </p:spPr>
      </p:pic>
      <p:pic>
        <p:nvPicPr>
          <p:cNvPr id="6" name="Obrázek 5" descr="http://upload.wikimedia.org/wikipedia/commons/8/86/Prag_Kathedrale_St._Nicolas_1.JPG?uselang=cs">
            <a:hlinkClick r:id="rId4" action="ppaction://hlinksldjump"/>
          </p:cNvPr>
          <p:cNvPicPr/>
          <p:nvPr/>
        </p:nvPicPr>
        <p:blipFill rotWithShape="1">
          <a:blip r:embed="rId6" cstate="print">
            <a:extLst>
              <a:ext uri="{28A0092B-C50C-407E-A947-70E740481C1C}">
                <a14:useLocalDpi xmlns="" xmlns:a14="http://schemas.microsoft.com/office/drawing/2010/main" val="0"/>
              </a:ext>
            </a:extLst>
          </a:blip>
          <a:srcRect l="-7978" t="-5562" r="-7978" b="-5562"/>
          <a:stretch/>
        </p:blipFill>
        <p:spPr bwMode="auto">
          <a:xfrm>
            <a:off x="1201835" y="3403452"/>
            <a:ext cx="3384376" cy="2520280"/>
          </a:xfrm>
          <a:prstGeom prst="rect">
            <a:avLst/>
          </a:prstGeom>
          <a:noFill/>
          <a:ln>
            <a:noFill/>
          </a:ln>
        </p:spPr>
      </p:pic>
      <p:sp>
        <p:nvSpPr>
          <p:cNvPr id="2" name="TextovéPole 1"/>
          <p:cNvSpPr txBox="1"/>
          <p:nvPr/>
        </p:nvSpPr>
        <p:spPr>
          <a:xfrm>
            <a:off x="1259632" y="1556792"/>
            <a:ext cx="3744416" cy="1477328"/>
          </a:xfrm>
          <a:prstGeom prst="rect">
            <a:avLst/>
          </a:prstGeom>
          <a:noFill/>
        </p:spPr>
        <p:txBody>
          <a:bodyPr wrap="square" rtlCol="0">
            <a:spAutoFit/>
          </a:bodyPr>
          <a:lstStyle/>
          <a:p>
            <a:r>
              <a:rPr lang="cs-CZ" dirty="0" smtClean="0"/>
              <a:t>Jak se jmenuje památka/ město, kde najdeme tuto českou barokní budovu? ______________________________________________________________  </a:t>
            </a:r>
            <a:endParaRPr lang="cs-CZ" dirty="0"/>
          </a:p>
        </p:txBody>
      </p:sp>
      <p:sp>
        <p:nvSpPr>
          <p:cNvPr id="7" name="TextovéPole 6"/>
          <p:cNvSpPr txBox="1"/>
          <p:nvPr/>
        </p:nvSpPr>
        <p:spPr>
          <a:xfrm>
            <a:off x="1259632" y="3034120"/>
            <a:ext cx="4032448" cy="369332"/>
          </a:xfrm>
          <a:prstGeom prst="rect">
            <a:avLst/>
          </a:prstGeom>
          <a:noFill/>
          <a:ln>
            <a:solidFill>
              <a:schemeClr val="accent1"/>
            </a:solidFill>
          </a:ln>
        </p:spPr>
        <p:txBody>
          <a:bodyPr wrap="square" rtlCol="0">
            <a:spAutoFit/>
          </a:bodyPr>
          <a:lstStyle/>
          <a:p>
            <a:r>
              <a:rPr lang="cs-CZ" dirty="0" smtClean="0"/>
              <a:t>Chrám sv. Mikuláše, Praha – Malá Strana</a:t>
            </a:r>
            <a:endParaRPr lang="cs-CZ" dirty="0"/>
          </a:p>
        </p:txBody>
      </p:sp>
    </p:spTree>
    <p:extLst>
      <p:ext uri="{BB962C8B-B14F-4D97-AF65-F5344CB8AC3E}">
        <p14:creationId xmlns="" xmlns:p14="http://schemas.microsoft.com/office/powerpoint/2010/main" val="3881777401"/>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1026"/>
                                        </p:tgtEl>
                                        <p:attrNameLst>
                                          <p:attrName>style.visibility</p:attrName>
                                        </p:attrNameLst>
                                      </p:cBhvr>
                                      <p:to>
                                        <p:strVal val="visible"/>
                                      </p:to>
                                    </p:set>
                                    <p:animEffect transition="in" filter="fade">
                                      <p:cBhvr>
                                        <p:cTn id="10" dur="500"/>
                                        <p:tgtEl>
                                          <p:spTgt spid="102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0" y="0"/>
            <a:ext cx="9144000" cy="6857999"/>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ovéPole 2"/>
          <p:cNvSpPr txBox="1"/>
          <p:nvPr/>
        </p:nvSpPr>
        <p:spPr>
          <a:xfrm>
            <a:off x="1115616" y="908720"/>
            <a:ext cx="2232248" cy="369332"/>
          </a:xfrm>
          <a:prstGeom prst="rect">
            <a:avLst/>
          </a:prstGeom>
          <a:solidFill>
            <a:schemeClr val="accent1">
              <a:lumMod val="40000"/>
              <a:lumOff val="60000"/>
            </a:schemeClr>
          </a:solidFill>
        </p:spPr>
        <p:txBody>
          <a:bodyPr wrap="square" rtlCol="0">
            <a:spAutoFit/>
          </a:bodyPr>
          <a:lstStyle/>
          <a:p>
            <a:r>
              <a:rPr lang="cs-CZ" dirty="0" smtClean="0"/>
              <a:t>POZNÁM PAMÁTKU 3</a:t>
            </a:r>
            <a:endParaRPr lang="cs-CZ" dirty="0"/>
          </a:p>
        </p:txBody>
      </p:sp>
      <p:sp>
        <p:nvSpPr>
          <p:cNvPr id="4" name="Ovál 3">
            <a:hlinkClick r:id="rId3" action="ppaction://hlinksldjump"/>
          </p:cNvPr>
          <p:cNvSpPr/>
          <p:nvPr/>
        </p:nvSpPr>
        <p:spPr>
          <a:xfrm>
            <a:off x="7943831" y="5835829"/>
            <a:ext cx="576064" cy="504056"/>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051" name="Picture 3" descr="C:\Users\Štěpán\Pictures\Řím foto\P1030959.JPG">
            <a:hlinkClick r:id="rId4" action="ppaction://hlinksldjump"/>
          </p:cNvPr>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4463241" y="821196"/>
            <a:ext cx="3759882" cy="5013176"/>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extovéPole 1"/>
          <p:cNvSpPr txBox="1"/>
          <p:nvPr/>
        </p:nvSpPr>
        <p:spPr>
          <a:xfrm>
            <a:off x="1115616" y="1628800"/>
            <a:ext cx="3168352" cy="1477328"/>
          </a:xfrm>
          <a:prstGeom prst="rect">
            <a:avLst/>
          </a:prstGeom>
          <a:noFill/>
        </p:spPr>
        <p:txBody>
          <a:bodyPr wrap="square" rtlCol="0">
            <a:spAutoFit/>
          </a:bodyPr>
          <a:lstStyle/>
          <a:p>
            <a:r>
              <a:rPr lang="cs-CZ" dirty="0" smtClean="0"/>
              <a:t>Jak se jmenuje tato známá barokní památka a kde ji najdeme? </a:t>
            </a:r>
          </a:p>
          <a:p>
            <a:r>
              <a:rPr lang="cs-CZ" dirty="0" smtClean="0"/>
              <a:t>____________________________________________________</a:t>
            </a:r>
            <a:endParaRPr lang="cs-CZ" dirty="0"/>
          </a:p>
        </p:txBody>
      </p:sp>
      <p:sp>
        <p:nvSpPr>
          <p:cNvPr id="6" name="TextovéPole 5"/>
          <p:cNvSpPr txBox="1"/>
          <p:nvPr/>
        </p:nvSpPr>
        <p:spPr>
          <a:xfrm>
            <a:off x="1187624" y="3428999"/>
            <a:ext cx="2160240" cy="369332"/>
          </a:xfrm>
          <a:prstGeom prst="rect">
            <a:avLst/>
          </a:prstGeom>
          <a:noFill/>
          <a:ln>
            <a:solidFill>
              <a:schemeClr val="accent1"/>
            </a:solidFill>
          </a:ln>
        </p:spPr>
        <p:txBody>
          <a:bodyPr wrap="square" rtlCol="0">
            <a:spAutoFit/>
          </a:bodyPr>
          <a:lstStyle/>
          <a:p>
            <a:r>
              <a:rPr lang="cs-CZ" dirty="0" smtClean="0"/>
              <a:t>Fontána di </a:t>
            </a:r>
            <a:r>
              <a:rPr lang="cs-CZ" dirty="0" err="1" smtClean="0"/>
              <a:t>Trevi</a:t>
            </a:r>
            <a:r>
              <a:rPr lang="cs-CZ" dirty="0" smtClean="0"/>
              <a:t>, Řím</a:t>
            </a:r>
            <a:endParaRPr lang="cs-CZ" dirty="0"/>
          </a:p>
        </p:txBody>
      </p:sp>
    </p:spTree>
    <p:extLst>
      <p:ext uri="{BB962C8B-B14F-4D97-AF65-F5344CB8AC3E}">
        <p14:creationId xmlns="" xmlns:p14="http://schemas.microsoft.com/office/powerpoint/2010/main" val="3881777401"/>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51"/>
                                        </p:tgtEl>
                                        <p:attrNameLst>
                                          <p:attrName>style.visibility</p:attrName>
                                        </p:attrNameLst>
                                      </p:cBhvr>
                                      <p:to>
                                        <p:strVal val="visible"/>
                                      </p:to>
                                    </p:set>
                                    <p:animEffect transition="in" filter="fade">
                                      <p:cBhvr>
                                        <p:cTn id="7" dur="500"/>
                                        <p:tgtEl>
                                          <p:spTgt spid="205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0" y="0"/>
            <a:ext cx="9144000" cy="6857999"/>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ovéPole 2"/>
          <p:cNvSpPr txBox="1"/>
          <p:nvPr/>
        </p:nvSpPr>
        <p:spPr>
          <a:xfrm>
            <a:off x="1115616" y="908720"/>
            <a:ext cx="2448272" cy="369332"/>
          </a:xfrm>
          <a:prstGeom prst="rect">
            <a:avLst/>
          </a:prstGeom>
          <a:solidFill>
            <a:schemeClr val="accent1">
              <a:lumMod val="40000"/>
              <a:lumOff val="60000"/>
            </a:schemeClr>
          </a:solidFill>
        </p:spPr>
        <p:txBody>
          <a:bodyPr wrap="square" rtlCol="0">
            <a:spAutoFit/>
          </a:bodyPr>
          <a:lstStyle/>
          <a:p>
            <a:r>
              <a:rPr lang="cs-CZ" dirty="0" smtClean="0"/>
              <a:t>POZNÁM OSOBNOST 1</a:t>
            </a:r>
            <a:endParaRPr lang="cs-CZ" dirty="0"/>
          </a:p>
        </p:txBody>
      </p:sp>
      <p:sp>
        <p:nvSpPr>
          <p:cNvPr id="4" name="Ovál 3">
            <a:hlinkClick r:id="rId3" action="ppaction://hlinksldjump"/>
          </p:cNvPr>
          <p:cNvSpPr/>
          <p:nvPr/>
        </p:nvSpPr>
        <p:spPr>
          <a:xfrm>
            <a:off x="7943831" y="5835829"/>
            <a:ext cx="576064" cy="504056"/>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098" name="Picture 2" descr="http://upload.wikimedia.org/wikipedia/commons/8/8c/The_Anatomy_Lesson.jpg?uselang=cs">
            <a:hlinkClick r:id="rId4" action="ppaction://hlinksldjump"/>
          </p:cNvPr>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5148064" y="3330051"/>
            <a:ext cx="3339248" cy="2505778"/>
          </a:xfrm>
          <a:prstGeom prst="rect">
            <a:avLst/>
          </a:prstGeom>
          <a:noFill/>
          <a:extLst>
            <a:ext uri="{909E8E84-426E-40DD-AFC4-6F175D3DCCD1}">
              <a14:hiddenFill xmlns="" xmlns:a14="http://schemas.microsoft.com/office/drawing/2010/main">
                <a:solidFill>
                  <a:srgbClr val="FFFFFF"/>
                </a:solidFill>
              </a14:hiddenFill>
            </a:ext>
          </a:extLst>
        </p:spPr>
      </p:pic>
      <p:pic>
        <p:nvPicPr>
          <p:cNvPr id="4100" name="Picture 4" descr="http://upload.wikimedia.org/wikipedia/commons/e/e0/De_Nachtwacht01.jpg">
            <a:hlinkClick r:id="rId4" action="ppaction://hlinksldjump"/>
          </p:cNvPr>
          <p:cNvPicPr>
            <a:picLocks noChangeAspect="1" noChangeArrowheads="1"/>
          </p:cNvPicPr>
          <p:nvPr/>
        </p:nvPicPr>
        <p:blipFill>
          <a:blip r:embed="rId6" cstate="print">
            <a:extLst>
              <a:ext uri="{28A0092B-C50C-407E-A947-70E740481C1C}">
                <a14:useLocalDpi xmlns="" xmlns:a14="http://schemas.microsoft.com/office/drawing/2010/main" val="0"/>
              </a:ext>
            </a:extLst>
          </a:blip>
          <a:srcRect/>
          <a:stretch>
            <a:fillRect/>
          </a:stretch>
        </p:blipFill>
        <p:spPr bwMode="auto">
          <a:xfrm>
            <a:off x="5148064" y="692696"/>
            <a:ext cx="3339248" cy="2504436"/>
          </a:xfrm>
          <a:prstGeom prst="rect">
            <a:avLst/>
          </a:prstGeom>
          <a:noFill/>
          <a:extLst>
            <a:ext uri="{909E8E84-426E-40DD-AFC4-6F175D3DCCD1}">
              <a14:hiddenFill xmlns="" xmlns:a14="http://schemas.microsoft.com/office/drawing/2010/main">
                <a:solidFill>
                  <a:srgbClr val="FFFFFF"/>
                </a:solidFill>
              </a14:hiddenFill>
            </a:ext>
          </a:extLst>
        </p:spPr>
      </p:pic>
      <p:pic>
        <p:nvPicPr>
          <p:cNvPr id="4102" name="Picture 6" descr="http://upload.wikimedia.org/wikipedia/commons/c/ca/Rembrant_Self-Portrait%2C_1660.jpg">
            <a:hlinkClick r:id="rId4" action="ppaction://hlinksldjump"/>
          </p:cNvPr>
          <p:cNvPicPr>
            <a:picLocks noChangeAspect="1" noChangeArrowheads="1"/>
          </p:cNvPicPr>
          <p:nvPr/>
        </p:nvPicPr>
        <p:blipFill>
          <a:blip r:embed="rId7" cstate="print">
            <a:extLst>
              <a:ext uri="{28A0092B-C50C-407E-A947-70E740481C1C}">
                <a14:useLocalDpi xmlns="" xmlns:a14="http://schemas.microsoft.com/office/drawing/2010/main" val="0"/>
              </a:ext>
            </a:extLst>
          </a:blip>
          <a:srcRect/>
          <a:stretch>
            <a:fillRect/>
          </a:stretch>
        </p:blipFill>
        <p:spPr bwMode="auto">
          <a:xfrm>
            <a:off x="1691680" y="2580320"/>
            <a:ext cx="2734658" cy="3270464"/>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extovéPole 1"/>
          <p:cNvSpPr txBox="1"/>
          <p:nvPr/>
        </p:nvSpPr>
        <p:spPr>
          <a:xfrm>
            <a:off x="1115616" y="1278052"/>
            <a:ext cx="3816424" cy="923330"/>
          </a:xfrm>
          <a:prstGeom prst="rect">
            <a:avLst/>
          </a:prstGeom>
          <a:noFill/>
        </p:spPr>
        <p:txBody>
          <a:bodyPr wrap="square" rtlCol="0">
            <a:spAutoFit/>
          </a:bodyPr>
          <a:lstStyle/>
          <a:p>
            <a:r>
              <a:rPr lang="cs-CZ" dirty="0" smtClean="0"/>
              <a:t>Jak se jmenuje významný holandský malíř, jehož obrazy tu vidíte? ________________________</a:t>
            </a:r>
            <a:endParaRPr lang="cs-CZ" dirty="0"/>
          </a:p>
        </p:txBody>
      </p:sp>
      <p:sp>
        <p:nvSpPr>
          <p:cNvPr id="6" name="TextovéPole 5"/>
          <p:cNvSpPr txBox="1"/>
          <p:nvPr/>
        </p:nvSpPr>
        <p:spPr>
          <a:xfrm>
            <a:off x="1115616" y="2201382"/>
            <a:ext cx="2448272" cy="369332"/>
          </a:xfrm>
          <a:prstGeom prst="rect">
            <a:avLst/>
          </a:prstGeom>
          <a:noFill/>
          <a:ln>
            <a:solidFill>
              <a:schemeClr val="accent1"/>
            </a:solidFill>
          </a:ln>
        </p:spPr>
        <p:txBody>
          <a:bodyPr wrap="square" rtlCol="0">
            <a:spAutoFit/>
          </a:bodyPr>
          <a:lstStyle/>
          <a:p>
            <a:r>
              <a:rPr lang="cs-CZ" dirty="0" smtClean="0"/>
              <a:t>Rembrandt van </a:t>
            </a:r>
            <a:r>
              <a:rPr lang="cs-CZ" dirty="0" err="1" smtClean="0"/>
              <a:t>Rijn</a:t>
            </a:r>
            <a:r>
              <a:rPr lang="cs-CZ" dirty="0" smtClean="0"/>
              <a:t> </a:t>
            </a:r>
            <a:endParaRPr lang="cs-CZ" dirty="0"/>
          </a:p>
        </p:txBody>
      </p:sp>
    </p:spTree>
    <p:extLst>
      <p:ext uri="{BB962C8B-B14F-4D97-AF65-F5344CB8AC3E}">
        <p14:creationId xmlns="" xmlns:p14="http://schemas.microsoft.com/office/powerpoint/2010/main" val="3881777401"/>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102"/>
                                        </p:tgtEl>
                                        <p:attrNameLst>
                                          <p:attrName>style.visibility</p:attrName>
                                        </p:attrNameLst>
                                      </p:cBhvr>
                                      <p:to>
                                        <p:strVal val="visible"/>
                                      </p:to>
                                    </p:set>
                                    <p:animEffect transition="in" filter="fade">
                                      <p:cBhvr>
                                        <p:cTn id="7" dur="500"/>
                                        <p:tgtEl>
                                          <p:spTgt spid="4102"/>
                                        </p:tgtEl>
                                      </p:cBhvr>
                                    </p:animEffect>
                                  </p:childTnLst>
                                </p:cTn>
                              </p:par>
                              <p:par>
                                <p:cTn id="8" presetID="10" presetClass="entr" presetSubtype="0" fill="hold" nodeType="withEffect">
                                  <p:stCondLst>
                                    <p:cond delay="0"/>
                                  </p:stCondLst>
                                  <p:childTnLst>
                                    <p:set>
                                      <p:cBhvr>
                                        <p:cTn id="9" dur="1" fill="hold">
                                          <p:stCondLst>
                                            <p:cond delay="0"/>
                                          </p:stCondLst>
                                        </p:cTn>
                                        <p:tgtEl>
                                          <p:spTgt spid="4100"/>
                                        </p:tgtEl>
                                        <p:attrNameLst>
                                          <p:attrName>style.visibility</p:attrName>
                                        </p:attrNameLst>
                                      </p:cBhvr>
                                      <p:to>
                                        <p:strVal val="visible"/>
                                      </p:to>
                                    </p:set>
                                    <p:animEffect transition="in" filter="fade">
                                      <p:cBhvr>
                                        <p:cTn id="10" dur="500"/>
                                        <p:tgtEl>
                                          <p:spTgt spid="4100"/>
                                        </p:tgtEl>
                                      </p:cBhvr>
                                    </p:animEffect>
                                  </p:childTnLst>
                                </p:cTn>
                              </p:par>
                              <p:par>
                                <p:cTn id="11" presetID="10" presetClass="entr" presetSubtype="0" fill="hold" nodeType="withEffect">
                                  <p:stCondLst>
                                    <p:cond delay="0"/>
                                  </p:stCondLst>
                                  <p:childTnLst>
                                    <p:set>
                                      <p:cBhvr>
                                        <p:cTn id="12" dur="1" fill="hold">
                                          <p:stCondLst>
                                            <p:cond delay="0"/>
                                          </p:stCondLst>
                                        </p:cTn>
                                        <p:tgtEl>
                                          <p:spTgt spid="4098"/>
                                        </p:tgtEl>
                                        <p:attrNameLst>
                                          <p:attrName>style.visibility</p:attrName>
                                        </p:attrNameLst>
                                      </p:cBhvr>
                                      <p:to>
                                        <p:strVal val="visible"/>
                                      </p:to>
                                    </p:set>
                                    <p:animEffect transition="in" filter="fade">
                                      <p:cBhvr>
                                        <p:cTn id="13" dur="500"/>
                                        <p:tgtEl>
                                          <p:spTgt spid="4098"/>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57084" y="-20424"/>
            <a:ext cx="9144000" cy="6857999"/>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ovéPole 2"/>
          <p:cNvSpPr txBox="1"/>
          <p:nvPr/>
        </p:nvSpPr>
        <p:spPr>
          <a:xfrm>
            <a:off x="1115616" y="908720"/>
            <a:ext cx="2448272" cy="369332"/>
          </a:xfrm>
          <a:prstGeom prst="rect">
            <a:avLst/>
          </a:prstGeom>
          <a:solidFill>
            <a:schemeClr val="accent1">
              <a:lumMod val="40000"/>
              <a:lumOff val="60000"/>
            </a:schemeClr>
          </a:solidFill>
        </p:spPr>
        <p:txBody>
          <a:bodyPr wrap="square" rtlCol="0">
            <a:spAutoFit/>
          </a:bodyPr>
          <a:lstStyle/>
          <a:p>
            <a:r>
              <a:rPr lang="cs-CZ" dirty="0" smtClean="0"/>
              <a:t>POZNÁM OSOBNOST 2</a:t>
            </a:r>
            <a:endParaRPr lang="cs-CZ" dirty="0"/>
          </a:p>
        </p:txBody>
      </p:sp>
      <p:sp>
        <p:nvSpPr>
          <p:cNvPr id="4" name="Ovál 3">
            <a:hlinkClick r:id="rId3" action="ppaction://hlinksldjump"/>
          </p:cNvPr>
          <p:cNvSpPr/>
          <p:nvPr/>
        </p:nvSpPr>
        <p:spPr>
          <a:xfrm>
            <a:off x="7943831" y="5835829"/>
            <a:ext cx="576064" cy="504056"/>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Obdélník 1"/>
          <p:cNvSpPr/>
          <p:nvPr/>
        </p:nvSpPr>
        <p:spPr>
          <a:xfrm>
            <a:off x="863588" y="2924944"/>
            <a:ext cx="7416824" cy="1200329"/>
          </a:xfrm>
          <a:prstGeom prst="rect">
            <a:avLst/>
          </a:prstGeom>
        </p:spPr>
        <p:txBody>
          <a:bodyPr wrap="square">
            <a:spAutoFit/>
          </a:bodyPr>
          <a:lstStyle/>
          <a:p>
            <a:r>
              <a:rPr lang="cs-CZ" dirty="0"/>
              <a:t>Sochy Neřestí a Ctností v </a:t>
            </a:r>
            <a:r>
              <a:rPr lang="cs-CZ" dirty="0" smtClean="0"/>
              <a:t>Kuksu</a:t>
            </a:r>
            <a:endParaRPr lang="cs-CZ" dirty="0" smtClean="0">
              <a:hlinkClick r:id="rId4"/>
            </a:endParaRPr>
          </a:p>
          <a:p>
            <a:r>
              <a:rPr lang="cs-CZ" dirty="0" smtClean="0">
                <a:hlinkClick r:id="rId4"/>
              </a:rPr>
              <a:t>http</a:t>
            </a:r>
            <a:r>
              <a:rPr lang="cs-CZ" dirty="0">
                <a:hlinkClick r:id="rId4"/>
              </a:rPr>
              <a:t>://commons.wikimedia.org/wiki/File:Braunovy_sochy_Ctnost%C3%AD_a_Ne%C5%99est%C3%AD_na_Kuksu_(12).</a:t>
            </a:r>
            <a:r>
              <a:rPr lang="cs-CZ" dirty="0" smtClean="0">
                <a:hlinkClick r:id="rId4"/>
              </a:rPr>
              <a:t>jpg?uselang=cs</a:t>
            </a:r>
            <a:endParaRPr lang="cs-CZ" dirty="0" smtClean="0"/>
          </a:p>
          <a:p>
            <a:endParaRPr lang="cs-CZ" dirty="0"/>
          </a:p>
        </p:txBody>
      </p:sp>
      <p:sp>
        <p:nvSpPr>
          <p:cNvPr id="6" name="Obdélník 5"/>
          <p:cNvSpPr/>
          <p:nvPr/>
        </p:nvSpPr>
        <p:spPr>
          <a:xfrm>
            <a:off x="912137" y="3807566"/>
            <a:ext cx="6682711" cy="923330"/>
          </a:xfrm>
          <a:prstGeom prst="rect">
            <a:avLst/>
          </a:prstGeom>
        </p:spPr>
        <p:txBody>
          <a:bodyPr wrap="square">
            <a:spAutoFit/>
          </a:bodyPr>
          <a:lstStyle/>
          <a:p>
            <a:r>
              <a:rPr lang="cs-CZ" dirty="0" smtClean="0"/>
              <a:t>Poustevník, Kuks</a:t>
            </a:r>
            <a:endParaRPr lang="cs-CZ" dirty="0" smtClean="0">
              <a:hlinkClick r:id="rId5"/>
            </a:endParaRPr>
          </a:p>
          <a:p>
            <a:r>
              <a:rPr lang="cs-CZ" dirty="0" smtClean="0">
                <a:hlinkClick r:id="rId5"/>
              </a:rPr>
              <a:t>http</a:t>
            </a:r>
            <a:r>
              <a:rPr lang="cs-CZ" dirty="0">
                <a:hlinkClick r:id="rId5"/>
              </a:rPr>
              <a:t>://cs.wikipedia.org/wiki/Soubor:Betl%C3%A9m_u_Kuksu_-_</a:t>
            </a:r>
            <a:r>
              <a:rPr lang="cs-CZ" dirty="0" smtClean="0">
                <a:hlinkClick r:id="rId5"/>
              </a:rPr>
              <a:t>Poustevn%C3%ADk_Onufrius.jpg</a:t>
            </a:r>
            <a:endParaRPr lang="cs-CZ" dirty="0" smtClean="0"/>
          </a:p>
        </p:txBody>
      </p:sp>
      <p:sp>
        <p:nvSpPr>
          <p:cNvPr id="7" name="Obdélník 6"/>
          <p:cNvSpPr/>
          <p:nvPr/>
        </p:nvSpPr>
        <p:spPr>
          <a:xfrm>
            <a:off x="914516" y="4747860"/>
            <a:ext cx="7200800" cy="1200329"/>
          </a:xfrm>
          <a:prstGeom prst="rect">
            <a:avLst/>
          </a:prstGeom>
        </p:spPr>
        <p:txBody>
          <a:bodyPr wrap="square">
            <a:spAutoFit/>
          </a:bodyPr>
          <a:lstStyle/>
          <a:p>
            <a:r>
              <a:rPr lang="cs-CZ" dirty="0" smtClean="0"/>
              <a:t>Betlém, Kuks</a:t>
            </a:r>
            <a:endParaRPr lang="cs-CZ" dirty="0" smtClean="0">
              <a:hlinkClick r:id="rId6"/>
            </a:endParaRPr>
          </a:p>
          <a:p>
            <a:r>
              <a:rPr lang="cs-CZ" dirty="0" smtClean="0">
                <a:hlinkClick r:id="rId6"/>
              </a:rPr>
              <a:t>http</a:t>
            </a:r>
            <a:r>
              <a:rPr lang="cs-CZ" dirty="0">
                <a:hlinkClick r:id="rId6"/>
              </a:rPr>
              <a:t>://commons.wikimedia.org/wiki/File:Nov%C3%BD_les_u_Kuksu_(17).</a:t>
            </a:r>
            <a:r>
              <a:rPr lang="cs-CZ" dirty="0" smtClean="0">
                <a:hlinkClick r:id="rId6"/>
              </a:rPr>
              <a:t>jpg?uselang=cs</a:t>
            </a:r>
            <a:endParaRPr lang="cs-CZ" dirty="0" smtClean="0"/>
          </a:p>
          <a:p>
            <a:endParaRPr lang="cs-CZ" dirty="0"/>
          </a:p>
        </p:txBody>
      </p:sp>
      <p:sp>
        <p:nvSpPr>
          <p:cNvPr id="8" name="TextovéPole 7"/>
          <p:cNvSpPr txBox="1"/>
          <p:nvPr/>
        </p:nvSpPr>
        <p:spPr>
          <a:xfrm>
            <a:off x="1115616" y="1484784"/>
            <a:ext cx="5904656" cy="646331"/>
          </a:xfrm>
          <a:prstGeom prst="rect">
            <a:avLst/>
          </a:prstGeom>
          <a:noFill/>
        </p:spPr>
        <p:txBody>
          <a:bodyPr wrap="square" rtlCol="0">
            <a:spAutoFit/>
          </a:bodyPr>
          <a:lstStyle/>
          <a:p>
            <a:r>
              <a:rPr lang="cs-CZ" dirty="0" smtClean="0"/>
              <a:t>Jak se jmenuje významný barokní sochař, který je autorem uvedených děl? ____________________________________</a:t>
            </a:r>
            <a:endParaRPr lang="cs-CZ" dirty="0"/>
          </a:p>
        </p:txBody>
      </p:sp>
      <p:sp>
        <p:nvSpPr>
          <p:cNvPr id="9" name="TextovéPole 8"/>
          <p:cNvSpPr txBox="1"/>
          <p:nvPr/>
        </p:nvSpPr>
        <p:spPr>
          <a:xfrm>
            <a:off x="5639575" y="2276872"/>
            <a:ext cx="2304256" cy="369332"/>
          </a:xfrm>
          <a:prstGeom prst="rect">
            <a:avLst/>
          </a:prstGeom>
          <a:noFill/>
          <a:ln>
            <a:solidFill>
              <a:schemeClr val="accent1"/>
            </a:solidFill>
          </a:ln>
        </p:spPr>
        <p:txBody>
          <a:bodyPr wrap="square" rtlCol="0">
            <a:spAutoFit/>
          </a:bodyPr>
          <a:lstStyle/>
          <a:p>
            <a:r>
              <a:rPr lang="cs-CZ" dirty="0" smtClean="0"/>
              <a:t>Matyáš Bernard Braun</a:t>
            </a:r>
            <a:endParaRPr lang="cs-CZ" dirty="0"/>
          </a:p>
        </p:txBody>
      </p:sp>
    </p:spTree>
    <p:extLst>
      <p:ext uri="{BB962C8B-B14F-4D97-AF65-F5344CB8AC3E}">
        <p14:creationId xmlns="" xmlns:p14="http://schemas.microsoft.com/office/powerpoint/2010/main" val="3881777401"/>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0" y="0"/>
            <a:ext cx="9144000" cy="6857999"/>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ovéPole 2"/>
          <p:cNvSpPr txBox="1"/>
          <p:nvPr/>
        </p:nvSpPr>
        <p:spPr>
          <a:xfrm>
            <a:off x="1115616" y="908720"/>
            <a:ext cx="2448272" cy="369332"/>
          </a:xfrm>
          <a:prstGeom prst="rect">
            <a:avLst/>
          </a:prstGeom>
          <a:solidFill>
            <a:schemeClr val="accent1">
              <a:lumMod val="40000"/>
              <a:lumOff val="60000"/>
            </a:schemeClr>
          </a:solidFill>
        </p:spPr>
        <p:txBody>
          <a:bodyPr wrap="square" rtlCol="0">
            <a:spAutoFit/>
          </a:bodyPr>
          <a:lstStyle/>
          <a:p>
            <a:r>
              <a:rPr lang="cs-CZ" dirty="0" smtClean="0"/>
              <a:t>POZNÁM OSOBNOST 3</a:t>
            </a:r>
            <a:endParaRPr lang="cs-CZ" dirty="0"/>
          </a:p>
        </p:txBody>
      </p:sp>
      <p:sp>
        <p:nvSpPr>
          <p:cNvPr id="4" name="Ovál 3">
            <a:hlinkClick r:id="rId3" action="ppaction://hlinksldjump"/>
          </p:cNvPr>
          <p:cNvSpPr/>
          <p:nvPr/>
        </p:nvSpPr>
        <p:spPr>
          <a:xfrm>
            <a:off x="7943831" y="5835829"/>
            <a:ext cx="576064" cy="504056"/>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5122" name="Picture 2" descr="Soubor:Michelangelo Caravaggio 006.jpg">
            <a:hlinkClick r:id="rId4" action="ppaction://hlinksldjump"/>
          </p:cNvPr>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5076056" y="2204129"/>
            <a:ext cx="2675656" cy="3665282"/>
          </a:xfrm>
          <a:prstGeom prst="rect">
            <a:avLst/>
          </a:prstGeom>
          <a:noFill/>
          <a:extLst>
            <a:ext uri="{909E8E84-426E-40DD-AFC4-6F175D3DCCD1}">
              <a14:hiddenFill xmlns="" xmlns:a14="http://schemas.microsoft.com/office/drawing/2010/main">
                <a:solidFill>
                  <a:srgbClr val="FFFFFF"/>
                </a:solidFill>
              </a14:hiddenFill>
            </a:ext>
          </a:extLst>
        </p:spPr>
      </p:pic>
      <p:pic>
        <p:nvPicPr>
          <p:cNvPr id="5124" name="Picture 4" descr="Soubor:Calling-of-st-matthew.jpg">
            <a:hlinkClick r:id="rId4" action="ppaction://hlinksldjump"/>
          </p:cNvPr>
          <p:cNvPicPr>
            <a:picLocks noChangeAspect="1" noChangeArrowheads="1"/>
          </p:cNvPicPr>
          <p:nvPr/>
        </p:nvPicPr>
        <p:blipFill>
          <a:blip r:embed="rId6" cstate="print">
            <a:extLst>
              <a:ext uri="{28A0092B-C50C-407E-A947-70E740481C1C}">
                <a14:useLocalDpi xmlns="" xmlns:a14="http://schemas.microsoft.com/office/drawing/2010/main" val="0"/>
              </a:ext>
            </a:extLst>
          </a:blip>
          <a:srcRect/>
          <a:stretch>
            <a:fillRect/>
          </a:stretch>
        </p:blipFill>
        <p:spPr bwMode="auto">
          <a:xfrm>
            <a:off x="1115615" y="2180933"/>
            <a:ext cx="3816127" cy="3605789"/>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extovéPole 1"/>
          <p:cNvSpPr txBox="1"/>
          <p:nvPr/>
        </p:nvSpPr>
        <p:spPr>
          <a:xfrm>
            <a:off x="827584" y="1462718"/>
            <a:ext cx="7692311" cy="646331"/>
          </a:xfrm>
          <a:prstGeom prst="rect">
            <a:avLst/>
          </a:prstGeom>
          <a:noFill/>
        </p:spPr>
        <p:txBody>
          <a:bodyPr wrap="square" rtlCol="0">
            <a:spAutoFit/>
          </a:bodyPr>
          <a:lstStyle/>
          <a:p>
            <a:r>
              <a:rPr lang="cs-CZ" dirty="0" smtClean="0"/>
              <a:t>Jak se jmenuje významný italský malíř, v jehož dílech je patrná hra světla a stínu?</a:t>
            </a:r>
          </a:p>
          <a:p>
            <a:r>
              <a:rPr lang="cs-CZ" dirty="0" smtClean="0"/>
              <a:t>______________________</a:t>
            </a:r>
            <a:endParaRPr lang="cs-CZ" dirty="0"/>
          </a:p>
        </p:txBody>
      </p:sp>
      <p:sp>
        <p:nvSpPr>
          <p:cNvPr id="6" name="TextovéPole 5"/>
          <p:cNvSpPr txBox="1"/>
          <p:nvPr/>
        </p:nvSpPr>
        <p:spPr>
          <a:xfrm>
            <a:off x="7103640" y="1785883"/>
            <a:ext cx="1296144" cy="369332"/>
          </a:xfrm>
          <a:prstGeom prst="rect">
            <a:avLst/>
          </a:prstGeom>
          <a:noFill/>
          <a:ln>
            <a:solidFill>
              <a:schemeClr val="accent1"/>
            </a:solidFill>
          </a:ln>
        </p:spPr>
        <p:txBody>
          <a:bodyPr wrap="square" rtlCol="0">
            <a:spAutoFit/>
          </a:bodyPr>
          <a:lstStyle/>
          <a:p>
            <a:r>
              <a:rPr lang="cs-CZ" dirty="0" err="1" smtClean="0"/>
              <a:t>Caravaggio</a:t>
            </a:r>
            <a:endParaRPr lang="cs-CZ" dirty="0"/>
          </a:p>
        </p:txBody>
      </p:sp>
    </p:spTree>
    <p:extLst>
      <p:ext uri="{BB962C8B-B14F-4D97-AF65-F5344CB8AC3E}">
        <p14:creationId xmlns="" xmlns:p14="http://schemas.microsoft.com/office/powerpoint/2010/main" val="3881777401"/>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124"/>
                                        </p:tgtEl>
                                        <p:attrNameLst>
                                          <p:attrName>style.visibility</p:attrName>
                                        </p:attrNameLst>
                                      </p:cBhvr>
                                      <p:to>
                                        <p:strVal val="visible"/>
                                      </p:to>
                                    </p:set>
                                    <p:animEffect transition="in" filter="fade">
                                      <p:cBhvr>
                                        <p:cTn id="7" dur="500"/>
                                        <p:tgtEl>
                                          <p:spTgt spid="5124"/>
                                        </p:tgtEl>
                                      </p:cBhvr>
                                    </p:animEffect>
                                  </p:childTnLst>
                                </p:cTn>
                              </p:par>
                              <p:par>
                                <p:cTn id="8" presetID="10" presetClass="entr" presetSubtype="0" fill="hold" nodeType="withEffect">
                                  <p:stCondLst>
                                    <p:cond delay="0"/>
                                  </p:stCondLst>
                                  <p:childTnLst>
                                    <p:set>
                                      <p:cBhvr>
                                        <p:cTn id="9" dur="1" fill="hold">
                                          <p:stCondLst>
                                            <p:cond delay="0"/>
                                          </p:stCondLst>
                                        </p:cTn>
                                        <p:tgtEl>
                                          <p:spTgt spid="5122"/>
                                        </p:tgtEl>
                                        <p:attrNameLst>
                                          <p:attrName>style.visibility</p:attrName>
                                        </p:attrNameLst>
                                      </p:cBhvr>
                                      <p:to>
                                        <p:strVal val="visible"/>
                                      </p:to>
                                    </p:set>
                                    <p:animEffect transition="in" filter="fade">
                                      <p:cBhvr>
                                        <p:cTn id="10" dur="500"/>
                                        <p:tgtEl>
                                          <p:spTgt spid="512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0" y="0"/>
            <a:ext cx="9144000" cy="6857999"/>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ovéPole 2"/>
          <p:cNvSpPr txBox="1"/>
          <p:nvPr/>
        </p:nvSpPr>
        <p:spPr>
          <a:xfrm>
            <a:off x="1115616" y="908720"/>
            <a:ext cx="1944216" cy="369332"/>
          </a:xfrm>
          <a:prstGeom prst="rect">
            <a:avLst/>
          </a:prstGeom>
          <a:solidFill>
            <a:schemeClr val="accent1">
              <a:lumMod val="40000"/>
              <a:lumOff val="60000"/>
            </a:schemeClr>
          </a:solidFill>
        </p:spPr>
        <p:txBody>
          <a:bodyPr wrap="square" rtlCol="0">
            <a:spAutoFit/>
          </a:bodyPr>
          <a:lstStyle/>
          <a:p>
            <a:r>
              <a:rPr lang="cs-CZ" dirty="0" smtClean="0"/>
              <a:t>DOPLNÍM VĚTU 1</a:t>
            </a:r>
            <a:endParaRPr lang="cs-CZ" dirty="0"/>
          </a:p>
        </p:txBody>
      </p:sp>
      <p:sp>
        <p:nvSpPr>
          <p:cNvPr id="4" name="Ovál 3">
            <a:hlinkClick r:id="rId3" action="ppaction://hlinksldjump"/>
          </p:cNvPr>
          <p:cNvSpPr/>
          <p:nvPr/>
        </p:nvSpPr>
        <p:spPr>
          <a:xfrm>
            <a:off x="7943831" y="5835829"/>
            <a:ext cx="576064" cy="504056"/>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TextovéPole 1"/>
          <p:cNvSpPr txBox="1"/>
          <p:nvPr/>
        </p:nvSpPr>
        <p:spPr>
          <a:xfrm>
            <a:off x="899592" y="1700808"/>
            <a:ext cx="6768752" cy="923330"/>
          </a:xfrm>
          <a:prstGeom prst="rect">
            <a:avLst/>
          </a:prstGeom>
          <a:noFill/>
        </p:spPr>
        <p:txBody>
          <a:bodyPr wrap="square" rtlCol="0">
            <a:spAutoFit/>
          </a:bodyPr>
          <a:lstStyle/>
          <a:p>
            <a:r>
              <a:rPr lang="cs-CZ" dirty="0" smtClean="0"/>
              <a:t>Počátky barokního umění můžeme najít na přelomu 16. a 17. století, nejvíce se však začalo rozvíjet až v době _____________ války </a:t>
            </a:r>
          </a:p>
          <a:p>
            <a:r>
              <a:rPr lang="cs-CZ" dirty="0" smtClean="0"/>
              <a:t>a hlavně po ní.</a:t>
            </a:r>
            <a:endParaRPr lang="cs-CZ" dirty="0"/>
          </a:p>
        </p:txBody>
      </p:sp>
      <p:sp>
        <p:nvSpPr>
          <p:cNvPr id="6" name="TextovéPole 5"/>
          <p:cNvSpPr txBox="1"/>
          <p:nvPr/>
        </p:nvSpPr>
        <p:spPr>
          <a:xfrm>
            <a:off x="1259632" y="4509120"/>
            <a:ext cx="1224136" cy="369332"/>
          </a:xfrm>
          <a:prstGeom prst="rect">
            <a:avLst/>
          </a:prstGeom>
          <a:noFill/>
          <a:ln>
            <a:solidFill>
              <a:schemeClr val="accent1"/>
            </a:solidFill>
          </a:ln>
        </p:spPr>
        <p:txBody>
          <a:bodyPr wrap="square" rtlCol="0">
            <a:spAutoFit/>
          </a:bodyPr>
          <a:lstStyle/>
          <a:p>
            <a:r>
              <a:rPr lang="cs-CZ" dirty="0" smtClean="0"/>
              <a:t>třicetileté</a:t>
            </a:r>
            <a:endParaRPr lang="cs-CZ" dirty="0"/>
          </a:p>
        </p:txBody>
      </p:sp>
      <p:pic>
        <p:nvPicPr>
          <p:cNvPr id="8194" name="Picture 2" descr="Soubor:Thirtywar.gif">
            <a:hlinkClick r:id="rId4" action="ppaction://hlinksldjump"/>
          </p:cNvPr>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3438506" y="2780928"/>
            <a:ext cx="4505325" cy="2867025"/>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898288481"/>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500"/>
                                        <p:tgtEl>
                                          <p:spTgt spid="819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0" y="-1"/>
            <a:ext cx="9144000" cy="6857999"/>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ovéPole 2"/>
          <p:cNvSpPr txBox="1"/>
          <p:nvPr/>
        </p:nvSpPr>
        <p:spPr>
          <a:xfrm>
            <a:off x="1115616" y="908720"/>
            <a:ext cx="1944216" cy="369332"/>
          </a:xfrm>
          <a:prstGeom prst="rect">
            <a:avLst/>
          </a:prstGeom>
          <a:solidFill>
            <a:schemeClr val="accent1">
              <a:lumMod val="40000"/>
              <a:lumOff val="60000"/>
            </a:schemeClr>
          </a:solidFill>
        </p:spPr>
        <p:txBody>
          <a:bodyPr wrap="square" rtlCol="0">
            <a:spAutoFit/>
          </a:bodyPr>
          <a:lstStyle/>
          <a:p>
            <a:r>
              <a:rPr lang="cs-CZ" dirty="0" smtClean="0"/>
              <a:t>DOPLNÍM VĚTU 2</a:t>
            </a:r>
            <a:endParaRPr lang="cs-CZ" dirty="0"/>
          </a:p>
        </p:txBody>
      </p:sp>
      <p:sp>
        <p:nvSpPr>
          <p:cNvPr id="4" name="Ovál 3">
            <a:hlinkClick r:id="rId3" action="ppaction://hlinksldjump"/>
          </p:cNvPr>
          <p:cNvSpPr/>
          <p:nvPr/>
        </p:nvSpPr>
        <p:spPr>
          <a:xfrm>
            <a:off x="7943831" y="5835829"/>
            <a:ext cx="576064" cy="504056"/>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TextovéPole 1"/>
          <p:cNvSpPr txBox="1"/>
          <p:nvPr/>
        </p:nvSpPr>
        <p:spPr>
          <a:xfrm>
            <a:off x="1259632" y="1556792"/>
            <a:ext cx="3744416" cy="923330"/>
          </a:xfrm>
          <a:prstGeom prst="rect">
            <a:avLst/>
          </a:prstGeom>
          <a:noFill/>
        </p:spPr>
        <p:txBody>
          <a:bodyPr wrap="square" rtlCol="0">
            <a:spAutoFit/>
          </a:bodyPr>
          <a:lstStyle/>
          <a:p>
            <a:r>
              <a:rPr lang="cs-CZ" dirty="0" smtClean="0"/>
              <a:t>Barokní umění bylo v českých zemích </a:t>
            </a:r>
          </a:p>
          <a:p>
            <a:r>
              <a:rPr lang="cs-CZ" dirty="0" smtClean="0"/>
              <a:t>úzce spjato s ___________________, </a:t>
            </a:r>
          </a:p>
          <a:p>
            <a:r>
              <a:rPr lang="cs-CZ" dirty="0" smtClean="0"/>
              <a:t>kterou měl na starost jezuitský řád.</a:t>
            </a:r>
            <a:endParaRPr lang="cs-CZ" dirty="0"/>
          </a:p>
        </p:txBody>
      </p:sp>
      <p:sp>
        <p:nvSpPr>
          <p:cNvPr id="6" name="TextovéPole 5"/>
          <p:cNvSpPr txBox="1"/>
          <p:nvPr/>
        </p:nvSpPr>
        <p:spPr>
          <a:xfrm>
            <a:off x="1259632" y="4581128"/>
            <a:ext cx="1440160" cy="369332"/>
          </a:xfrm>
          <a:prstGeom prst="rect">
            <a:avLst/>
          </a:prstGeom>
          <a:noFill/>
          <a:ln>
            <a:solidFill>
              <a:schemeClr val="accent1"/>
            </a:solidFill>
          </a:ln>
        </p:spPr>
        <p:txBody>
          <a:bodyPr wrap="square" rtlCol="0">
            <a:spAutoFit/>
          </a:bodyPr>
          <a:lstStyle/>
          <a:p>
            <a:r>
              <a:rPr lang="cs-CZ" dirty="0" smtClean="0"/>
              <a:t>rekatolizací</a:t>
            </a:r>
            <a:endParaRPr lang="cs-CZ" dirty="0"/>
          </a:p>
        </p:txBody>
      </p:sp>
      <p:pic>
        <p:nvPicPr>
          <p:cNvPr id="7" name="Picture 2" descr="C:\Users\Štěpán\Pictures\Řím foto\P1040005.JPG">
            <a:hlinkClick r:id="rId4" action="ppaction://hlinksldjump"/>
          </p:cNvPr>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5004048" y="1259827"/>
            <a:ext cx="3387441" cy="4516588"/>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898288481"/>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0" y="0"/>
            <a:ext cx="9144000" cy="6857999"/>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ovéPole 2"/>
          <p:cNvSpPr txBox="1"/>
          <p:nvPr/>
        </p:nvSpPr>
        <p:spPr>
          <a:xfrm>
            <a:off x="1115616" y="908720"/>
            <a:ext cx="1944216" cy="369332"/>
          </a:xfrm>
          <a:prstGeom prst="rect">
            <a:avLst/>
          </a:prstGeom>
          <a:solidFill>
            <a:schemeClr val="accent1">
              <a:lumMod val="40000"/>
              <a:lumOff val="60000"/>
            </a:schemeClr>
          </a:solidFill>
        </p:spPr>
        <p:txBody>
          <a:bodyPr wrap="square" rtlCol="0">
            <a:spAutoFit/>
          </a:bodyPr>
          <a:lstStyle/>
          <a:p>
            <a:r>
              <a:rPr lang="cs-CZ" dirty="0" smtClean="0"/>
              <a:t>DOPLNÍM VĚTU 3</a:t>
            </a:r>
            <a:endParaRPr lang="cs-CZ" dirty="0"/>
          </a:p>
        </p:txBody>
      </p:sp>
      <p:sp>
        <p:nvSpPr>
          <p:cNvPr id="4" name="Ovál 3">
            <a:hlinkClick r:id="rId3" action="ppaction://hlinksldjump"/>
          </p:cNvPr>
          <p:cNvSpPr/>
          <p:nvPr/>
        </p:nvSpPr>
        <p:spPr>
          <a:xfrm>
            <a:off x="7943831" y="5835829"/>
            <a:ext cx="576064" cy="504056"/>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TextovéPole 1"/>
          <p:cNvSpPr txBox="1"/>
          <p:nvPr/>
        </p:nvSpPr>
        <p:spPr>
          <a:xfrm>
            <a:off x="1187625" y="1628800"/>
            <a:ext cx="3827722" cy="1200329"/>
          </a:xfrm>
          <a:prstGeom prst="rect">
            <a:avLst/>
          </a:prstGeom>
          <a:noFill/>
        </p:spPr>
        <p:txBody>
          <a:bodyPr wrap="square" rtlCol="0">
            <a:spAutoFit/>
          </a:bodyPr>
          <a:lstStyle/>
          <a:p>
            <a:r>
              <a:rPr lang="cs-CZ" dirty="0" smtClean="0"/>
              <a:t>V nekatolických zemích, především </a:t>
            </a:r>
          </a:p>
          <a:p>
            <a:r>
              <a:rPr lang="cs-CZ" dirty="0" smtClean="0"/>
              <a:t>v ________________, umělci </a:t>
            </a:r>
          </a:p>
          <a:p>
            <a:r>
              <a:rPr lang="cs-CZ" dirty="0" smtClean="0"/>
              <a:t>malovali zátiší a různé </a:t>
            </a:r>
          </a:p>
          <a:p>
            <a:r>
              <a:rPr lang="cs-CZ" dirty="0" smtClean="0"/>
              <a:t>scény z běžného života.</a:t>
            </a:r>
            <a:endParaRPr lang="cs-CZ" dirty="0"/>
          </a:p>
        </p:txBody>
      </p:sp>
      <p:sp>
        <p:nvSpPr>
          <p:cNvPr id="6" name="TextovéPole 5"/>
          <p:cNvSpPr txBox="1"/>
          <p:nvPr/>
        </p:nvSpPr>
        <p:spPr>
          <a:xfrm>
            <a:off x="1403648" y="3789040"/>
            <a:ext cx="1224136" cy="369332"/>
          </a:xfrm>
          <a:prstGeom prst="rect">
            <a:avLst/>
          </a:prstGeom>
          <a:noFill/>
          <a:ln>
            <a:solidFill>
              <a:schemeClr val="accent1"/>
            </a:solidFill>
          </a:ln>
        </p:spPr>
        <p:txBody>
          <a:bodyPr wrap="square" rtlCol="0">
            <a:spAutoFit/>
          </a:bodyPr>
          <a:lstStyle/>
          <a:p>
            <a:r>
              <a:rPr lang="cs-CZ" dirty="0" smtClean="0"/>
              <a:t>Nizozemí</a:t>
            </a:r>
            <a:endParaRPr lang="cs-CZ" dirty="0"/>
          </a:p>
        </p:txBody>
      </p:sp>
      <p:pic>
        <p:nvPicPr>
          <p:cNvPr id="11266" name="Picture 2" descr="Soubor:Satellite image of the Netherlands in May 2000.jpg">
            <a:hlinkClick r:id="rId4" action="ppaction://hlinksldjump"/>
          </p:cNvPr>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4746104" y="1093386"/>
            <a:ext cx="3504550" cy="4553636"/>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898288481"/>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500"/>
                                        <p:tgtEl>
                                          <p:spTgt spid="1126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0" y="0"/>
            <a:ext cx="9144000" cy="6857999"/>
          </a:xfrm>
          <a:prstGeom prst="rect">
            <a:avLst/>
          </a:prstGeom>
          <a:noFill/>
          <a:extLst>
            <a:ext uri="{909E8E84-426E-40DD-AFC4-6F175D3DCCD1}">
              <a14:hiddenFill xmlns="" xmlns:a14="http://schemas.microsoft.com/office/drawing/2010/main">
                <a:solidFill>
                  <a:srgbClr val="FFFFFF"/>
                </a:solidFill>
              </a14:hiddenFill>
            </a:ext>
          </a:extLst>
        </p:spPr>
      </p:pic>
      <p:sp>
        <p:nvSpPr>
          <p:cNvPr id="2" name="Obdélník 1"/>
          <p:cNvSpPr/>
          <p:nvPr/>
        </p:nvSpPr>
        <p:spPr>
          <a:xfrm>
            <a:off x="929440" y="4797152"/>
            <a:ext cx="5256584" cy="646331"/>
          </a:xfrm>
          <a:prstGeom prst="rect">
            <a:avLst/>
          </a:prstGeom>
        </p:spPr>
        <p:txBody>
          <a:bodyPr wrap="square">
            <a:spAutoFit/>
          </a:bodyPr>
          <a:lstStyle/>
          <a:p>
            <a:r>
              <a:rPr lang="cs-CZ" dirty="0">
                <a:hlinkClick r:id="rId3"/>
              </a:rPr>
              <a:t>http://</a:t>
            </a:r>
            <a:r>
              <a:rPr lang="cs-CZ" dirty="0" smtClean="0">
                <a:hlinkClick r:id="rId3"/>
              </a:rPr>
              <a:t>www.youtube.com/watch?v=ipzR9bhei_o</a:t>
            </a:r>
            <a:endParaRPr lang="cs-CZ" dirty="0" smtClean="0"/>
          </a:p>
          <a:p>
            <a:endParaRPr lang="cs-CZ" dirty="0"/>
          </a:p>
        </p:txBody>
      </p:sp>
      <p:sp>
        <p:nvSpPr>
          <p:cNvPr id="3" name="TextovéPole 2"/>
          <p:cNvSpPr txBox="1"/>
          <p:nvPr/>
        </p:nvSpPr>
        <p:spPr>
          <a:xfrm>
            <a:off x="986524" y="2276872"/>
            <a:ext cx="4464496" cy="646331"/>
          </a:xfrm>
          <a:prstGeom prst="rect">
            <a:avLst/>
          </a:prstGeom>
          <a:noFill/>
        </p:spPr>
        <p:txBody>
          <a:bodyPr wrap="square" rtlCol="0">
            <a:spAutoFit/>
          </a:bodyPr>
          <a:lstStyle/>
          <a:p>
            <a:r>
              <a:rPr lang="cs-CZ" dirty="0" smtClean="0"/>
              <a:t>Poznáte autora této barokní skladby?</a:t>
            </a:r>
          </a:p>
          <a:p>
            <a:r>
              <a:rPr lang="cs-CZ" dirty="0" smtClean="0"/>
              <a:t>______________________________</a:t>
            </a:r>
            <a:endParaRPr lang="cs-CZ" dirty="0"/>
          </a:p>
        </p:txBody>
      </p:sp>
      <p:sp>
        <p:nvSpPr>
          <p:cNvPr id="4" name="TextovéPole 3"/>
          <p:cNvSpPr txBox="1"/>
          <p:nvPr/>
        </p:nvSpPr>
        <p:spPr>
          <a:xfrm>
            <a:off x="2339752" y="3428999"/>
            <a:ext cx="2520280" cy="369332"/>
          </a:xfrm>
          <a:prstGeom prst="rect">
            <a:avLst/>
          </a:prstGeom>
          <a:noFill/>
          <a:ln>
            <a:solidFill>
              <a:schemeClr val="accent1"/>
            </a:solidFill>
          </a:ln>
        </p:spPr>
        <p:txBody>
          <a:bodyPr wrap="square" rtlCol="0">
            <a:spAutoFit/>
          </a:bodyPr>
          <a:lstStyle/>
          <a:p>
            <a:r>
              <a:rPr lang="cs-CZ" dirty="0" smtClean="0"/>
              <a:t>Johann Sebastian Bach</a:t>
            </a:r>
            <a:endParaRPr lang="cs-CZ" dirty="0"/>
          </a:p>
        </p:txBody>
      </p:sp>
      <p:pic>
        <p:nvPicPr>
          <p:cNvPr id="12290" name="Picture 2" descr="Soubor:Bach.jpg">
            <a:hlinkClick r:id="rId4" action="ppaction://hlinksldjump"/>
          </p:cNvPr>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5076056" y="780385"/>
            <a:ext cx="3087526" cy="3731637"/>
          </a:xfrm>
          <a:prstGeom prst="rect">
            <a:avLst/>
          </a:prstGeom>
          <a:noFill/>
          <a:extLst>
            <a:ext uri="{909E8E84-426E-40DD-AFC4-6F175D3DCCD1}">
              <a14:hiddenFill xmlns="" xmlns:a14="http://schemas.microsoft.com/office/drawing/2010/main">
                <a:solidFill>
                  <a:srgbClr val="FFFFFF"/>
                </a:solidFill>
              </a14:hiddenFill>
            </a:ext>
          </a:extLst>
        </p:spPr>
      </p:pic>
      <p:sp>
        <p:nvSpPr>
          <p:cNvPr id="7" name="TextovéPole 6"/>
          <p:cNvSpPr txBox="1"/>
          <p:nvPr/>
        </p:nvSpPr>
        <p:spPr>
          <a:xfrm>
            <a:off x="827584" y="908720"/>
            <a:ext cx="3744416" cy="369332"/>
          </a:xfrm>
          <a:prstGeom prst="rect">
            <a:avLst/>
          </a:prstGeom>
          <a:solidFill>
            <a:schemeClr val="accent1">
              <a:lumMod val="40000"/>
              <a:lumOff val="60000"/>
            </a:schemeClr>
          </a:solidFill>
        </p:spPr>
        <p:txBody>
          <a:bodyPr wrap="square" rtlCol="0">
            <a:spAutoFit/>
          </a:bodyPr>
          <a:lstStyle/>
          <a:p>
            <a:r>
              <a:rPr lang="cs-CZ" dirty="0" smtClean="0"/>
              <a:t>POZNÁM HUDEBNÍHO SKLADATELE  </a:t>
            </a:r>
            <a:r>
              <a:rPr lang="cs-CZ" dirty="0"/>
              <a:t>1</a:t>
            </a:r>
          </a:p>
        </p:txBody>
      </p:sp>
      <p:sp>
        <p:nvSpPr>
          <p:cNvPr id="8" name="Ovál 7">
            <a:hlinkClick r:id="rId6" action="ppaction://hlinksldjump"/>
          </p:cNvPr>
          <p:cNvSpPr/>
          <p:nvPr/>
        </p:nvSpPr>
        <p:spPr>
          <a:xfrm>
            <a:off x="7943831" y="5835829"/>
            <a:ext cx="576064" cy="504056"/>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 xmlns:p14="http://schemas.microsoft.com/office/powerpoint/2010/main" val="3898288481"/>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fade">
                                      <p:cBhvr>
                                        <p:cTn id="7" dur="500"/>
                                        <p:tgtEl>
                                          <p:spTgt spid="122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0" y="0"/>
            <a:ext cx="9144000" cy="6857999"/>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ovéPole 2"/>
          <p:cNvSpPr txBox="1"/>
          <p:nvPr/>
        </p:nvSpPr>
        <p:spPr>
          <a:xfrm>
            <a:off x="827584" y="908720"/>
            <a:ext cx="3744416" cy="369332"/>
          </a:xfrm>
          <a:prstGeom prst="rect">
            <a:avLst/>
          </a:prstGeom>
          <a:solidFill>
            <a:schemeClr val="accent1">
              <a:lumMod val="40000"/>
              <a:lumOff val="60000"/>
            </a:schemeClr>
          </a:solidFill>
        </p:spPr>
        <p:txBody>
          <a:bodyPr wrap="square" rtlCol="0">
            <a:spAutoFit/>
          </a:bodyPr>
          <a:lstStyle/>
          <a:p>
            <a:r>
              <a:rPr lang="cs-CZ" dirty="0" smtClean="0"/>
              <a:t>POZNÁM HUDEBNÍHO SKLADATELE  2</a:t>
            </a:r>
            <a:endParaRPr lang="cs-CZ" dirty="0"/>
          </a:p>
        </p:txBody>
      </p:sp>
      <p:sp>
        <p:nvSpPr>
          <p:cNvPr id="4" name="TextovéPole 3"/>
          <p:cNvSpPr txBox="1"/>
          <p:nvPr/>
        </p:nvSpPr>
        <p:spPr>
          <a:xfrm>
            <a:off x="986524" y="2132856"/>
            <a:ext cx="4464496" cy="646331"/>
          </a:xfrm>
          <a:prstGeom prst="rect">
            <a:avLst/>
          </a:prstGeom>
          <a:noFill/>
        </p:spPr>
        <p:txBody>
          <a:bodyPr wrap="square" rtlCol="0">
            <a:spAutoFit/>
          </a:bodyPr>
          <a:lstStyle/>
          <a:p>
            <a:r>
              <a:rPr lang="cs-CZ" dirty="0" smtClean="0"/>
              <a:t>Poznáte autora této barokní skladby?</a:t>
            </a:r>
          </a:p>
          <a:p>
            <a:r>
              <a:rPr lang="cs-CZ" dirty="0" smtClean="0"/>
              <a:t>______________________________</a:t>
            </a:r>
            <a:endParaRPr lang="cs-CZ" dirty="0"/>
          </a:p>
        </p:txBody>
      </p:sp>
      <p:sp>
        <p:nvSpPr>
          <p:cNvPr id="2" name="TextovéPole 1"/>
          <p:cNvSpPr txBox="1"/>
          <p:nvPr/>
        </p:nvSpPr>
        <p:spPr>
          <a:xfrm>
            <a:off x="2051720" y="2924944"/>
            <a:ext cx="1800200" cy="369332"/>
          </a:xfrm>
          <a:prstGeom prst="rect">
            <a:avLst/>
          </a:prstGeom>
          <a:noFill/>
          <a:ln>
            <a:solidFill>
              <a:schemeClr val="accent1"/>
            </a:solidFill>
          </a:ln>
        </p:spPr>
        <p:txBody>
          <a:bodyPr wrap="square" rtlCol="0">
            <a:spAutoFit/>
          </a:bodyPr>
          <a:lstStyle/>
          <a:p>
            <a:r>
              <a:rPr lang="cs-CZ" dirty="0" smtClean="0"/>
              <a:t>Antonio </a:t>
            </a:r>
            <a:r>
              <a:rPr lang="cs-CZ" dirty="0" err="1" smtClean="0"/>
              <a:t>Vivaldi</a:t>
            </a:r>
            <a:endParaRPr lang="cs-CZ" dirty="0"/>
          </a:p>
        </p:txBody>
      </p:sp>
      <p:pic>
        <p:nvPicPr>
          <p:cNvPr id="13314" name="Picture 2" descr="Soubor:Vivaldi.jpg">
            <a:hlinkClick r:id="rId3" action="ppaction://hlinksldjump"/>
          </p:cNvPr>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5580112" y="1189345"/>
            <a:ext cx="2664776" cy="3179683"/>
          </a:xfrm>
          <a:prstGeom prst="rect">
            <a:avLst/>
          </a:prstGeom>
          <a:noFill/>
          <a:extLst>
            <a:ext uri="{909E8E84-426E-40DD-AFC4-6F175D3DCCD1}">
              <a14:hiddenFill xmlns="" xmlns:a14="http://schemas.microsoft.com/office/drawing/2010/main">
                <a:solidFill>
                  <a:srgbClr val="FFFFFF"/>
                </a:solidFill>
              </a14:hiddenFill>
            </a:ext>
          </a:extLst>
        </p:spPr>
      </p:pic>
      <p:sp>
        <p:nvSpPr>
          <p:cNvPr id="6" name="Obdélník 5"/>
          <p:cNvSpPr/>
          <p:nvPr/>
        </p:nvSpPr>
        <p:spPr>
          <a:xfrm>
            <a:off x="1115616" y="4581128"/>
            <a:ext cx="4896544" cy="646331"/>
          </a:xfrm>
          <a:prstGeom prst="rect">
            <a:avLst/>
          </a:prstGeom>
        </p:spPr>
        <p:txBody>
          <a:bodyPr wrap="square">
            <a:spAutoFit/>
          </a:bodyPr>
          <a:lstStyle/>
          <a:p>
            <a:r>
              <a:rPr lang="cs-CZ" dirty="0">
                <a:hlinkClick r:id="rId5"/>
              </a:rPr>
              <a:t>http://</a:t>
            </a:r>
            <a:r>
              <a:rPr lang="cs-CZ" dirty="0" smtClean="0">
                <a:hlinkClick r:id="rId5"/>
              </a:rPr>
              <a:t>www.youtube.com/watch?v=l-dYNttdgl0</a:t>
            </a:r>
            <a:endParaRPr lang="cs-CZ" dirty="0" smtClean="0"/>
          </a:p>
          <a:p>
            <a:endParaRPr lang="cs-CZ" dirty="0"/>
          </a:p>
        </p:txBody>
      </p:sp>
      <p:sp>
        <p:nvSpPr>
          <p:cNvPr id="8" name="Ovál 7">
            <a:hlinkClick r:id="rId6" action="ppaction://hlinksldjump"/>
          </p:cNvPr>
          <p:cNvSpPr/>
          <p:nvPr/>
        </p:nvSpPr>
        <p:spPr>
          <a:xfrm>
            <a:off x="7943831" y="5835829"/>
            <a:ext cx="576064" cy="504056"/>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 xmlns:p14="http://schemas.microsoft.com/office/powerpoint/2010/main" val="3881777401"/>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fade">
                                      <p:cBhvr>
                                        <p:cTn id="7" dur="500"/>
                                        <p:tgtEl>
                                          <p:spTgt spid="133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0" y="0"/>
            <a:ext cx="9144000" cy="6857999"/>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ovéPole 2"/>
          <p:cNvSpPr txBox="1"/>
          <p:nvPr/>
        </p:nvSpPr>
        <p:spPr>
          <a:xfrm>
            <a:off x="827584" y="908720"/>
            <a:ext cx="3744416" cy="369332"/>
          </a:xfrm>
          <a:prstGeom prst="rect">
            <a:avLst/>
          </a:prstGeom>
          <a:solidFill>
            <a:schemeClr val="accent1">
              <a:lumMod val="40000"/>
              <a:lumOff val="60000"/>
            </a:schemeClr>
          </a:solidFill>
        </p:spPr>
        <p:txBody>
          <a:bodyPr wrap="square" rtlCol="0">
            <a:spAutoFit/>
          </a:bodyPr>
          <a:lstStyle/>
          <a:p>
            <a:r>
              <a:rPr lang="cs-CZ" dirty="0" smtClean="0"/>
              <a:t>POZNÁM HUDEBNÍHO SKLADATELE  3</a:t>
            </a:r>
            <a:endParaRPr lang="cs-CZ" dirty="0"/>
          </a:p>
        </p:txBody>
      </p:sp>
      <p:sp>
        <p:nvSpPr>
          <p:cNvPr id="4" name="TextovéPole 3"/>
          <p:cNvSpPr txBox="1"/>
          <p:nvPr/>
        </p:nvSpPr>
        <p:spPr>
          <a:xfrm>
            <a:off x="986524" y="2132856"/>
            <a:ext cx="4464496" cy="646331"/>
          </a:xfrm>
          <a:prstGeom prst="rect">
            <a:avLst/>
          </a:prstGeom>
          <a:noFill/>
        </p:spPr>
        <p:txBody>
          <a:bodyPr wrap="square" rtlCol="0">
            <a:spAutoFit/>
          </a:bodyPr>
          <a:lstStyle/>
          <a:p>
            <a:r>
              <a:rPr lang="cs-CZ" dirty="0" smtClean="0"/>
              <a:t>Poznáte autora a název této barokní skladby?</a:t>
            </a:r>
          </a:p>
          <a:p>
            <a:r>
              <a:rPr lang="cs-CZ" dirty="0" smtClean="0"/>
              <a:t>______________________________</a:t>
            </a:r>
            <a:endParaRPr lang="cs-CZ" dirty="0"/>
          </a:p>
        </p:txBody>
      </p:sp>
      <p:sp>
        <p:nvSpPr>
          <p:cNvPr id="2" name="TextovéPole 1"/>
          <p:cNvSpPr txBox="1"/>
          <p:nvPr/>
        </p:nvSpPr>
        <p:spPr>
          <a:xfrm>
            <a:off x="1115616" y="3109610"/>
            <a:ext cx="3600400" cy="369332"/>
          </a:xfrm>
          <a:prstGeom prst="rect">
            <a:avLst/>
          </a:prstGeom>
          <a:noFill/>
          <a:ln>
            <a:solidFill>
              <a:schemeClr val="accent1"/>
            </a:solidFill>
          </a:ln>
        </p:spPr>
        <p:txBody>
          <a:bodyPr wrap="square" rtlCol="0">
            <a:spAutoFit/>
          </a:bodyPr>
          <a:lstStyle/>
          <a:p>
            <a:r>
              <a:rPr lang="cs-CZ" dirty="0" smtClean="0"/>
              <a:t>Jakub Jan Ryba – Česká mše vánoční</a:t>
            </a:r>
            <a:endParaRPr lang="cs-CZ" dirty="0"/>
          </a:p>
        </p:txBody>
      </p:sp>
      <p:sp>
        <p:nvSpPr>
          <p:cNvPr id="7" name="Obdélník 6"/>
          <p:cNvSpPr/>
          <p:nvPr/>
        </p:nvSpPr>
        <p:spPr>
          <a:xfrm>
            <a:off x="1115616" y="4221088"/>
            <a:ext cx="5184576" cy="646331"/>
          </a:xfrm>
          <a:prstGeom prst="rect">
            <a:avLst/>
          </a:prstGeom>
        </p:spPr>
        <p:txBody>
          <a:bodyPr wrap="square">
            <a:spAutoFit/>
          </a:bodyPr>
          <a:lstStyle/>
          <a:p>
            <a:r>
              <a:rPr lang="cs-CZ" dirty="0">
                <a:hlinkClick r:id="rId3"/>
              </a:rPr>
              <a:t>http://</a:t>
            </a:r>
            <a:r>
              <a:rPr lang="cs-CZ" dirty="0" smtClean="0">
                <a:hlinkClick r:id="rId3"/>
              </a:rPr>
              <a:t>www.youtube.com/watch?v=o3kIMGCZ75w</a:t>
            </a:r>
            <a:endParaRPr lang="cs-CZ" dirty="0" smtClean="0"/>
          </a:p>
          <a:p>
            <a:endParaRPr lang="cs-CZ" dirty="0"/>
          </a:p>
        </p:txBody>
      </p:sp>
      <p:pic>
        <p:nvPicPr>
          <p:cNvPr id="15362" name="Picture 2" descr="Soubor:JJryba.jpg">
            <a:hlinkClick r:id="rId4" action="ppaction://hlinksldjump"/>
          </p:cNvPr>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5724128" y="1093386"/>
            <a:ext cx="2074540" cy="2812155"/>
          </a:xfrm>
          <a:prstGeom prst="rect">
            <a:avLst/>
          </a:prstGeom>
          <a:noFill/>
          <a:extLst>
            <a:ext uri="{909E8E84-426E-40DD-AFC4-6F175D3DCCD1}">
              <a14:hiddenFill xmlns="" xmlns:a14="http://schemas.microsoft.com/office/drawing/2010/main">
                <a:solidFill>
                  <a:srgbClr val="FFFFFF"/>
                </a:solidFill>
              </a14:hiddenFill>
            </a:ext>
          </a:extLst>
        </p:spPr>
      </p:pic>
      <p:sp>
        <p:nvSpPr>
          <p:cNvPr id="10" name="Ovál 9">
            <a:hlinkClick r:id="rId6" action="ppaction://hlinksldjump"/>
          </p:cNvPr>
          <p:cNvSpPr/>
          <p:nvPr/>
        </p:nvSpPr>
        <p:spPr>
          <a:xfrm>
            <a:off x="7943831" y="5835829"/>
            <a:ext cx="576064" cy="504056"/>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 xmlns:p14="http://schemas.microsoft.com/office/powerpoint/2010/main" val="2113042441"/>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fade">
                                      <p:cBhvr>
                                        <p:cTn id="7" dur="500"/>
                                        <p:tgtEl>
                                          <p:spTgt spid="1536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0" y="0"/>
            <a:ext cx="9144000" cy="6857999"/>
          </a:xfrm>
          <a:prstGeom prst="rect">
            <a:avLst/>
          </a:prstGeom>
          <a:noFill/>
          <a:extLst>
            <a:ext uri="{909E8E84-426E-40DD-AFC4-6F175D3DCCD1}">
              <a14:hiddenFill xmlns="" xmlns:a14="http://schemas.microsoft.com/office/drawing/2010/main">
                <a:solidFill>
                  <a:srgbClr val="FFFFFF"/>
                </a:solidFill>
              </a14:hiddenFill>
            </a:ext>
          </a:extLst>
        </p:spPr>
      </p:pic>
      <p:sp>
        <p:nvSpPr>
          <p:cNvPr id="3" name="Nadpis 1"/>
          <p:cNvSpPr txBox="1">
            <a:spLocks/>
          </p:cNvSpPr>
          <p:nvPr/>
        </p:nvSpPr>
        <p:spPr>
          <a:xfrm>
            <a:off x="1403648" y="101840"/>
            <a:ext cx="5328592" cy="734872"/>
          </a:xfrm>
          <a:prstGeom prst="rect">
            <a:avLst/>
          </a:prstGeom>
          <a:solidFill>
            <a:schemeClr val="bg1"/>
          </a:solidFill>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smtClean="0"/>
              <a:t>POUŽITÉ ZDROJE</a:t>
            </a:r>
            <a:endParaRPr lang="cs-CZ" dirty="0"/>
          </a:p>
        </p:txBody>
      </p:sp>
      <p:sp>
        <p:nvSpPr>
          <p:cNvPr id="4" name="Zástupný symbol pro obsah 2"/>
          <p:cNvSpPr txBox="1">
            <a:spLocks/>
          </p:cNvSpPr>
          <p:nvPr/>
        </p:nvSpPr>
        <p:spPr>
          <a:xfrm>
            <a:off x="899592" y="828297"/>
            <a:ext cx="7416824" cy="5472607"/>
          </a:xfrm>
          <a:prstGeom prst="rect">
            <a:avLst/>
          </a:prstGeom>
          <a:solidFill>
            <a:schemeClr val="bg1"/>
          </a:solidFill>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cs-CZ" sz="900" dirty="0" smtClean="0"/>
              <a:t>Uvedené zdroje [ on-line] 26.10.2012 [cit. 2012-10-29]. Dostupné pod licencí </a:t>
            </a:r>
            <a:r>
              <a:rPr lang="cs-CZ" sz="900" dirty="0" err="1" smtClean="0"/>
              <a:t>Wikimedia</a:t>
            </a:r>
            <a:r>
              <a:rPr lang="cs-CZ" sz="900" dirty="0" smtClean="0"/>
              <a:t>  </a:t>
            </a:r>
            <a:r>
              <a:rPr lang="cs-CZ" sz="900" dirty="0" err="1" smtClean="0"/>
              <a:t>Commons</a:t>
            </a:r>
            <a:r>
              <a:rPr lang="cs-CZ" sz="900" dirty="0" smtClean="0"/>
              <a:t> na www:</a:t>
            </a:r>
          </a:p>
          <a:p>
            <a:pPr marL="0" indent="0">
              <a:buNone/>
            </a:pPr>
            <a:r>
              <a:rPr lang="cs-CZ" sz="900" dirty="0">
                <a:hlinkClick r:id="rId3"/>
              </a:rPr>
              <a:t>http://cs.wikipedia.org/wiki/Soubor:Michelangelo_Caravaggio_062.jpg</a:t>
            </a:r>
          </a:p>
          <a:p>
            <a:pPr marL="0" indent="0">
              <a:buNone/>
            </a:pPr>
            <a:r>
              <a:rPr lang="cs-CZ" sz="900" dirty="0">
                <a:hlinkClick r:id="rId3"/>
              </a:rPr>
              <a:t>http://cs.wikipedia.org/wiki/Soubor:Groll12.jpg</a:t>
            </a:r>
          </a:p>
          <a:p>
            <a:pPr marL="0" indent="0">
              <a:buNone/>
            </a:pPr>
            <a:r>
              <a:rPr lang="cs-CZ" sz="900" dirty="0">
                <a:hlinkClick r:id="rId3"/>
              </a:rPr>
              <a:t>http://commons.wikimedia.org/wiki/File:Chiesa_di_Sant%27Ignazio_all%27Olivella_Palermo.JPG?uselang=cs</a:t>
            </a:r>
          </a:p>
          <a:p>
            <a:pPr marL="0" indent="0">
              <a:buNone/>
            </a:pPr>
            <a:r>
              <a:rPr lang="cs-CZ" sz="900" dirty="0">
                <a:hlinkClick r:id="rId3"/>
              </a:rPr>
              <a:t>http://commons.wikimedia.org/wiki/File:Choeur_Saint_Vincent_Rouen.jpg?uselang=cs</a:t>
            </a:r>
          </a:p>
          <a:p>
            <a:pPr marL="0" indent="0">
              <a:buNone/>
            </a:pPr>
            <a:r>
              <a:rPr lang="cs-CZ" sz="900" dirty="0">
                <a:hlinkClick r:id="rId3"/>
              </a:rPr>
              <a:t>http://cs.wikipedia.org/wiki/Soubor:Laterne.jpg</a:t>
            </a:r>
          </a:p>
          <a:p>
            <a:pPr marL="0" indent="0">
              <a:buNone/>
            </a:pPr>
            <a:r>
              <a:rPr lang="cs-CZ" sz="900" dirty="0" smtClean="0">
                <a:hlinkClick r:id="rId3"/>
              </a:rPr>
              <a:t>http</a:t>
            </a:r>
            <a:r>
              <a:rPr lang="cs-CZ" sz="900" dirty="0">
                <a:hlinkClick r:id="rId3"/>
              </a:rPr>
              <a:t>://commons.wikimedia.org/wiki/File:Prag_Kathedrale_St._</a:t>
            </a:r>
            <a:r>
              <a:rPr lang="cs-CZ" sz="900" dirty="0" smtClean="0">
                <a:hlinkClick r:id="rId3"/>
              </a:rPr>
              <a:t>Nicolas_2.JPG?uselang=cs</a:t>
            </a:r>
            <a:endParaRPr lang="cs-CZ" sz="900" dirty="0" smtClean="0"/>
          </a:p>
          <a:p>
            <a:pPr marL="0" indent="0">
              <a:buNone/>
            </a:pPr>
            <a:r>
              <a:rPr lang="cs-CZ" sz="900" dirty="0">
                <a:hlinkClick r:id="rId4"/>
              </a:rPr>
              <a:t>http://commons.wikimedia.org/wiki/File:Prag_Kathedrale_St._</a:t>
            </a:r>
            <a:r>
              <a:rPr lang="cs-CZ" sz="900" dirty="0" smtClean="0">
                <a:hlinkClick r:id="rId4"/>
              </a:rPr>
              <a:t>Nicolas_1.JPG?uselang=cs</a:t>
            </a:r>
            <a:endParaRPr lang="cs-CZ" sz="900" dirty="0" smtClean="0"/>
          </a:p>
          <a:p>
            <a:pPr marL="0" indent="0">
              <a:buNone/>
            </a:pPr>
            <a:r>
              <a:rPr lang="cs-CZ" sz="900" dirty="0">
                <a:hlinkClick r:id="rId5"/>
              </a:rPr>
              <a:t>http://</a:t>
            </a:r>
            <a:r>
              <a:rPr lang="cs-CZ" sz="900" dirty="0" smtClean="0">
                <a:hlinkClick r:id="rId5"/>
              </a:rPr>
              <a:t>commons.wikimedia.org/wiki/File:Sv_Luitgarda.jpg?uselang=cs</a:t>
            </a:r>
            <a:endParaRPr lang="cs-CZ" sz="900" dirty="0" smtClean="0"/>
          </a:p>
          <a:p>
            <a:pPr marL="0" indent="0">
              <a:buNone/>
            </a:pPr>
            <a:r>
              <a:rPr lang="cs-CZ" sz="900" dirty="0">
                <a:hlinkClick r:id="rId6"/>
              </a:rPr>
              <a:t>http://commons.wikimedia.org/wiki/File:Pont_Charles_(Ste_Ludmila).</a:t>
            </a:r>
            <a:r>
              <a:rPr lang="cs-CZ" sz="900" dirty="0" smtClean="0">
                <a:hlinkClick r:id="rId6"/>
              </a:rPr>
              <a:t>JPG?uselang=cs</a:t>
            </a:r>
            <a:endParaRPr lang="cs-CZ" sz="900" dirty="0" smtClean="0"/>
          </a:p>
          <a:p>
            <a:pPr marL="0" indent="0">
              <a:buNone/>
            </a:pPr>
            <a:r>
              <a:rPr lang="cs-CZ" sz="900" dirty="0">
                <a:hlinkClick r:id="rId7"/>
              </a:rPr>
              <a:t>http://</a:t>
            </a:r>
            <a:r>
              <a:rPr lang="cs-CZ" sz="900" dirty="0" smtClean="0">
                <a:hlinkClick r:id="rId7"/>
              </a:rPr>
              <a:t>commons.wikimedia.org/wiki/File:Sv_Jan_z_Malty.jpg?uselang=cs</a:t>
            </a:r>
            <a:endParaRPr lang="cs-CZ" sz="900" dirty="0" smtClean="0"/>
          </a:p>
          <a:p>
            <a:pPr marL="0" indent="0">
              <a:buNone/>
            </a:pPr>
            <a:r>
              <a:rPr lang="cs-CZ" sz="900" dirty="0">
                <a:hlinkClick r:id="rId8"/>
              </a:rPr>
              <a:t>http://commons.wikimedia.org/wiki/File:Rembrant_Self-Portrait,_1660.jpg</a:t>
            </a:r>
          </a:p>
          <a:p>
            <a:pPr marL="0" indent="0">
              <a:buNone/>
            </a:pPr>
            <a:r>
              <a:rPr lang="cs-CZ" sz="900" dirty="0" smtClean="0">
                <a:hlinkClick r:id="rId8"/>
              </a:rPr>
              <a:t>http</a:t>
            </a:r>
            <a:r>
              <a:rPr lang="cs-CZ" sz="900" dirty="0">
                <a:hlinkClick r:id="rId8"/>
              </a:rPr>
              <a:t>://</a:t>
            </a:r>
            <a:r>
              <a:rPr lang="cs-CZ" sz="900" dirty="0" smtClean="0">
                <a:hlinkClick r:id="rId8"/>
              </a:rPr>
              <a:t>commons.wikimedia.org/wiki/File:The_Anatomy_Lesson.jpg?uselang=cs</a:t>
            </a:r>
            <a:endParaRPr lang="cs-CZ" sz="900" dirty="0" smtClean="0"/>
          </a:p>
          <a:p>
            <a:pPr marL="0" indent="0">
              <a:buNone/>
            </a:pPr>
            <a:r>
              <a:rPr lang="cs-CZ" sz="900" dirty="0">
                <a:hlinkClick r:id="rId9"/>
              </a:rPr>
              <a:t>http://</a:t>
            </a:r>
            <a:r>
              <a:rPr lang="cs-CZ" sz="900" dirty="0" smtClean="0">
                <a:hlinkClick r:id="rId9"/>
              </a:rPr>
              <a:t>commons.wikimedia.org/wiki/File:De_Nachtwacht01.jpg</a:t>
            </a:r>
            <a:endParaRPr lang="cs-CZ" sz="900" dirty="0" smtClean="0"/>
          </a:p>
          <a:p>
            <a:pPr marL="0" indent="0">
              <a:buNone/>
            </a:pPr>
            <a:r>
              <a:rPr lang="cs-CZ" sz="900" dirty="0" smtClean="0">
                <a:hlinkClick r:id="rId10"/>
              </a:rPr>
              <a:t>http</a:t>
            </a:r>
            <a:r>
              <a:rPr lang="cs-CZ" sz="900" dirty="0">
                <a:hlinkClick r:id="rId10"/>
              </a:rPr>
              <a:t>://cs.wikipedia.org/wiki/Soubor:Thirtywar.gif</a:t>
            </a:r>
          </a:p>
          <a:p>
            <a:pPr marL="0" indent="0">
              <a:buNone/>
            </a:pPr>
            <a:r>
              <a:rPr lang="cs-CZ" sz="900" dirty="0" smtClean="0">
                <a:hlinkClick r:id="rId10"/>
              </a:rPr>
              <a:t>http</a:t>
            </a:r>
            <a:r>
              <a:rPr lang="cs-CZ" sz="900" dirty="0">
                <a:hlinkClick r:id="rId10"/>
              </a:rPr>
              <a:t>://</a:t>
            </a:r>
            <a:r>
              <a:rPr lang="cs-CZ" sz="900" dirty="0" smtClean="0">
                <a:hlinkClick r:id="rId10"/>
              </a:rPr>
              <a:t>cs.wikipedia.org/wiki/Soubor:Michelangelo_Caravaggio_006.jpg</a:t>
            </a:r>
            <a:endParaRPr lang="cs-CZ" sz="900" dirty="0" smtClean="0"/>
          </a:p>
          <a:p>
            <a:pPr marL="0" indent="0">
              <a:buNone/>
            </a:pPr>
            <a:r>
              <a:rPr lang="cs-CZ" sz="900" dirty="0">
                <a:hlinkClick r:id="rId11"/>
              </a:rPr>
              <a:t>http://</a:t>
            </a:r>
            <a:r>
              <a:rPr lang="cs-CZ" sz="900" dirty="0" smtClean="0">
                <a:hlinkClick r:id="rId11"/>
              </a:rPr>
              <a:t>cs.wikipedia.org/wiki/Soubor:Satellite_image_of_the_Netherlands_in_May_2000.jpg</a:t>
            </a:r>
            <a:endParaRPr lang="cs-CZ" sz="900" dirty="0" smtClean="0"/>
          </a:p>
          <a:p>
            <a:pPr marL="0" indent="0">
              <a:buNone/>
            </a:pPr>
            <a:r>
              <a:rPr lang="cs-CZ" sz="900" dirty="0">
                <a:hlinkClick r:id="rId12"/>
              </a:rPr>
              <a:t>http://</a:t>
            </a:r>
            <a:r>
              <a:rPr lang="cs-CZ" sz="900" dirty="0" smtClean="0">
                <a:hlinkClick r:id="rId12"/>
              </a:rPr>
              <a:t>cs.wikipedia.org/wiki/Soubor:Bach.jpg</a:t>
            </a:r>
            <a:endParaRPr lang="cs-CZ" sz="900" dirty="0" smtClean="0"/>
          </a:p>
          <a:p>
            <a:pPr marL="0" indent="0">
              <a:buNone/>
            </a:pPr>
            <a:r>
              <a:rPr lang="cs-CZ" sz="900" dirty="0">
                <a:hlinkClick r:id="rId13"/>
              </a:rPr>
              <a:t>http://</a:t>
            </a:r>
            <a:r>
              <a:rPr lang="cs-CZ" sz="900" dirty="0" smtClean="0">
                <a:hlinkClick r:id="rId13"/>
              </a:rPr>
              <a:t>cs.wikipedia.org/wiki/Soubor:JJryba.jpg</a:t>
            </a:r>
            <a:endParaRPr lang="cs-CZ" sz="900" dirty="0" smtClean="0"/>
          </a:p>
          <a:p>
            <a:pPr marL="0" indent="0">
              <a:buFont typeface="Arial" pitchFamily="34" charset="0"/>
              <a:buNone/>
            </a:pPr>
            <a:endParaRPr lang="cs-CZ" sz="900" dirty="0" smtClean="0"/>
          </a:p>
          <a:p>
            <a:pPr marL="0" indent="0">
              <a:buFont typeface="Arial" pitchFamily="34" charset="0"/>
              <a:buNone/>
            </a:pPr>
            <a:r>
              <a:rPr lang="cs-CZ" sz="900" dirty="0" smtClean="0"/>
              <a:t>Klipart [ on-line] 2012 [cit. 2012-10-28]. Dostupné na www:</a:t>
            </a:r>
          </a:p>
          <a:p>
            <a:pPr marL="0" indent="0">
              <a:buNone/>
            </a:pPr>
            <a:r>
              <a:rPr lang="cs-CZ" sz="900" dirty="0">
                <a:hlinkClick r:id="rId14"/>
              </a:rPr>
              <a:t>http://office.microsoft.com/cs-cz/images/results.aspx?qu=r%C3%A1m&amp;ex=1#ai:MC900088522</a:t>
            </a:r>
            <a:r>
              <a:rPr lang="cs-CZ" sz="900" dirty="0" smtClean="0">
                <a:hlinkClick r:id="rId14"/>
              </a:rPr>
              <a:t>|</a:t>
            </a:r>
            <a:endParaRPr lang="cs-CZ" sz="900" dirty="0" smtClean="0"/>
          </a:p>
          <a:p>
            <a:pPr marL="0" indent="0">
              <a:buNone/>
            </a:pPr>
            <a:endParaRPr lang="cs-CZ" sz="900" dirty="0" smtClean="0"/>
          </a:p>
          <a:p>
            <a:pPr marL="0" indent="0">
              <a:buNone/>
            </a:pPr>
            <a:r>
              <a:rPr lang="cs-CZ" sz="900" dirty="0" smtClean="0"/>
              <a:t>Fotogalerie autora, Litoměřice 30.8.2012 </a:t>
            </a:r>
            <a:r>
              <a:rPr lang="cs-CZ" sz="900" dirty="0"/>
              <a:t>[cit. </a:t>
            </a:r>
            <a:r>
              <a:rPr lang="cs-CZ" sz="900" dirty="0" smtClean="0"/>
              <a:t>2012-10-29] </a:t>
            </a:r>
          </a:p>
          <a:p>
            <a:r>
              <a:rPr lang="cs-CZ" sz="900" dirty="0" smtClean="0"/>
              <a:t>Snímek 3,5,8, 13</a:t>
            </a:r>
          </a:p>
          <a:p>
            <a:pPr marL="0" indent="0">
              <a:buNone/>
            </a:pPr>
            <a:r>
              <a:rPr lang="cs-CZ" sz="900" dirty="0" smtClean="0"/>
              <a:t>Doporučené odkazy:</a:t>
            </a:r>
          </a:p>
          <a:p>
            <a:pPr marL="0" indent="0">
              <a:buNone/>
            </a:pPr>
            <a:r>
              <a:rPr lang="cs-CZ" sz="900" dirty="0">
                <a:hlinkClick r:id="rId15"/>
              </a:rPr>
              <a:t>http://commons.wikimedia.org/wiki/File:Braunovy_sochy_Ctnost%C3%AD_a_Ne%C5%99est%C3%AD_na_Kuksu_(12).jpg?uselang=cs</a:t>
            </a:r>
            <a:endParaRPr lang="cs-CZ" sz="900" dirty="0"/>
          </a:p>
          <a:p>
            <a:pPr marL="0" indent="0">
              <a:buNone/>
            </a:pPr>
            <a:r>
              <a:rPr lang="cs-CZ" sz="900" dirty="0">
                <a:hlinkClick r:id="rId16"/>
              </a:rPr>
              <a:t>http://cs.wikipedia.org/wiki/Soubor:Betl%C3%A9m_u_Kuksu_-_Poustevn%C3%ADk_Onufrius.jpg</a:t>
            </a:r>
            <a:endParaRPr lang="cs-CZ" sz="900" dirty="0"/>
          </a:p>
          <a:p>
            <a:pPr marL="0" indent="0">
              <a:buNone/>
            </a:pPr>
            <a:r>
              <a:rPr lang="cs-CZ" sz="900" dirty="0">
                <a:hlinkClick r:id="rId17"/>
              </a:rPr>
              <a:t>http://commons.wikimedia.org/wiki/File:Nov%C3%BD_les_u_Kuksu_(17).jpg?uselang=cs</a:t>
            </a:r>
            <a:endParaRPr lang="cs-CZ" sz="900" dirty="0"/>
          </a:p>
          <a:p>
            <a:pPr marL="0" indent="0">
              <a:buNone/>
            </a:pPr>
            <a:r>
              <a:rPr lang="cs-CZ" sz="900" dirty="0">
                <a:hlinkClick r:id="rId10"/>
              </a:rPr>
              <a:t>http://</a:t>
            </a:r>
            <a:r>
              <a:rPr lang="cs-CZ" sz="900" dirty="0" smtClean="0">
                <a:hlinkClick r:id="rId10"/>
              </a:rPr>
              <a:t>cs.wikipedia.org/wiki/Soubor:Calling-of-st-matthew.jpg</a:t>
            </a:r>
          </a:p>
          <a:p>
            <a:pPr marL="0" indent="0">
              <a:buNone/>
            </a:pPr>
            <a:r>
              <a:rPr lang="cs-CZ" sz="900" dirty="0">
                <a:hlinkClick r:id="rId18"/>
              </a:rPr>
              <a:t>http://</a:t>
            </a:r>
            <a:r>
              <a:rPr lang="cs-CZ" sz="900" dirty="0" smtClean="0">
                <a:hlinkClick r:id="rId18"/>
              </a:rPr>
              <a:t>www.youtube.com/watch?v=ipzR9bhei_o</a:t>
            </a:r>
            <a:endParaRPr lang="cs-CZ" sz="900" dirty="0" smtClean="0"/>
          </a:p>
          <a:p>
            <a:pPr marL="0" indent="0">
              <a:buNone/>
            </a:pPr>
            <a:r>
              <a:rPr lang="cs-CZ" sz="900" dirty="0">
                <a:hlinkClick r:id="rId19"/>
              </a:rPr>
              <a:t>http://</a:t>
            </a:r>
            <a:r>
              <a:rPr lang="cs-CZ" sz="900" dirty="0" smtClean="0">
                <a:hlinkClick r:id="rId19"/>
              </a:rPr>
              <a:t>www.youtube.com/watch?v=l-dYNttdgl0</a:t>
            </a:r>
            <a:endParaRPr lang="cs-CZ" sz="900" dirty="0" smtClean="0"/>
          </a:p>
          <a:p>
            <a:pPr marL="0" indent="0">
              <a:buNone/>
            </a:pPr>
            <a:r>
              <a:rPr lang="cs-CZ" sz="900" dirty="0">
                <a:hlinkClick r:id="rId20"/>
              </a:rPr>
              <a:t>http://</a:t>
            </a:r>
            <a:r>
              <a:rPr lang="cs-CZ" sz="900" dirty="0" smtClean="0">
                <a:hlinkClick r:id="rId20"/>
              </a:rPr>
              <a:t>www.youtube.com/watch?v=o3kIMGCZ75w</a:t>
            </a:r>
            <a:endParaRPr lang="cs-CZ" sz="900" dirty="0" smtClean="0"/>
          </a:p>
          <a:p>
            <a:pPr marL="0" indent="0">
              <a:buNone/>
            </a:pPr>
            <a:endParaRPr lang="cs-CZ" sz="900" dirty="0"/>
          </a:p>
          <a:p>
            <a:pPr marL="0" indent="0">
              <a:buNone/>
            </a:pPr>
            <a:endParaRPr lang="cs-CZ" sz="900" dirty="0"/>
          </a:p>
          <a:p>
            <a:pPr marL="0" indent="0">
              <a:buNone/>
            </a:pPr>
            <a:endParaRPr lang="cs-CZ" sz="900" dirty="0">
              <a:hlinkClick r:id="rId10"/>
            </a:endParaRPr>
          </a:p>
          <a:p>
            <a:pPr marL="0" indent="0">
              <a:buNone/>
            </a:pPr>
            <a:endParaRPr lang="cs-CZ" sz="900" dirty="0"/>
          </a:p>
        </p:txBody>
      </p:sp>
    </p:spTree>
    <p:extLst>
      <p:ext uri="{BB962C8B-B14F-4D97-AF65-F5344CB8AC3E}">
        <p14:creationId xmlns="" xmlns:p14="http://schemas.microsoft.com/office/powerpoint/2010/main" val="3029411845"/>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4758" y="-2"/>
            <a:ext cx="9144000" cy="6857999"/>
          </a:xfrm>
          <a:prstGeom prst="rect">
            <a:avLst/>
          </a:prstGeom>
          <a:noFill/>
          <a:extLst>
            <a:ext uri="{909E8E84-426E-40DD-AFC4-6F175D3DCCD1}">
              <a14:hiddenFill xmlns="" xmlns:a14="http://schemas.microsoft.com/office/drawing/2010/main">
                <a:solidFill>
                  <a:srgbClr val="FFFFFF"/>
                </a:solidFill>
              </a14:hiddenFill>
            </a:ext>
          </a:extLst>
        </p:spPr>
      </p:pic>
      <p:sp>
        <p:nvSpPr>
          <p:cNvPr id="3" name="Obdélník 2"/>
          <p:cNvSpPr/>
          <p:nvPr/>
        </p:nvSpPr>
        <p:spPr>
          <a:xfrm>
            <a:off x="786314" y="1484784"/>
            <a:ext cx="8352928" cy="4708981"/>
          </a:xfrm>
          <a:prstGeom prst="rect">
            <a:avLst/>
          </a:prstGeom>
        </p:spPr>
        <p:txBody>
          <a:bodyPr wrap="square">
            <a:spAutoFit/>
          </a:bodyPr>
          <a:lstStyle/>
          <a:p>
            <a:pPr marL="68580" indent="0" algn="ctr">
              <a:buNone/>
            </a:pPr>
            <a:endParaRPr lang="cs-CZ" sz="1200" b="1" dirty="0" smtClean="0"/>
          </a:p>
          <a:p>
            <a:pPr indent="-342900">
              <a:defRPr/>
            </a:pPr>
            <a:r>
              <a:rPr lang="cs-CZ" sz="1200" b="1" dirty="0"/>
              <a:t>Anotace		</a:t>
            </a:r>
            <a:r>
              <a:rPr lang="cs-CZ" sz="1200" dirty="0" smtClean="0"/>
              <a:t>Prezentace je určena pro osmý ročník ZŠ a slouží </a:t>
            </a:r>
            <a:r>
              <a:rPr lang="cs-CZ" sz="1200" dirty="0"/>
              <a:t>k </a:t>
            </a:r>
            <a:r>
              <a:rPr lang="cs-CZ" sz="1200" dirty="0" smtClean="0"/>
              <a:t>opakování</a:t>
            </a:r>
            <a:r>
              <a:rPr lang="cs-CZ" sz="1200" dirty="0"/>
              <a:t> </a:t>
            </a:r>
            <a:r>
              <a:rPr lang="cs-CZ" sz="1200" dirty="0" smtClean="0"/>
              <a:t>baroka.</a:t>
            </a:r>
            <a:endParaRPr lang="cs-CZ" sz="1200" dirty="0"/>
          </a:p>
          <a:p>
            <a:pPr indent="-342900">
              <a:defRPr/>
            </a:pPr>
            <a:endParaRPr lang="cs-CZ" sz="1200" dirty="0"/>
          </a:p>
          <a:p>
            <a:pPr indent="-342900">
              <a:defRPr/>
            </a:pPr>
            <a:r>
              <a:rPr lang="cs-CZ" sz="1200" b="1" dirty="0"/>
              <a:t>Autor		</a:t>
            </a:r>
            <a:r>
              <a:rPr lang="cs-CZ" sz="1200" dirty="0" smtClean="0"/>
              <a:t>Mgr</a:t>
            </a:r>
            <a:r>
              <a:rPr lang="cs-CZ" sz="1200" dirty="0"/>
              <a:t>. Sandra </a:t>
            </a:r>
            <a:r>
              <a:rPr lang="cs-CZ" sz="1200" dirty="0" smtClean="0"/>
              <a:t>Jaklová</a:t>
            </a:r>
          </a:p>
          <a:p>
            <a:pPr indent="-342900">
              <a:defRPr/>
            </a:pPr>
            <a:endParaRPr lang="cs-CZ" sz="1200" dirty="0"/>
          </a:p>
          <a:p>
            <a:pPr indent="-342900">
              <a:defRPr/>
            </a:pPr>
            <a:r>
              <a:rPr lang="cs-CZ" sz="1200" b="1" dirty="0"/>
              <a:t>Jazyk		č</a:t>
            </a:r>
            <a:r>
              <a:rPr lang="cs-CZ" sz="1200" dirty="0" smtClean="0"/>
              <a:t>eština</a:t>
            </a:r>
          </a:p>
          <a:p>
            <a:pPr indent="-342900">
              <a:defRPr/>
            </a:pPr>
            <a:endParaRPr lang="cs-CZ" sz="1200" dirty="0"/>
          </a:p>
          <a:p>
            <a:pPr indent="-342900">
              <a:defRPr/>
            </a:pPr>
            <a:r>
              <a:rPr lang="cs-CZ" sz="1200" b="1" dirty="0"/>
              <a:t>Očekávaný výstup	</a:t>
            </a:r>
            <a:r>
              <a:rPr lang="cs-CZ" sz="1200" dirty="0" smtClean="0"/>
              <a:t>Žáci umí charakterizovat baroko- jeho základní znaky, vyjmenují významné osobnosti </a:t>
            </a:r>
          </a:p>
          <a:p>
            <a:pPr indent="-342900">
              <a:defRPr/>
            </a:pPr>
            <a:r>
              <a:rPr lang="cs-CZ" sz="1200" dirty="0"/>
              <a:t>	</a:t>
            </a:r>
            <a:r>
              <a:rPr lang="cs-CZ" sz="1200" dirty="0" smtClean="0"/>
              <a:t>	architektury, sochařství, malířství a hudby.	</a:t>
            </a:r>
          </a:p>
          <a:p>
            <a:pPr indent="-342900">
              <a:defRPr/>
            </a:pPr>
            <a:r>
              <a:rPr lang="cs-CZ" sz="1200" dirty="0"/>
              <a:t>		</a:t>
            </a:r>
          </a:p>
          <a:p>
            <a:pPr indent="-342900">
              <a:defRPr/>
            </a:pPr>
            <a:r>
              <a:rPr lang="cs-CZ" sz="1200" b="1" dirty="0"/>
              <a:t>Klíčová slova	</a:t>
            </a:r>
            <a:r>
              <a:rPr lang="cs-CZ" sz="1200" b="1" dirty="0" smtClean="0"/>
              <a:t>	</a:t>
            </a:r>
            <a:r>
              <a:rPr lang="cs-CZ" sz="1200" dirty="0" smtClean="0"/>
              <a:t>umělecký styl, baroko, barokní architektura, barokní malířství</a:t>
            </a:r>
          </a:p>
          <a:p>
            <a:pPr indent="-342900">
              <a:defRPr/>
            </a:pPr>
            <a:endParaRPr lang="cs-CZ" sz="1200" dirty="0"/>
          </a:p>
          <a:p>
            <a:pPr indent="-342900">
              <a:defRPr/>
            </a:pPr>
            <a:r>
              <a:rPr lang="cs-CZ" sz="1200" b="1" dirty="0"/>
              <a:t>Druh učebního materiálu	</a:t>
            </a:r>
            <a:r>
              <a:rPr lang="cs-CZ" sz="1200" dirty="0" smtClean="0"/>
              <a:t>prezentace</a:t>
            </a:r>
          </a:p>
          <a:p>
            <a:pPr indent="-342900">
              <a:defRPr/>
            </a:pPr>
            <a:endParaRPr lang="cs-CZ" sz="1200" dirty="0"/>
          </a:p>
          <a:p>
            <a:pPr indent="-342900">
              <a:defRPr/>
            </a:pPr>
            <a:r>
              <a:rPr lang="cs-CZ" sz="1200" b="1" dirty="0"/>
              <a:t>Druh interaktivity	</a:t>
            </a:r>
            <a:r>
              <a:rPr lang="cs-CZ" sz="1200" dirty="0" smtClean="0"/>
              <a:t>aktivita</a:t>
            </a:r>
          </a:p>
          <a:p>
            <a:pPr indent="-342900">
              <a:defRPr/>
            </a:pPr>
            <a:endParaRPr lang="cs-CZ" sz="1200" dirty="0" smtClean="0"/>
          </a:p>
          <a:p>
            <a:pPr indent="-342900">
              <a:defRPr/>
            </a:pPr>
            <a:r>
              <a:rPr lang="cs-CZ" sz="1200" b="1" dirty="0" smtClean="0"/>
              <a:t>Cílová skupina		</a:t>
            </a:r>
            <a:r>
              <a:rPr lang="cs-CZ" sz="1200" dirty="0" smtClean="0"/>
              <a:t>žák</a:t>
            </a:r>
          </a:p>
          <a:p>
            <a:pPr indent="-342900">
              <a:defRPr/>
            </a:pPr>
            <a:endParaRPr lang="cs-CZ" sz="1200" dirty="0" smtClean="0"/>
          </a:p>
          <a:p>
            <a:pPr indent="-342900">
              <a:defRPr/>
            </a:pPr>
            <a:r>
              <a:rPr lang="cs-CZ" sz="1200" b="1" dirty="0" smtClean="0"/>
              <a:t>Stupeň </a:t>
            </a:r>
            <a:r>
              <a:rPr lang="cs-CZ" sz="1200" b="1" dirty="0"/>
              <a:t>a typ vzdělávání	</a:t>
            </a:r>
            <a:r>
              <a:rPr lang="cs-CZ" sz="1200" dirty="0" smtClean="0"/>
              <a:t>základní </a:t>
            </a:r>
            <a:r>
              <a:rPr lang="cs-CZ" sz="1200" dirty="0"/>
              <a:t>vzdělávání – druhý </a:t>
            </a:r>
            <a:r>
              <a:rPr lang="cs-CZ" sz="1200" dirty="0" smtClean="0"/>
              <a:t>stupeň</a:t>
            </a:r>
          </a:p>
          <a:p>
            <a:pPr indent="-342900">
              <a:defRPr/>
            </a:pPr>
            <a:endParaRPr lang="cs-CZ" sz="1200" dirty="0"/>
          </a:p>
          <a:p>
            <a:pPr indent="-342900">
              <a:defRPr/>
            </a:pPr>
            <a:r>
              <a:rPr lang="cs-CZ" sz="1200" b="1" dirty="0"/>
              <a:t>Typická věková skupina	</a:t>
            </a:r>
            <a:r>
              <a:rPr lang="cs-CZ" sz="1200" dirty="0" smtClean="0"/>
              <a:t>13 </a:t>
            </a:r>
            <a:r>
              <a:rPr lang="cs-CZ" sz="1200" dirty="0"/>
              <a:t>– </a:t>
            </a:r>
            <a:r>
              <a:rPr lang="cs-CZ" sz="1200" dirty="0" smtClean="0"/>
              <a:t>14 let</a:t>
            </a:r>
          </a:p>
          <a:p>
            <a:pPr indent="-342900">
              <a:defRPr/>
            </a:pPr>
            <a:endParaRPr lang="cs-CZ" sz="1200" dirty="0"/>
          </a:p>
          <a:p>
            <a:pPr indent="-342900">
              <a:defRPr/>
            </a:pPr>
            <a:r>
              <a:rPr lang="cs-CZ" sz="1200" b="1" dirty="0"/>
              <a:t>Celková velikost	</a:t>
            </a:r>
            <a:r>
              <a:rPr lang="cs-CZ" sz="1200" dirty="0"/>
              <a:t> </a:t>
            </a:r>
            <a:r>
              <a:rPr lang="cs-CZ" sz="1200" dirty="0" smtClean="0"/>
              <a:t>3 143 kB</a:t>
            </a:r>
            <a:endParaRPr lang="cs-CZ" sz="1200" dirty="0"/>
          </a:p>
          <a:p>
            <a:endParaRPr lang="cs-CZ" sz="1200" dirty="0" smtClean="0"/>
          </a:p>
          <a:p>
            <a:endParaRPr lang="cs-CZ" sz="1200" dirty="0"/>
          </a:p>
        </p:txBody>
      </p:sp>
      <p:sp>
        <p:nvSpPr>
          <p:cNvPr id="4" name="Nadpis 1"/>
          <p:cNvSpPr txBox="1">
            <a:spLocks/>
          </p:cNvSpPr>
          <p:nvPr/>
        </p:nvSpPr>
        <p:spPr>
          <a:xfrm>
            <a:off x="438053" y="62068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smtClean="0"/>
              <a:t>SHRNUTÍ</a:t>
            </a:r>
            <a:endParaRPr lang="cs-CZ" dirty="0"/>
          </a:p>
        </p:txBody>
      </p:sp>
    </p:spTree>
    <p:extLst>
      <p:ext uri="{BB962C8B-B14F-4D97-AF65-F5344CB8AC3E}">
        <p14:creationId xmlns="" xmlns:p14="http://schemas.microsoft.com/office/powerpoint/2010/main" val="982819059"/>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kraje,rámy,školy,tabule"/>
          <p:cNvPicPr/>
          <p:nvPr/>
        </p:nvPicPr>
        <p:blipFill rotWithShape="1">
          <a:blip r:embed="rId2" cstate="print">
            <a:extLst>
              <a:ext uri="{28A0092B-C50C-407E-A947-70E740481C1C}">
                <a14:useLocalDpi xmlns="" xmlns:a14="http://schemas.microsoft.com/office/drawing/2010/main" val="0"/>
              </a:ext>
            </a:extLst>
          </a:blip>
          <a:srcRect l="6106" t="13591" r="6106" b="13591"/>
          <a:stretch/>
        </p:blipFill>
        <p:spPr bwMode="auto">
          <a:xfrm>
            <a:off x="6005" y="-1"/>
            <a:ext cx="9144000" cy="6857999"/>
          </a:xfrm>
          <a:prstGeom prst="rect">
            <a:avLst/>
          </a:prstGeom>
          <a:noFill/>
          <a:extLst>
            <a:ext uri="{909E8E84-426E-40DD-AFC4-6F175D3DCCD1}">
              <a14:hiddenFill xmlns="" xmlns:a14="http://schemas.microsoft.com/office/drawing/2010/main">
                <a:solidFill>
                  <a:srgbClr val="FFFFFF"/>
                </a:solidFill>
              </a14:hiddenFill>
            </a:ext>
          </a:extLst>
        </p:spPr>
      </p:pic>
      <p:sp>
        <p:nvSpPr>
          <p:cNvPr id="3" name="Nadpis 1"/>
          <p:cNvSpPr txBox="1">
            <a:spLocks/>
          </p:cNvSpPr>
          <p:nvPr/>
        </p:nvSpPr>
        <p:spPr>
          <a:xfrm>
            <a:off x="463205" y="692696"/>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smtClean="0"/>
              <a:t>METODICKÁ POZNÁMKA</a:t>
            </a:r>
            <a:endParaRPr lang="cs-CZ" dirty="0"/>
          </a:p>
        </p:txBody>
      </p:sp>
      <p:sp>
        <p:nvSpPr>
          <p:cNvPr id="2" name="TextovéPole 1"/>
          <p:cNvSpPr txBox="1"/>
          <p:nvPr/>
        </p:nvSpPr>
        <p:spPr>
          <a:xfrm>
            <a:off x="1043608" y="1556792"/>
            <a:ext cx="7200800" cy="3970318"/>
          </a:xfrm>
          <a:prstGeom prst="rect">
            <a:avLst/>
          </a:prstGeom>
          <a:noFill/>
        </p:spPr>
        <p:txBody>
          <a:bodyPr wrap="square" rtlCol="0">
            <a:spAutoFit/>
          </a:bodyPr>
          <a:lstStyle/>
          <a:p>
            <a:r>
              <a:rPr lang="cs-CZ" dirty="0" smtClean="0"/>
              <a:t>Snímek 2 – Tabulka, žáci si vybírají otázky, vždy vybírá ten, který správně odpověděl. Správné odpovědi jsou na každém snímku, při kliknutí na snímku se objeví. Při kliknutí kamkoliv na tomto snímku odhalí se děkovný text.</a:t>
            </a:r>
          </a:p>
          <a:p>
            <a:endParaRPr lang="cs-CZ" dirty="0"/>
          </a:p>
          <a:p>
            <a:r>
              <a:rPr lang="cs-CZ" dirty="0" smtClean="0"/>
              <a:t>Snímek 3, 4, 5 – Správná odpověď se objeví, pokud označíte jakékoliv písmeno v modrém rámečku.</a:t>
            </a:r>
          </a:p>
          <a:p>
            <a:endParaRPr lang="cs-CZ" dirty="0"/>
          </a:p>
          <a:p>
            <a:r>
              <a:rPr lang="cs-CZ" dirty="0" smtClean="0"/>
              <a:t>Snímek 6 – 17 – Správná odpověď se objeví vždy po kliknutí (obrázky jsou </a:t>
            </a:r>
            <a:r>
              <a:rPr lang="cs-CZ" smtClean="0"/>
              <a:t>naanimované </a:t>
            </a:r>
            <a:r>
              <a:rPr lang="cs-CZ" dirty="0" smtClean="0"/>
              <a:t>tak, aby se objevily automaticky).</a:t>
            </a:r>
          </a:p>
          <a:p>
            <a:endParaRPr lang="cs-CZ" dirty="0" smtClean="0"/>
          </a:p>
          <a:p>
            <a:r>
              <a:rPr lang="cs-CZ" dirty="0" smtClean="0"/>
              <a:t>Snímek 15, 16, 17 – Pozor, odkazy jsou na serveru </a:t>
            </a:r>
            <a:r>
              <a:rPr lang="cs-CZ" dirty="0" err="1" smtClean="0"/>
              <a:t>youtube.com</a:t>
            </a:r>
            <a:r>
              <a:rPr lang="cs-CZ" dirty="0" smtClean="0"/>
              <a:t>, žáci mohou v nadpisu vidět autora. Doporučuji, aby se žáci položili na lavice a při odpočinku poslouchali hudbu.</a:t>
            </a:r>
            <a:endParaRPr lang="cs-CZ" dirty="0"/>
          </a:p>
        </p:txBody>
      </p:sp>
    </p:spTree>
    <p:extLst>
      <p:ext uri="{BB962C8B-B14F-4D97-AF65-F5344CB8AC3E}">
        <p14:creationId xmlns="" xmlns:p14="http://schemas.microsoft.com/office/powerpoint/2010/main" val="982819059"/>
      </p:ext>
    </p:extLst>
  </p:cSld>
  <p:clrMapOvr>
    <a:masterClrMapping/>
  </p:clrMapOvr>
  <mc:AlternateContent xmlns:mc="http://schemas.openxmlformats.org/markup-compatibility/2006">
    <mc:Choice xmlns=""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498</TotalTime>
  <Words>722</Words>
  <Application>Microsoft Office PowerPoint</Application>
  <PresentationFormat>Předvádění na obrazovce (4:3)</PresentationFormat>
  <Paragraphs>200</Paragraphs>
  <Slides>20</Slides>
  <Notes>0</Notes>
  <HiddenSlides>0</HiddenSlides>
  <MMClips>0</MMClips>
  <ScaleCrop>false</ScaleCrop>
  <HeadingPairs>
    <vt:vector size="4" baseType="variant">
      <vt:variant>
        <vt:lpstr>Motiv</vt:lpstr>
      </vt:variant>
      <vt:variant>
        <vt:i4>1</vt:i4>
      </vt:variant>
      <vt:variant>
        <vt:lpstr>Nadpisy snímků</vt:lpstr>
      </vt:variant>
      <vt:variant>
        <vt:i4>20</vt:i4>
      </vt:variant>
    </vt:vector>
  </HeadingPairs>
  <TitlesOfParts>
    <vt:vector size="21" baseType="lpstr">
      <vt:lpstr>Motiv systému Office</vt:lpstr>
      <vt:lpstr>Snímek 1</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Štěpán</dc:creator>
  <cp:lastModifiedBy>Základní škola Ostrovní</cp:lastModifiedBy>
  <cp:revision>111</cp:revision>
  <dcterms:created xsi:type="dcterms:W3CDTF">2012-10-28T15:40:51Z</dcterms:created>
  <dcterms:modified xsi:type="dcterms:W3CDTF">2012-11-14T13:39:31Z</dcterms:modified>
</cp:coreProperties>
</file>