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8494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6888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0832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545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1643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2725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6422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9610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306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320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3338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55DC7-A871-4D1F-8340-065FA2E7D2FE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A9FC0-831B-4865-8034-4E6B1BE7BB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938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//upload.wikimedia.org/wikipedia/commons/f/fa/Prag_Museum_1900.jpg" TargetMode="External"/><Relationship Id="rId7" Type="http://schemas.openxmlformats.org/officeDocument/2006/relationships/hyperlink" Target="//upload.wikimedia.org/wikipedia/commons/5/54/%C3%9Ast%C3%AD_nad_Labem_kostel_sv._Vojt%C4%9Bcha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9/9f/Odessa_Art_Museum_Front.jpg" TargetMode="External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openxmlformats.org/officeDocument/2006/relationships/hyperlink" Target="//upload.wikimedia.org/wikipedia/commons/4/43/Braunschweig_Neustadtrathaus_2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hyperlink" Target="//upload.wikimedia.org/wikipedia/commons/9/99/Arc.roman.pn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hyperlink" Target="//upload.wikimedia.org/wikipedia/commons/a/a6/Goya_Maja_ubrana2.jpg" TargetMode="External"/><Relationship Id="rId7" Type="http://schemas.openxmlformats.org/officeDocument/2006/relationships/hyperlink" Target="http://www.youtube.com/watch?v=Qb_jQBgzU-I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//upload.wikimedia.org/wikipedia/commons/f/fe/Moli%C3%A8re_-_Nicolas_Mignard_(1658).jpg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b/b1/Terpsichore_by_Antonio_Canova.jpg" TargetMode="External"/><Relationship Id="rId3" Type="http://schemas.openxmlformats.org/officeDocument/2006/relationships/hyperlink" Target="//upload.wikimedia.org/wikipedia/commons/f/f1/Faust-Goethe.jpg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9/91/David_napoleon.jpg" TargetMode="External"/><Relationship Id="rId5" Type="http://schemas.openxmlformats.org/officeDocument/2006/relationships/hyperlink" Target="http://www.youtube.com/watch?v=Sa80dHkY3Ro" TargetMode="External"/><Relationship Id="rId4" Type="http://schemas.openxmlformats.org/officeDocument/2006/relationships/image" Target="../media/image14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jpeg"/><Relationship Id="rId7" Type="http://schemas.openxmlformats.org/officeDocument/2006/relationships/hyperlink" Target="//upload.wikimedia.org/wikipedia/commons/7/79/Paris.notre.dame.750pix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//upload.wikimedia.org/wikipedia/commons/c/c1/Estates_Theatre,_Prague_cropped.jpg" TargetMode="Externa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Goya_Maja_ubrana2.jpg?uselang=cs" TargetMode="External"/><Relationship Id="rId13" Type="http://schemas.openxmlformats.org/officeDocument/2006/relationships/hyperlink" Target="http://commons.wikimedia.org/wiki/File:Faust-Goethe.jpg" TargetMode="External"/><Relationship Id="rId3" Type="http://schemas.openxmlformats.org/officeDocument/2006/relationships/hyperlink" Target="http://cs.wikipedia.org/wiki/Soubor:Prag_Museum_1900.jpg" TargetMode="External"/><Relationship Id="rId7" Type="http://schemas.openxmlformats.org/officeDocument/2006/relationships/hyperlink" Target="http://cs.wikipedia.org/wiki/Soubor:Paris.notre.dame.750pix.jpg" TargetMode="External"/><Relationship Id="rId12" Type="http://schemas.openxmlformats.org/officeDocument/2006/relationships/hyperlink" Target="http://commons.wikimedia.org/wiki/File:David_napoleon.jpg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://www.youtube.com/watch?v=Sa80dHkY3Ro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Estates_Theatre,_Prague_cropped.jpg?uselang=cs" TargetMode="External"/><Relationship Id="rId11" Type="http://schemas.openxmlformats.org/officeDocument/2006/relationships/hyperlink" Target="http://commons.wikimedia.org/wiki/File:Terpsichore_by_Antonio_Canova.jpg" TargetMode="External"/><Relationship Id="rId5" Type="http://schemas.openxmlformats.org/officeDocument/2006/relationships/hyperlink" Target="http://commons.wikimedia.org/wiki/File:Arc.roman.png?uselang=cs" TargetMode="External"/><Relationship Id="rId15" Type="http://schemas.openxmlformats.org/officeDocument/2006/relationships/hyperlink" Target="http://www.youtube.com/watch?v=Qb_jQBgzU-I" TargetMode="External"/><Relationship Id="rId10" Type="http://schemas.openxmlformats.org/officeDocument/2006/relationships/hyperlink" Target="http://commons.wikimedia.org/wiki/File:Prag_St%C3%A4ndetheater_c1898.jpg?uselang=cs" TargetMode="External"/><Relationship Id="rId4" Type="http://schemas.openxmlformats.org/officeDocument/2006/relationships/hyperlink" Target="http://cs.wikipedia.org/wiki/Soubor:Schema_Saeulenordnungen.jpg" TargetMode="External"/><Relationship Id="rId9" Type="http://schemas.openxmlformats.org/officeDocument/2006/relationships/hyperlink" Target="http://cs.wikipedia.org/wiki/Soubor:Moli%C3%A8re_-_Nicolas_Mignard_(1658).jpg" TargetMode="External"/><Relationship Id="rId14" Type="http://schemas.openxmlformats.org/officeDocument/2006/relationships/hyperlink" Target="http://office.microsoft.com/cs-cz/images/results.aspx?qu=sloup&amp;ex=1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563888" y="2071223"/>
            <a:ext cx="55801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1600" kern="0" dirty="0"/>
              <a:t>Název školy: </a:t>
            </a:r>
            <a:r>
              <a:rPr lang="cs-CZ" sz="1600" b="1" kern="0" dirty="0"/>
              <a:t>ZŠ Štětí, Ostrovní 300</a:t>
            </a:r>
            <a:r>
              <a:rPr lang="cs-CZ" sz="1600" kern="0" dirty="0"/>
              <a:t/>
            </a:r>
            <a:br>
              <a:rPr lang="cs-CZ" sz="1600" kern="0" dirty="0"/>
            </a:br>
            <a:r>
              <a:rPr lang="cs-CZ" sz="1600" kern="0" dirty="0"/>
              <a:t>Autor: </a:t>
            </a:r>
            <a:r>
              <a:rPr lang="cs-CZ" sz="1600" b="1" kern="0" dirty="0"/>
              <a:t>Sandra </a:t>
            </a:r>
            <a:r>
              <a:rPr lang="cs-CZ" sz="1600" b="1" kern="0" dirty="0" smtClean="0"/>
              <a:t>Jaklová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Název materiálu: </a:t>
            </a:r>
            <a:br>
              <a:rPr lang="cs-CZ" sz="1600" kern="0" dirty="0"/>
            </a:br>
            <a:r>
              <a:rPr lang="cs-CZ" sz="1600" b="1" kern="0" dirty="0" smtClean="0"/>
              <a:t>VY_32_INOVACE_D.8.A.06_klasicismus_-_opakovani</a:t>
            </a:r>
            <a:endParaRPr lang="cs-CZ" sz="1600" b="1" kern="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cs-CZ" sz="1600" kern="0" dirty="0"/>
              <a:t>Datum: 2</a:t>
            </a:r>
            <a:r>
              <a:rPr lang="cs-CZ" sz="1600" kern="0" dirty="0" smtClean="0"/>
              <a:t>.11.2012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Ročník: </a:t>
            </a:r>
            <a:r>
              <a:rPr lang="cs-CZ" sz="1600" kern="0" dirty="0" smtClean="0"/>
              <a:t>osmý</a:t>
            </a:r>
            <a:endParaRPr lang="cs-CZ" sz="1600" kern="0" dirty="0"/>
          </a:p>
          <a:p>
            <a:pPr lvl="0">
              <a:defRPr/>
            </a:pPr>
            <a:r>
              <a:rPr lang="cs-CZ" sz="1600" kern="0" dirty="0"/>
              <a:t>Vzdělávací oblast: Člověk a společnost</a:t>
            </a:r>
          </a:p>
          <a:p>
            <a:pPr lvl="0">
              <a:defRPr/>
            </a:pPr>
            <a:r>
              <a:rPr lang="cs-CZ" sz="1600" kern="0" dirty="0"/>
              <a:t>Vzdělávací obor: Dějepis</a:t>
            </a:r>
            <a:br>
              <a:rPr lang="cs-CZ" sz="1600" kern="0" dirty="0"/>
            </a:br>
            <a:r>
              <a:rPr lang="cs-CZ" sz="1600" kern="0" dirty="0"/>
              <a:t>Název: </a:t>
            </a:r>
            <a:r>
              <a:rPr lang="cs-CZ" sz="1600" kern="0" dirty="0" smtClean="0"/>
              <a:t>Klasicismus - opakování</a:t>
            </a:r>
            <a:r>
              <a:rPr lang="cs-CZ" sz="1600" kern="0" dirty="0"/>
              <a:t/>
            </a:r>
            <a:br>
              <a:rPr lang="cs-CZ" sz="1600" kern="0" dirty="0"/>
            </a:br>
            <a:r>
              <a:rPr lang="cs-CZ" sz="1600" kern="0" dirty="0"/>
              <a:t>Číslo operačního programu: </a:t>
            </a:r>
            <a:r>
              <a:rPr lang="cs-CZ" sz="1600" b="1" kern="0" dirty="0"/>
              <a:t>CZ.1.07/1.4.00/21.1693</a:t>
            </a:r>
          </a:p>
          <a:p>
            <a:pPr lvl="0">
              <a:defRPr/>
            </a:pPr>
            <a:r>
              <a:rPr lang="cs-CZ" sz="1600" kern="0" dirty="0"/>
              <a:t>Název projektu: </a:t>
            </a:r>
            <a:r>
              <a:rPr lang="cs-CZ" sz="1600" b="1" kern="0" dirty="0"/>
              <a:t>PRIMA ŠKOLA</a:t>
            </a:r>
          </a:p>
        </p:txBody>
      </p:sp>
      <p:pic>
        <p:nvPicPr>
          <p:cNvPr id="8" name="Picture 4" descr="logo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611699" y="1207127"/>
            <a:ext cx="1811936" cy="1728192"/>
          </a:xfrm>
          <a:prstGeom prst="rect">
            <a:avLst/>
          </a:prstGeom>
          <a:noFill/>
          <a:effectLst>
            <a:glow rad="127000">
              <a:schemeClr val="bg1"/>
            </a:glow>
            <a:outerShdw blurRad="50800" dist="50800" dir="5400000" algn="ctr" rotWithShape="0">
              <a:schemeClr val="bg1"/>
            </a:outerShdw>
          </a:effectLst>
        </p:spPr>
      </p:pic>
      <p:pic>
        <p:nvPicPr>
          <p:cNvPr id="9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2917" y="6045922"/>
            <a:ext cx="3938023" cy="812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Obdélník 9"/>
          <p:cNvSpPr/>
          <p:nvPr/>
        </p:nvSpPr>
        <p:spPr>
          <a:xfrm>
            <a:off x="1635426" y="5010514"/>
            <a:ext cx="5873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Anotace: Prezentace je určena žákům osmého ročníku </a:t>
            </a:r>
          </a:p>
          <a:p>
            <a:r>
              <a:rPr lang="cs-CZ" dirty="0" smtClean="0"/>
              <a:t>a slouží k opakování klasicismu.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292296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KLASICISMUS - OPAKOVÁNÍ</a:t>
            </a:r>
            <a:endParaRPr lang="cs-CZ" sz="3200" b="1" dirty="0"/>
          </a:p>
        </p:txBody>
      </p:sp>
      <p:pic>
        <p:nvPicPr>
          <p:cNvPr id="12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8827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Doplň text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9672" y="1087922"/>
            <a:ext cx="5904656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</a:rPr>
              <a:t>Klasicismu předcházel </a:t>
            </a:r>
            <a:r>
              <a:rPr lang="cs-CZ" dirty="0" smtClean="0">
                <a:latin typeface="Comic Sans MS" pitchFamily="66" charset="0"/>
              </a:rPr>
              <a:t>umělecký styl zvaný </a:t>
            </a:r>
          </a:p>
          <a:p>
            <a:r>
              <a:rPr lang="cs-CZ" dirty="0" smtClean="0">
                <a:latin typeface="Comic Sans MS" pitchFamily="66" charset="0"/>
              </a:rPr>
              <a:t>(r) ______________. Nový umělecký sloh se začal rozvíjet především v ___________století na území (F) _______________. Autoři děl se inspirovali 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(a) __________________ uměním, stejně jako autoři uměleckého stylu, (r) __________________. </a:t>
            </a:r>
          </a:p>
          <a:p>
            <a:r>
              <a:rPr lang="cs-CZ" dirty="0" smtClean="0">
                <a:latin typeface="Comic Sans MS" pitchFamily="66" charset="0"/>
              </a:rPr>
              <a:t>Klasicismus se orientoval  na (a)________________. Vyznačoval se střízlivostí a (ú) ________________. 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6447819"/>
            <a:ext cx="5616624" cy="276999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/>
              <a:t>r</a:t>
            </a:r>
            <a:r>
              <a:rPr lang="cs-CZ" sz="1200" dirty="0" smtClean="0"/>
              <a:t>okoko, 18./19. st., Francie, antickým uměním, renesance, architekturu, účelnost/řád </a:t>
            </a:r>
            <a:endParaRPr lang="cs-CZ" sz="1200" dirty="0"/>
          </a:p>
        </p:txBody>
      </p:sp>
      <p:pic>
        <p:nvPicPr>
          <p:cNvPr id="7" name="Picture 2" descr="http://upload.wikimedia.org/wikipedia/commons/a/a5/Fuenteynationalgallery.JPG?uselang=c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3910" y="3562236"/>
            <a:ext cx="3556179" cy="266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Která památka není ve stylu klasicismu?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8194" name="Picture 2" descr="Soubor:Prag Museum 190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1225" y="3300489"/>
            <a:ext cx="3288134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ile:Odessa Art Museum Front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7284" y="1052736"/>
            <a:ext cx="2949116" cy="221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ile:Ústí nad Labem kostel sv. Vojtěch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8733" y="1052736"/>
            <a:ext cx="2563743" cy="332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50872" y="1067295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84204" y="3300489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7284" y="1078909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28056" y="6281936"/>
            <a:ext cx="6112296" cy="461665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a) Barokní kostel v Ústí nad Labem; b) Muzeum umění v Oděse, Ukrajina; c) dům v Brunšviku, Německo; d) Národní muzeum v Praze</a:t>
            </a:r>
            <a:endParaRPr lang="cs-CZ" sz="1200" dirty="0"/>
          </a:p>
        </p:txBody>
      </p:sp>
      <p:pic>
        <p:nvPicPr>
          <p:cNvPr id="14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1069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File:Braunschweig Neustadtrathaus 2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8464" y="4653136"/>
            <a:ext cx="3381592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1334848" y="4495087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668344" y="764704"/>
            <a:ext cx="1475656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Který znak není charakteristický </a:t>
            </a:r>
          </a:p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pro klasicismus?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upload.wikimedia.org/wikipedia/commons/5/53/Schema_Saeulenordnunge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2124" y="1844824"/>
            <a:ext cx="6559751" cy="4219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Arc.roman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437112"/>
            <a:ext cx="1103847" cy="128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291471" y="2492896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21946" y="4437112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652379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04781" y="5315102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349294" y="6382329"/>
            <a:ext cx="3518850" cy="276999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a) druhy hlavic; b) románské okno; c) štíty; d) sloupy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Přiřaď obrázek k názvu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6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91880" y="6021288"/>
            <a:ext cx="150469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) hudební </a:t>
            </a:r>
          </a:p>
          <a:p>
            <a:r>
              <a:rPr lang="cs-CZ" dirty="0" smtClean="0"/>
              <a:t>     skladatel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32040" y="1268760"/>
            <a:ext cx="100811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a) malíř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3861048"/>
            <a:ext cx="13884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 spisovatel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3068960"/>
            <a:ext cx="11926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b) stavitel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4797152"/>
            <a:ext cx="13321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) </a:t>
            </a:r>
            <a:r>
              <a:rPr lang="cs-CZ" dirty="0" err="1" smtClean="0"/>
              <a:t>Moliére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1772816"/>
            <a:ext cx="18002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1</a:t>
            </a:r>
            <a:r>
              <a:rPr lang="cs-CZ" dirty="0" smtClean="0"/>
              <a:t>)Wolfgang </a:t>
            </a:r>
          </a:p>
          <a:p>
            <a:r>
              <a:rPr lang="cs-CZ" dirty="0" smtClean="0"/>
              <a:t>Amadeus Mozart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3861048"/>
            <a:ext cx="144016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3) </a:t>
            </a:r>
            <a:r>
              <a:rPr lang="cs-CZ" dirty="0" err="1" smtClean="0"/>
              <a:t>Francesco</a:t>
            </a:r>
            <a:r>
              <a:rPr lang="cs-CZ" dirty="0" smtClean="0"/>
              <a:t> </a:t>
            </a:r>
          </a:p>
          <a:p>
            <a:r>
              <a:rPr lang="cs-CZ" dirty="0" smtClean="0"/>
              <a:t>de </a:t>
            </a:r>
            <a:r>
              <a:rPr lang="cs-CZ" dirty="0" err="1" smtClean="0"/>
              <a:t>Goya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2852936"/>
            <a:ext cx="151216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) Antonín </a:t>
            </a:r>
          </a:p>
          <a:p>
            <a:r>
              <a:rPr lang="cs-CZ" dirty="0" err="1" smtClean="0"/>
              <a:t>Haffenecker</a:t>
            </a:r>
            <a:endParaRPr lang="cs-CZ" dirty="0"/>
          </a:p>
        </p:txBody>
      </p:sp>
      <p:pic>
        <p:nvPicPr>
          <p:cNvPr id="5122" name="Picture 2" descr="File:Goya Maja ubrana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2625234" cy="131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oubor:Molière - Nicolas Mignard (1658)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21088"/>
            <a:ext cx="1272600" cy="162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004048" y="6021288"/>
            <a:ext cx="2592288" cy="646331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www.youtube.com/watch?v=Qb_jQBgzU-I</a:t>
            </a:r>
            <a:endParaRPr lang="cs-CZ" dirty="0" smtClean="0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29000"/>
            <a:ext cx="1350865" cy="15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64147595"/>
              </p:ext>
            </p:extLst>
          </p:nvPr>
        </p:nvGraphicFramePr>
        <p:xfrm>
          <a:off x="3563888" y="2564904"/>
          <a:ext cx="996518" cy="21602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8259"/>
                <a:gridCol w="498259"/>
              </a:tblGrid>
              <a:tr h="540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1619672" y="6309320"/>
            <a:ext cx="1598582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1. d); 2. b); 3. a); 4.c 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Přiřaď obrázek k názvu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6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93205" y="2618299"/>
            <a:ext cx="138840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) hudební </a:t>
            </a:r>
          </a:p>
          <a:p>
            <a:r>
              <a:rPr lang="cs-CZ" dirty="0"/>
              <a:t> </a:t>
            </a:r>
            <a:r>
              <a:rPr lang="cs-CZ" dirty="0" smtClean="0"/>
              <a:t>   skladatel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11012" y="1196752"/>
            <a:ext cx="97059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a) malíř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93205" y="2126969"/>
            <a:ext cx="13884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 spisovatel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88982" y="1644728"/>
            <a:ext cx="11926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b) sochař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72000" y="1196752"/>
            <a:ext cx="288032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1) Johann Wolfgang Goethe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52408" y="1632855"/>
            <a:ext cx="266429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2) Ludwig van Beethoven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54787" y="2144139"/>
            <a:ext cx="240397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3) Jacques Louis David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52408" y="2636912"/>
            <a:ext cx="196380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) Antonio </a:t>
            </a:r>
            <a:r>
              <a:rPr lang="cs-CZ" dirty="0" err="1" smtClean="0"/>
              <a:t>Canova</a:t>
            </a:r>
            <a:endParaRPr lang="cs-CZ" dirty="0"/>
          </a:p>
        </p:txBody>
      </p:sp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0327725"/>
              </p:ext>
            </p:extLst>
          </p:nvPr>
        </p:nvGraphicFramePr>
        <p:xfrm>
          <a:off x="3131840" y="1205396"/>
          <a:ext cx="936104" cy="198975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68052"/>
                <a:gridCol w="468052"/>
              </a:tblGrid>
              <a:tr h="49743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743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743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743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 descr="File:Faust-Goeth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9532" y="3322062"/>
            <a:ext cx="1712788" cy="253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539462" y="5929251"/>
            <a:ext cx="4976754" cy="369332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www.youtube.com/watch?v=Sa80dHkY3Ro</a:t>
            </a:r>
            <a:endParaRPr lang="cs-CZ" dirty="0" smtClean="0"/>
          </a:p>
        </p:txBody>
      </p:sp>
      <p:pic>
        <p:nvPicPr>
          <p:cNvPr id="6148" name="Picture 4" descr="File:David napoleon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9151" y="3319093"/>
            <a:ext cx="2165161" cy="256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Terpsichore by Antonio Canova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3205" y="3312878"/>
            <a:ext cx="1909986" cy="254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3108706" y="6409012"/>
            <a:ext cx="1607310" cy="276999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1. c); 2. d); 3. a); 4. b)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50162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Urči umělecký sloh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4100" name="Picture 4" descr="C:\Users\Štěpán\Pictures\Řím foto\P104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5327" y="4020496"/>
            <a:ext cx="2123706" cy="283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6987" y="1724908"/>
            <a:ext cx="1988307" cy="217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 descr="File:Estates Theatre, Prague cropped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4204" y="2387229"/>
            <a:ext cx="2389950" cy="193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Soubor:Paris.notre.dame.750pix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408599"/>
            <a:ext cx="3514031" cy="247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54499" y="2389048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66987" y="1736508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54499" y="4384121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55327" y="4014789"/>
            <a:ext cx="43204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63688" y="1124744"/>
            <a:ext cx="3763236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lphaLcParenR"/>
            </a:pPr>
            <a:r>
              <a:rPr lang="cs-CZ" dirty="0" smtClean="0"/>
              <a:t>__________________________</a:t>
            </a:r>
          </a:p>
          <a:p>
            <a:pPr marL="342900" indent="-342900">
              <a:buAutoNum type="alphaLcParenR"/>
            </a:pPr>
            <a:r>
              <a:rPr lang="cs-CZ" dirty="0" smtClean="0"/>
              <a:t>__________________________</a:t>
            </a:r>
          </a:p>
          <a:p>
            <a:pPr marL="342900" indent="-342900">
              <a:buAutoNum type="alphaLcParenR"/>
            </a:pPr>
            <a:r>
              <a:rPr lang="cs-CZ" dirty="0" smtClean="0"/>
              <a:t>__________________________</a:t>
            </a:r>
          </a:p>
          <a:p>
            <a:pPr marL="342900" indent="-342900">
              <a:buAutoNum type="alphaLcParenR"/>
            </a:pPr>
            <a:r>
              <a:rPr lang="cs-CZ" dirty="0" smtClean="0"/>
              <a:t>__________________________</a:t>
            </a:r>
          </a:p>
        </p:txBody>
      </p:sp>
      <p:pic>
        <p:nvPicPr>
          <p:cNvPr id="17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89182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327305" y="6575105"/>
            <a:ext cx="3468780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a) klasicismus; b) románský sloh; c) gotika; d) baroko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547664" y="149199"/>
            <a:ext cx="5328592" cy="73487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1547664" y="1066381"/>
            <a:ext cx="66247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Uvedené zdroje [ on-line] 18.10.2012 [cit. 2012-10-31]. Dostupné pod licencí </a:t>
            </a:r>
          </a:p>
          <a:p>
            <a:r>
              <a:rPr lang="cs-CZ" sz="1200" dirty="0" err="1" smtClean="0"/>
              <a:t>Wikimedia</a:t>
            </a:r>
            <a:r>
              <a:rPr lang="cs-CZ" sz="1200" dirty="0" smtClean="0"/>
              <a:t>  </a:t>
            </a:r>
            <a:r>
              <a:rPr lang="cs-CZ" sz="1200" dirty="0" err="1" smtClean="0"/>
              <a:t>Commons</a:t>
            </a:r>
            <a:r>
              <a:rPr lang="cs-CZ" sz="1200" dirty="0" smtClean="0"/>
              <a:t> na www: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3"/>
              </a:rPr>
              <a:t>http://commons.wikimedia.org/wiki/File:Fuenteynationalgallery.JPG?uselang=cs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3"/>
              </a:rPr>
              <a:t>http://commons.wikimedia.org/wiki/File:%C3%9Ast%C3%AD_nad_Labem_kostel_sv._Vojt%C4%9Bcha.JPG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3"/>
              </a:rPr>
              <a:t>http://commons.wikimedia.org/wiki/File:Braunschweig_Neustadtrathaus_2.jpg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http://commons.wikimedia.org/wiki/File:Odessa_Art_Museum_Front.jpg?uselang=cs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http://cs.wikipedia.org/wiki/Soubor:Prag_Museum_1900.jpg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cs.wikipedia.org/wiki/Soubor:Schema_Saeulenordnungen.jpg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commons.wikimedia.org/wiki/File:Arc.roman.png?uselang=cs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6"/>
              </a:rPr>
              <a:t>http://commons.wikimedia.org/wiki/File:Estates_Theatre,_</a:t>
            </a:r>
            <a:r>
              <a:rPr lang="cs-CZ" sz="1200" dirty="0" smtClean="0">
                <a:hlinkClick r:id="rId6"/>
              </a:rPr>
              <a:t>Prague_cropped.jpg?uselang=cs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cs.wikipedia.org/wiki/Soubor:Paris.notre.dame.750pix.jpg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commons.wikimedia.org/wiki/File:Goya_Maja_ubrana2.jpg?uselang=cs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9"/>
              </a:rPr>
              <a:t>http://cs.wikipedia.org/wiki/Soubor:Moli%C3%A8re_-_Nicolas_Mignard_(1658).</a:t>
            </a:r>
            <a:r>
              <a:rPr lang="cs-CZ" sz="1200" dirty="0" smtClean="0">
                <a:hlinkClick r:id="rId9"/>
              </a:rPr>
              <a:t>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commons.wikimedia.org/wiki/File:Prag_St%C3%A4ndetheater_c1898.jpg?uselang=cs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commons.wikimedia.org/wiki/File:Terpsichore_by_Antonio_Canova.jpg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hlinkClick r:id="rId12"/>
              </a:rPr>
              <a:t>http</a:t>
            </a:r>
            <a:r>
              <a:rPr lang="cs-CZ" sz="1200" dirty="0">
                <a:hlinkClick r:id="rId12"/>
              </a:rPr>
              <a:t>://</a:t>
            </a:r>
            <a:r>
              <a:rPr lang="cs-CZ" sz="1200" dirty="0" smtClean="0">
                <a:hlinkClick r:id="rId12"/>
              </a:rPr>
              <a:t>commons.wikimedia.org/wiki/File:David_napoleon.jpg</a:t>
            </a:r>
            <a:endParaRPr lang="cs-CZ" sz="1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hlinkClick r:id="rId13"/>
              </a:rPr>
              <a:t>http</a:t>
            </a:r>
            <a:r>
              <a:rPr lang="cs-CZ" sz="1200" dirty="0">
                <a:hlinkClick r:id="rId13"/>
              </a:rPr>
              <a:t>://</a:t>
            </a:r>
            <a:r>
              <a:rPr lang="cs-CZ" sz="1200" dirty="0" smtClean="0">
                <a:hlinkClick r:id="rId13"/>
              </a:rPr>
              <a:t>commons.wikimedia.org/wiki/File:Faust-Goethe.jpg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Klipart [ on-line] 2012 [cit. 2012-10-28]. Dostupné na www: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200" dirty="0" smtClean="0">
                <a:hlinkClick r:id="rId14"/>
              </a:rPr>
              <a:t>http://office.microsoft.com/cs-cz/images/results.aspx?qu=sloup&amp;ex=1#ai:MC900361502|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/>
              <a:t>Fotogalerie autora, Litoměřice 30.8.2012 [cit. </a:t>
            </a:r>
            <a:r>
              <a:rPr lang="cs-CZ" sz="1200" dirty="0" smtClean="0"/>
              <a:t>2012-11-01]</a:t>
            </a:r>
          </a:p>
          <a:p>
            <a:r>
              <a:rPr lang="cs-CZ" sz="1200" dirty="0" smtClean="0"/>
              <a:t>Snímky 7 (obr. b, d)</a:t>
            </a:r>
          </a:p>
          <a:p>
            <a:endParaRPr lang="cs-CZ" sz="1200" dirty="0"/>
          </a:p>
          <a:p>
            <a:r>
              <a:rPr lang="cs-CZ" sz="1200" dirty="0" smtClean="0"/>
              <a:t>Doporučené odkazy: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www.youtube.com/watch?v=Qb_jQBgzU-I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www.youtube.com/watch?v=Sa80dHkY3Ro</a:t>
            </a:r>
            <a:endParaRPr lang="cs-CZ" sz="1200" dirty="0"/>
          </a:p>
        </p:txBody>
      </p:sp>
      <p:pic>
        <p:nvPicPr>
          <p:cNvPr id="7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57420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158196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03648" y="1528695"/>
            <a:ext cx="662473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 algn="ctr">
              <a:buNone/>
            </a:pPr>
            <a:endParaRPr lang="cs-CZ" sz="1200" b="1" dirty="0" smtClean="0"/>
          </a:p>
          <a:p>
            <a:pPr indent="-342900">
              <a:defRPr/>
            </a:pPr>
            <a:r>
              <a:rPr lang="cs-CZ" sz="1200" b="1" dirty="0"/>
              <a:t>Anotace		</a:t>
            </a:r>
            <a:r>
              <a:rPr lang="cs-CZ" sz="1200" dirty="0" smtClean="0"/>
              <a:t>Prezentace je určena pro osmý ročník ZŠ a slouží </a:t>
            </a:r>
            <a:r>
              <a:rPr lang="cs-CZ" sz="1200" dirty="0"/>
              <a:t>k </a:t>
            </a:r>
            <a:r>
              <a:rPr lang="cs-CZ" sz="1200" dirty="0" smtClean="0"/>
              <a:t>opakování</a:t>
            </a:r>
            <a:r>
              <a:rPr lang="cs-CZ" sz="1200" dirty="0"/>
              <a:t> </a:t>
            </a:r>
            <a:r>
              <a:rPr lang="cs-CZ" sz="1200" dirty="0" smtClean="0"/>
              <a:t>klasicismu.</a:t>
            </a:r>
            <a:endParaRPr lang="cs-CZ" sz="1200" dirty="0"/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Autor		</a:t>
            </a:r>
            <a:r>
              <a:rPr lang="cs-CZ" sz="1200" dirty="0" smtClean="0"/>
              <a:t>Mgr</a:t>
            </a:r>
            <a:r>
              <a:rPr lang="cs-CZ" sz="1200" dirty="0"/>
              <a:t>. Sandra </a:t>
            </a:r>
            <a:r>
              <a:rPr lang="cs-CZ" sz="1200" dirty="0" smtClean="0"/>
              <a:t>Jaklová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Jazyk		č</a:t>
            </a:r>
            <a:r>
              <a:rPr lang="cs-CZ" sz="1200" dirty="0" smtClean="0"/>
              <a:t>eština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Očekávaný výstup	</a:t>
            </a:r>
            <a:r>
              <a:rPr lang="cs-CZ" sz="1200" dirty="0" smtClean="0"/>
              <a:t>Žáci umí charakterizovat klasicismus- jeho základní znaky, vyjmenují 			významné osobnosti architektury, sochařství, malířství a hudby.	</a:t>
            </a:r>
          </a:p>
          <a:p>
            <a:pPr indent="-342900">
              <a:defRPr/>
            </a:pPr>
            <a:r>
              <a:rPr lang="cs-CZ" sz="1200" dirty="0"/>
              <a:t>		</a:t>
            </a:r>
          </a:p>
          <a:p>
            <a:pPr indent="-342900">
              <a:defRPr/>
            </a:pPr>
            <a:r>
              <a:rPr lang="cs-CZ" sz="1200" b="1" dirty="0"/>
              <a:t>Klíčová slova	</a:t>
            </a:r>
            <a:r>
              <a:rPr lang="cs-CZ" sz="1200" b="1" dirty="0" smtClean="0"/>
              <a:t>	</a:t>
            </a:r>
            <a:r>
              <a:rPr lang="cs-CZ" sz="1200" dirty="0" smtClean="0"/>
              <a:t>umělecký styl, klasicismus,  architektura, malířství, antika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Druh učebního materiálu	</a:t>
            </a:r>
            <a:r>
              <a:rPr lang="cs-CZ" sz="1200" dirty="0" smtClean="0"/>
              <a:t>prezentace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Druh interaktivity	</a:t>
            </a:r>
            <a:r>
              <a:rPr lang="cs-CZ" sz="1200" dirty="0" smtClean="0"/>
              <a:t>aktivita</a:t>
            </a:r>
          </a:p>
          <a:p>
            <a:pPr indent="-342900">
              <a:defRPr/>
            </a:pPr>
            <a:endParaRPr lang="cs-CZ" sz="1200" dirty="0" smtClean="0"/>
          </a:p>
          <a:p>
            <a:pPr indent="-342900">
              <a:defRPr/>
            </a:pPr>
            <a:r>
              <a:rPr lang="cs-CZ" sz="1200" b="1" dirty="0" smtClean="0"/>
              <a:t>Cílová skupina		</a:t>
            </a:r>
            <a:r>
              <a:rPr lang="cs-CZ" sz="1200" dirty="0" smtClean="0"/>
              <a:t>žák</a:t>
            </a:r>
          </a:p>
          <a:p>
            <a:pPr indent="-342900">
              <a:defRPr/>
            </a:pPr>
            <a:endParaRPr lang="cs-CZ" sz="1200" dirty="0" smtClean="0"/>
          </a:p>
          <a:p>
            <a:pPr indent="-342900">
              <a:defRPr/>
            </a:pPr>
            <a:r>
              <a:rPr lang="cs-CZ" sz="1200" b="1" dirty="0" smtClean="0"/>
              <a:t>Stupeň </a:t>
            </a:r>
            <a:r>
              <a:rPr lang="cs-CZ" sz="1200" b="1" dirty="0"/>
              <a:t>a typ vzdělávání	</a:t>
            </a:r>
            <a:r>
              <a:rPr lang="cs-CZ" sz="1200" dirty="0" smtClean="0"/>
              <a:t>základní </a:t>
            </a:r>
            <a:r>
              <a:rPr lang="cs-CZ" sz="1200" dirty="0"/>
              <a:t>vzdělávání – druhý </a:t>
            </a:r>
            <a:r>
              <a:rPr lang="cs-CZ" sz="1200" dirty="0" smtClean="0"/>
              <a:t>stupeň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Typická věková skupina	</a:t>
            </a:r>
            <a:r>
              <a:rPr lang="cs-CZ" sz="1200" dirty="0" smtClean="0"/>
              <a:t>13 </a:t>
            </a:r>
            <a:r>
              <a:rPr lang="cs-CZ" sz="1200" dirty="0"/>
              <a:t>– </a:t>
            </a:r>
            <a:r>
              <a:rPr lang="cs-CZ" sz="1200" dirty="0" smtClean="0"/>
              <a:t>14 let</a:t>
            </a:r>
          </a:p>
          <a:p>
            <a:pPr indent="-342900">
              <a:defRPr/>
            </a:pPr>
            <a:endParaRPr lang="cs-CZ" sz="1200" dirty="0"/>
          </a:p>
          <a:p>
            <a:pPr indent="-342900">
              <a:defRPr/>
            </a:pPr>
            <a:r>
              <a:rPr lang="cs-CZ" sz="1200" b="1" dirty="0"/>
              <a:t>Celková velikost</a:t>
            </a:r>
            <a:r>
              <a:rPr lang="cs-CZ" sz="1200" b="1"/>
              <a:t>	</a:t>
            </a:r>
            <a:r>
              <a:rPr lang="cs-CZ" sz="1200" smtClean="0"/>
              <a:t>3098 </a:t>
            </a:r>
            <a:r>
              <a:rPr lang="cs-CZ" sz="1200" dirty="0" smtClean="0"/>
              <a:t>kB</a:t>
            </a:r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7596336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0" y="116632"/>
            <a:ext cx="914400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19320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METODICKÁ POZNÁMKA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547664" y="1336204"/>
            <a:ext cx="597666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Snímek 2- Žáci dopisují text, správné odpovědi – po kliknutí. Na obrázku je  Trafalgarské náměstí v Londýně.</a:t>
            </a:r>
          </a:p>
          <a:p>
            <a:endParaRPr lang="cs-CZ" sz="1600" dirty="0" smtClean="0"/>
          </a:p>
          <a:p>
            <a:r>
              <a:rPr lang="cs-CZ" sz="1600" dirty="0" smtClean="0"/>
              <a:t>Snímek 3, 4 – Žáci označí stavbu, která nepatří mezi klasicistní. Po kliknutí na kterýkoliv obrázek, zmizí písmeno u obrázku, který mezi ostatní nepatří. Po dalším kliknutí se odhalí správná odpověď. </a:t>
            </a:r>
          </a:p>
          <a:p>
            <a:r>
              <a:rPr lang="cs-CZ" sz="1600" dirty="0" smtClean="0"/>
              <a:t>Můžeme si na obrázcích zopakovat charakteristické znaky pro klasicismus.</a:t>
            </a:r>
          </a:p>
          <a:p>
            <a:endParaRPr lang="cs-CZ" sz="1600" dirty="0"/>
          </a:p>
          <a:p>
            <a:r>
              <a:rPr lang="cs-CZ" sz="1600" dirty="0" smtClean="0"/>
              <a:t>Snímek 5, 6 – Žáci dopisují správné dvojce, po kliknutí se odhalí správné odpovědi. </a:t>
            </a:r>
          </a:p>
          <a:p>
            <a:r>
              <a:rPr lang="cs-CZ" sz="1600" dirty="0" smtClean="0"/>
              <a:t>Snímek 5 - Na obrázcích z leva: portrét </a:t>
            </a:r>
            <a:r>
              <a:rPr lang="cs-CZ" sz="1600" dirty="0" err="1" smtClean="0"/>
              <a:t>Moliéra</a:t>
            </a:r>
            <a:r>
              <a:rPr lang="cs-CZ" sz="1600" dirty="0" smtClean="0"/>
              <a:t>, </a:t>
            </a:r>
            <a:r>
              <a:rPr lang="cs-CZ" sz="1600" dirty="0" err="1" smtClean="0"/>
              <a:t>Goya</a:t>
            </a:r>
            <a:r>
              <a:rPr lang="cs-CZ" sz="1600" dirty="0" smtClean="0"/>
              <a:t>- autor obrazu, Stavovské divadlo, internetový odkaz na Mozartovu skladu- poslech.</a:t>
            </a:r>
          </a:p>
          <a:p>
            <a:r>
              <a:rPr lang="cs-CZ" sz="1600" dirty="0" smtClean="0"/>
              <a:t>Snímek 6 - Na obrázcích z leva: </a:t>
            </a:r>
            <a:r>
              <a:rPr lang="cs-CZ" sz="1600" dirty="0" err="1" smtClean="0"/>
              <a:t>Canova</a:t>
            </a:r>
            <a:r>
              <a:rPr lang="cs-CZ" sz="1600" dirty="0" smtClean="0"/>
              <a:t>- socha Múzy, David- Napoleon …, Goethe – Faust, internetový odkaz na Beethovenovu skladbu- poslech.</a:t>
            </a:r>
          </a:p>
          <a:p>
            <a:endParaRPr lang="cs-CZ" sz="1600" dirty="0"/>
          </a:p>
          <a:p>
            <a:r>
              <a:rPr lang="cs-CZ" sz="1600" dirty="0" smtClean="0"/>
              <a:t>Snímek 7 – Žáci doplní umělecký sloh, správné odpovědi– po kliknutí.</a:t>
            </a:r>
          </a:p>
          <a:p>
            <a:endParaRPr lang="cs-CZ" sz="1600" dirty="0"/>
          </a:p>
        </p:txBody>
      </p:sp>
      <p:pic>
        <p:nvPicPr>
          <p:cNvPr id="7" name="Picture 2" descr="architektura,budovy,hlavice sloupu,Ionská architektura,sloupy,stavb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50" t="-4935" r="25862" b="-2055"/>
          <a:stretch/>
        </p:blipFill>
        <p:spPr bwMode="auto">
          <a:xfrm>
            <a:off x="0" y="764704"/>
            <a:ext cx="1547664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763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568</Words>
  <Application>Microsoft Office PowerPoint</Application>
  <PresentationFormat>Předvádění na obrazovce (4:3)</PresentationFormat>
  <Paragraphs>127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Štěpán</dc:creator>
  <cp:lastModifiedBy>Základní škola Ostrovní</cp:lastModifiedBy>
  <cp:revision>106</cp:revision>
  <dcterms:created xsi:type="dcterms:W3CDTF">2012-10-31T16:11:25Z</dcterms:created>
  <dcterms:modified xsi:type="dcterms:W3CDTF">2012-11-14T08:47:52Z</dcterms:modified>
</cp:coreProperties>
</file>