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9" r:id="rId3"/>
    <p:sldId id="256" r:id="rId4"/>
    <p:sldId id="257" r:id="rId5"/>
    <p:sldId id="258" r:id="rId6"/>
    <p:sldId id="260" r:id="rId7"/>
    <p:sldId id="261" r:id="rId8"/>
    <p:sldId id="267" r:id="rId9"/>
    <p:sldId id="266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73" autoAdjust="0"/>
  </p:normalViewPr>
  <p:slideViewPr>
    <p:cSldViewPr>
      <p:cViewPr>
        <p:scale>
          <a:sx n="70" d="100"/>
          <a:sy n="70" d="100"/>
        </p:scale>
        <p:origin x="-516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D9CB1-D630-4375-A9B7-EAF3A50AF36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FC5BD75-07B8-4CAB-96B5-4D6E544764F7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14.7.</a:t>
          </a:r>
        </a:p>
        <a:p>
          <a:r>
            <a:rPr lang="cs-CZ" sz="2000" b="1" dirty="0" smtClean="0">
              <a:solidFill>
                <a:schemeClr val="tx1"/>
              </a:solidFill>
            </a:rPr>
            <a:t>1789</a:t>
          </a:r>
          <a:endParaRPr lang="cs-CZ" sz="2000" b="1" dirty="0">
            <a:solidFill>
              <a:schemeClr val="tx1"/>
            </a:solidFill>
          </a:endParaRPr>
        </a:p>
      </dgm:t>
    </dgm:pt>
    <dgm:pt modelId="{1ABFAC39-FCA2-4FE4-A650-898BF8732E2F}" type="parTrans" cxnId="{1D979BD7-CD2F-49FD-A8E1-9CB51FF99EC3}">
      <dgm:prSet/>
      <dgm:spPr/>
      <dgm:t>
        <a:bodyPr/>
        <a:lstStyle/>
        <a:p>
          <a:endParaRPr lang="cs-CZ"/>
        </a:p>
      </dgm:t>
    </dgm:pt>
    <dgm:pt modelId="{57C28BC6-AA2A-4F77-9BE8-12CC780C8D0C}" type="sibTrans" cxnId="{1D979BD7-CD2F-49FD-A8E1-9CB51FF99EC3}">
      <dgm:prSet/>
      <dgm:spPr/>
      <dgm:t>
        <a:bodyPr/>
        <a:lstStyle/>
        <a:p>
          <a:endParaRPr lang="cs-CZ"/>
        </a:p>
      </dgm:t>
    </dgm:pt>
    <dgm:pt modelId="{897857E5-7DDD-4B5E-818B-B32F92F67B1B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srpen 1789</a:t>
          </a:r>
          <a:endParaRPr lang="cs-CZ" sz="2000" b="1" dirty="0">
            <a:solidFill>
              <a:schemeClr val="tx1"/>
            </a:solidFill>
          </a:endParaRPr>
        </a:p>
      </dgm:t>
    </dgm:pt>
    <dgm:pt modelId="{AAA14DFA-3E80-49D4-BE3F-0DD103E5B43E}" type="parTrans" cxnId="{8129CDFE-0A8A-434C-AF44-B76AC6B9826B}">
      <dgm:prSet/>
      <dgm:spPr/>
      <dgm:t>
        <a:bodyPr/>
        <a:lstStyle/>
        <a:p>
          <a:endParaRPr lang="cs-CZ"/>
        </a:p>
      </dgm:t>
    </dgm:pt>
    <dgm:pt modelId="{1F888433-61ED-42E6-9275-BFED8D8979B7}" type="sibTrans" cxnId="{8129CDFE-0A8A-434C-AF44-B76AC6B9826B}">
      <dgm:prSet/>
      <dgm:spPr/>
      <dgm:t>
        <a:bodyPr/>
        <a:lstStyle/>
        <a:p>
          <a:endParaRPr lang="cs-CZ"/>
        </a:p>
      </dgm:t>
    </dgm:pt>
    <dgm:pt modelId="{7566A069-E6DA-4B42-9A83-F8083AFCD1D6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září 1791</a:t>
          </a:r>
          <a:endParaRPr lang="cs-CZ" sz="2000" b="1" dirty="0">
            <a:solidFill>
              <a:schemeClr val="tx1"/>
            </a:solidFill>
          </a:endParaRPr>
        </a:p>
      </dgm:t>
    </dgm:pt>
    <dgm:pt modelId="{8502F28F-D629-445F-AE9B-C992755E2F2F}" type="parTrans" cxnId="{1E823C46-6AFF-4188-989C-73B80E6C3C03}">
      <dgm:prSet/>
      <dgm:spPr/>
      <dgm:t>
        <a:bodyPr/>
        <a:lstStyle/>
        <a:p>
          <a:endParaRPr lang="cs-CZ"/>
        </a:p>
      </dgm:t>
    </dgm:pt>
    <dgm:pt modelId="{A1542DC7-4971-488F-981E-769E6D62DA1A}" type="sibTrans" cxnId="{1E823C46-6AFF-4188-989C-73B80E6C3C03}">
      <dgm:prSet/>
      <dgm:spPr/>
      <dgm:t>
        <a:bodyPr/>
        <a:lstStyle/>
        <a:p>
          <a:endParaRPr lang="cs-CZ"/>
        </a:p>
      </dgm:t>
    </dgm:pt>
    <dgm:pt modelId="{D38FDE4A-100B-4E47-8A99-73FEF04CB50B}" type="pres">
      <dgm:prSet presAssocID="{00BD9CB1-D630-4375-A9B7-EAF3A50AF36B}" presName="Name0" presStyleCnt="0">
        <dgm:presLayoutVars>
          <dgm:dir/>
          <dgm:animLvl val="lvl"/>
          <dgm:resizeHandles val="exact"/>
        </dgm:presLayoutVars>
      </dgm:prSet>
      <dgm:spPr/>
    </dgm:pt>
    <dgm:pt modelId="{943400B0-B228-4F7D-A464-FFD5EB9A9D5D}" type="pres">
      <dgm:prSet presAssocID="{BFC5BD75-07B8-4CAB-96B5-4D6E544764F7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8549D5-52BE-43AA-BF48-51CBD8EB2D8D}" type="pres">
      <dgm:prSet presAssocID="{57C28BC6-AA2A-4F77-9BE8-12CC780C8D0C}" presName="parTxOnlySpace" presStyleCnt="0"/>
      <dgm:spPr/>
    </dgm:pt>
    <dgm:pt modelId="{925DD32D-67A2-4536-8402-3F1F42BFC572}" type="pres">
      <dgm:prSet presAssocID="{897857E5-7DDD-4B5E-818B-B32F92F67B1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A7DB4-AA33-4163-8A28-CA4611EA119C}" type="pres">
      <dgm:prSet presAssocID="{1F888433-61ED-42E6-9275-BFED8D8979B7}" presName="parTxOnlySpace" presStyleCnt="0"/>
      <dgm:spPr/>
    </dgm:pt>
    <dgm:pt modelId="{9A90DBDF-9CA8-44A1-9D25-3147E40E89D2}" type="pres">
      <dgm:prSet presAssocID="{7566A069-E6DA-4B42-9A83-F8083AFCD1D6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1F20FE-38D2-4E6F-83CE-C87BF55897DE}" type="presOf" srcId="{7566A069-E6DA-4B42-9A83-F8083AFCD1D6}" destId="{9A90DBDF-9CA8-44A1-9D25-3147E40E89D2}" srcOrd="0" destOrd="0" presId="urn:microsoft.com/office/officeart/2005/8/layout/chevron1"/>
    <dgm:cxn modelId="{478515A3-7DA1-450F-AA01-F427286B0D5F}" type="presOf" srcId="{BFC5BD75-07B8-4CAB-96B5-4D6E544764F7}" destId="{943400B0-B228-4F7D-A464-FFD5EB9A9D5D}" srcOrd="0" destOrd="0" presId="urn:microsoft.com/office/officeart/2005/8/layout/chevron1"/>
    <dgm:cxn modelId="{8129CDFE-0A8A-434C-AF44-B76AC6B9826B}" srcId="{00BD9CB1-D630-4375-A9B7-EAF3A50AF36B}" destId="{897857E5-7DDD-4B5E-818B-B32F92F67B1B}" srcOrd="1" destOrd="0" parTransId="{AAA14DFA-3E80-49D4-BE3F-0DD103E5B43E}" sibTransId="{1F888433-61ED-42E6-9275-BFED8D8979B7}"/>
    <dgm:cxn modelId="{99947C15-7561-45BC-A2AE-E9BE5E86511C}" type="presOf" srcId="{00BD9CB1-D630-4375-A9B7-EAF3A50AF36B}" destId="{D38FDE4A-100B-4E47-8A99-73FEF04CB50B}" srcOrd="0" destOrd="0" presId="urn:microsoft.com/office/officeart/2005/8/layout/chevron1"/>
    <dgm:cxn modelId="{1D979BD7-CD2F-49FD-A8E1-9CB51FF99EC3}" srcId="{00BD9CB1-D630-4375-A9B7-EAF3A50AF36B}" destId="{BFC5BD75-07B8-4CAB-96B5-4D6E544764F7}" srcOrd="0" destOrd="0" parTransId="{1ABFAC39-FCA2-4FE4-A650-898BF8732E2F}" sibTransId="{57C28BC6-AA2A-4F77-9BE8-12CC780C8D0C}"/>
    <dgm:cxn modelId="{7569C87C-7E10-4626-905A-0522839D28AF}" type="presOf" srcId="{897857E5-7DDD-4B5E-818B-B32F92F67B1B}" destId="{925DD32D-67A2-4536-8402-3F1F42BFC572}" srcOrd="0" destOrd="0" presId="urn:microsoft.com/office/officeart/2005/8/layout/chevron1"/>
    <dgm:cxn modelId="{1E823C46-6AFF-4188-989C-73B80E6C3C03}" srcId="{00BD9CB1-D630-4375-A9B7-EAF3A50AF36B}" destId="{7566A069-E6DA-4B42-9A83-F8083AFCD1D6}" srcOrd="2" destOrd="0" parTransId="{8502F28F-D629-445F-AE9B-C992755E2F2F}" sibTransId="{A1542DC7-4971-488F-981E-769E6D62DA1A}"/>
    <dgm:cxn modelId="{6862EABA-A0CD-4147-A180-EE559498741D}" type="presParOf" srcId="{D38FDE4A-100B-4E47-8A99-73FEF04CB50B}" destId="{943400B0-B228-4F7D-A464-FFD5EB9A9D5D}" srcOrd="0" destOrd="0" presId="urn:microsoft.com/office/officeart/2005/8/layout/chevron1"/>
    <dgm:cxn modelId="{22677D0C-02BC-42DC-9A52-CB06AA616C2D}" type="presParOf" srcId="{D38FDE4A-100B-4E47-8A99-73FEF04CB50B}" destId="{C38549D5-52BE-43AA-BF48-51CBD8EB2D8D}" srcOrd="1" destOrd="0" presId="urn:microsoft.com/office/officeart/2005/8/layout/chevron1"/>
    <dgm:cxn modelId="{2DE4660A-8271-4CAD-9A69-6AE65FCBA618}" type="presParOf" srcId="{D38FDE4A-100B-4E47-8A99-73FEF04CB50B}" destId="{925DD32D-67A2-4536-8402-3F1F42BFC572}" srcOrd="2" destOrd="0" presId="urn:microsoft.com/office/officeart/2005/8/layout/chevron1"/>
    <dgm:cxn modelId="{6CDE7D51-F015-4585-8E65-835CA25484D9}" type="presParOf" srcId="{D38FDE4A-100B-4E47-8A99-73FEF04CB50B}" destId="{E0BA7DB4-AA33-4163-8A28-CA4611EA119C}" srcOrd="3" destOrd="0" presId="urn:microsoft.com/office/officeart/2005/8/layout/chevron1"/>
    <dgm:cxn modelId="{C41201D8-96FA-4DE8-8259-1B63CB7471D4}" type="presParOf" srcId="{D38FDE4A-100B-4E47-8A99-73FEF04CB50B}" destId="{9A90DBDF-9CA8-44A1-9D25-3147E40E89D2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BD9CB1-D630-4375-A9B7-EAF3A50AF36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BFC5BD75-07B8-4CAB-96B5-4D6E544764F7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srpen 1792</a:t>
          </a:r>
          <a:endParaRPr lang="cs-CZ" sz="2000" b="1" dirty="0">
            <a:solidFill>
              <a:schemeClr val="tx1"/>
            </a:solidFill>
          </a:endParaRPr>
        </a:p>
      </dgm:t>
    </dgm:pt>
    <dgm:pt modelId="{1ABFAC39-FCA2-4FE4-A650-898BF8732E2F}" type="parTrans" cxnId="{1D979BD7-CD2F-49FD-A8E1-9CB51FF99EC3}">
      <dgm:prSet/>
      <dgm:spPr/>
      <dgm:t>
        <a:bodyPr/>
        <a:lstStyle/>
        <a:p>
          <a:endParaRPr lang="cs-CZ"/>
        </a:p>
      </dgm:t>
    </dgm:pt>
    <dgm:pt modelId="{57C28BC6-AA2A-4F77-9BE8-12CC780C8D0C}" type="sibTrans" cxnId="{1D979BD7-CD2F-49FD-A8E1-9CB51FF99EC3}">
      <dgm:prSet/>
      <dgm:spPr/>
      <dgm:t>
        <a:bodyPr/>
        <a:lstStyle/>
        <a:p>
          <a:endParaRPr lang="cs-CZ"/>
        </a:p>
      </dgm:t>
    </dgm:pt>
    <dgm:pt modelId="{897857E5-7DDD-4B5E-818B-B32F92F67B1B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2000" b="1" dirty="0" smtClean="0">
              <a:solidFill>
                <a:schemeClr val="tx1"/>
              </a:solidFill>
            </a:rPr>
            <a:t>září 1792</a:t>
          </a:r>
          <a:endParaRPr lang="cs-CZ" sz="2000" b="1" dirty="0">
            <a:solidFill>
              <a:schemeClr val="tx1"/>
            </a:solidFill>
          </a:endParaRPr>
        </a:p>
      </dgm:t>
    </dgm:pt>
    <dgm:pt modelId="{AAA14DFA-3E80-49D4-BE3F-0DD103E5B43E}" type="parTrans" cxnId="{8129CDFE-0A8A-434C-AF44-B76AC6B9826B}">
      <dgm:prSet/>
      <dgm:spPr/>
      <dgm:t>
        <a:bodyPr/>
        <a:lstStyle/>
        <a:p>
          <a:endParaRPr lang="cs-CZ"/>
        </a:p>
      </dgm:t>
    </dgm:pt>
    <dgm:pt modelId="{1F888433-61ED-42E6-9275-BFED8D8979B7}" type="sibTrans" cxnId="{8129CDFE-0A8A-434C-AF44-B76AC6B9826B}">
      <dgm:prSet/>
      <dgm:spPr/>
      <dgm:t>
        <a:bodyPr/>
        <a:lstStyle/>
        <a:p>
          <a:endParaRPr lang="cs-CZ"/>
        </a:p>
      </dgm:t>
    </dgm:pt>
    <dgm:pt modelId="{D38FDE4A-100B-4E47-8A99-73FEF04CB50B}" type="pres">
      <dgm:prSet presAssocID="{00BD9CB1-D630-4375-A9B7-EAF3A50AF36B}" presName="Name0" presStyleCnt="0">
        <dgm:presLayoutVars>
          <dgm:dir/>
          <dgm:animLvl val="lvl"/>
          <dgm:resizeHandles val="exact"/>
        </dgm:presLayoutVars>
      </dgm:prSet>
      <dgm:spPr/>
    </dgm:pt>
    <dgm:pt modelId="{943400B0-B228-4F7D-A464-FFD5EB9A9D5D}" type="pres">
      <dgm:prSet presAssocID="{BFC5BD75-07B8-4CAB-96B5-4D6E544764F7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8549D5-52BE-43AA-BF48-51CBD8EB2D8D}" type="pres">
      <dgm:prSet presAssocID="{57C28BC6-AA2A-4F77-9BE8-12CC780C8D0C}" presName="parTxOnlySpace" presStyleCnt="0"/>
      <dgm:spPr/>
    </dgm:pt>
    <dgm:pt modelId="{925DD32D-67A2-4536-8402-3F1F42BFC572}" type="pres">
      <dgm:prSet presAssocID="{897857E5-7DDD-4B5E-818B-B32F92F67B1B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E77511-0A67-4429-97DF-C5BBC5BD3D8D}" type="presOf" srcId="{BFC5BD75-07B8-4CAB-96B5-4D6E544764F7}" destId="{943400B0-B228-4F7D-A464-FFD5EB9A9D5D}" srcOrd="0" destOrd="0" presId="urn:microsoft.com/office/officeart/2005/8/layout/chevron1"/>
    <dgm:cxn modelId="{8A3A56BD-DDF3-46BC-902C-C3168844DF21}" type="presOf" srcId="{897857E5-7DDD-4B5E-818B-B32F92F67B1B}" destId="{925DD32D-67A2-4536-8402-3F1F42BFC572}" srcOrd="0" destOrd="0" presId="urn:microsoft.com/office/officeart/2005/8/layout/chevron1"/>
    <dgm:cxn modelId="{8129CDFE-0A8A-434C-AF44-B76AC6B9826B}" srcId="{00BD9CB1-D630-4375-A9B7-EAF3A50AF36B}" destId="{897857E5-7DDD-4B5E-818B-B32F92F67B1B}" srcOrd="1" destOrd="0" parTransId="{AAA14DFA-3E80-49D4-BE3F-0DD103E5B43E}" sibTransId="{1F888433-61ED-42E6-9275-BFED8D8979B7}"/>
    <dgm:cxn modelId="{1D979BD7-CD2F-49FD-A8E1-9CB51FF99EC3}" srcId="{00BD9CB1-D630-4375-A9B7-EAF3A50AF36B}" destId="{BFC5BD75-07B8-4CAB-96B5-4D6E544764F7}" srcOrd="0" destOrd="0" parTransId="{1ABFAC39-FCA2-4FE4-A650-898BF8732E2F}" sibTransId="{57C28BC6-AA2A-4F77-9BE8-12CC780C8D0C}"/>
    <dgm:cxn modelId="{B1E18938-2889-4BE1-86F4-BD20F5025B13}" type="presOf" srcId="{00BD9CB1-D630-4375-A9B7-EAF3A50AF36B}" destId="{D38FDE4A-100B-4E47-8A99-73FEF04CB50B}" srcOrd="0" destOrd="0" presId="urn:microsoft.com/office/officeart/2005/8/layout/chevron1"/>
    <dgm:cxn modelId="{15A9316F-1FB2-4C32-B6BD-68BD540BA432}" type="presParOf" srcId="{D38FDE4A-100B-4E47-8A99-73FEF04CB50B}" destId="{943400B0-B228-4F7D-A464-FFD5EB9A9D5D}" srcOrd="0" destOrd="0" presId="urn:microsoft.com/office/officeart/2005/8/layout/chevron1"/>
    <dgm:cxn modelId="{647700D7-436C-4887-8731-7743A952378F}" type="presParOf" srcId="{D38FDE4A-100B-4E47-8A99-73FEF04CB50B}" destId="{C38549D5-52BE-43AA-BF48-51CBD8EB2D8D}" srcOrd="1" destOrd="0" presId="urn:microsoft.com/office/officeart/2005/8/layout/chevron1"/>
    <dgm:cxn modelId="{F258EAB6-B22F-43B7-9436-7A4FC458D5DD}" type="presParOf" srcId="{D38FDE4A-100B-4E47-8A99-73FEF04CB50B}" destId="{925DD32D-67A2-4536-8402-3F1F42BFC572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3400B0-B228-4F7D-A464-FFD5EB9A9D5D}">
      <dsp:nvSpPr>
        <dsp:cNvPr id="0" name=""/>
        <dsp:cNvSpPr/>
      </dsp:nvSpPr>
      <dsp:spPr>
        <a:xfrm>
          <a:off x="1466" y="1314737"/>
          <a:ext cx="1786112" cy="714445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14.7.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1789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466" y="1314737"/>
        <a:ext cx="1786112" cy="714445"/>
      </dsp:txXfrm>
    </dsp:sp>
    <dsp:sp modelId="{925DD32D-67A2-4536-8402-3F1F42BFC572}">
      <dsp:nvSpPr>
        <dsp:cNvPr id="0" name=""/>
        <dsp:cNvSpPr/>
      </dsp:nvSpPr>
      <dsp:spPr>
        <a:xfrm>
          <a:off x="1608967" y="1314737"/>
          <a:ext cx="1786112" cy="714445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srpen 1789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608967" y="1314737"/>
        <a:ext cx="1786112" cy="714445"/>
      </dsp:txXfrm>
    </dsp:sp>
    <dsp:sp modelId="{9A90DBDF-9CA8-44A1-9D25-3147E40E89D2}">
      <dsp:nvSpPr>
        <dsp:cNvPr id="0" name=""/>
        <dsp:cNvSpPr/>
      </dsp:nvSpPr>
      <dsp:spPr>
        <a:xfrm>
          <a:off x="3216469" y="1314737"/>
          <a:ext cx="1786112" cy="714445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září 1791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3216469" y="1314737"/>
        <a:ext cx="1786112" cy="71444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3400B0-B228-4F7D-A464-FFD5EB9A9D5D}">
      <dsp:nvSpPr>
        <dsp:cNvPr id="0" name=""/>
        <dsp:cNvSpPr/>
      </dsp:nvSpPr>
      <dsp:spPr>
        <a:xfrm>
          <a:off x="2889" y="1038463"/>
          <a:ext cx="1727320" cy="690928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srpen 1792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2889" y="1038463"/>
        <a:ext cx="1727320" cy="690928"/>
      </dsp:txXfrm>
    </dsp:sp>
    <dsp:sp modelId="{925DD32D-67A2-4536-8402-3F1F42BFC572}">
      <dsp:nvSpPr>
        <dsp:cNvPr id="0" name=""/>
        <dsp:cNvSpPr/>
      </dsp:nvSpPr>
      <dsp:spPr>
        <a:xfrm>
          <a:off x="1557477" y="1038463"/>
          <a:ext cx="1727320" cy="690928"/>
        </a:xfrm>
        <a:prstGeom prst="chevron">
          <a:avLst/>
        </a:prstGeom>
        <a:solidFill>
          <a:schemeClr val="bg1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září 1792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1557477" y="1038463"/>
        <a:ext cx="1727320" cy="6909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5788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1940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874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3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653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2707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5706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389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1879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7901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609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BA94D3-4E72-40DD-87F4-058DE1023E24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D7B5B-637B-4648-BB52-A8E1805ADE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840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slide" Target="slide10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" Target="slide6.xml"/><Relationship Id="rId7" Type="http://schemas.openxmlformats.org/officeDocument/2006/relationships/slide" Target="slide1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slide" Target="slide9.xml"/><Relationship Id="rId10" Type="http://schemas.openxmlformats.org/officeDocument/2006/relationships/image" Target="../media/image11.jpeg"/><Relationship Id="rId4" Type="http://schemas.openxmlformats.org/officeDocument/2006/relationships/slide" Target="slide7.xml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slide" Target="slide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ostavi%C4%8Dka&amp;ex=1&amp;origin=FX010132103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ubert_-_La_Bastille.jpg" TargetMode="External"/><Relationship Id="rId5" Type="http://schemas.openxmlformats.org/officeDocument/2006/relationships/hyperlink" Target="http://office.microsoft.com/cs-cz/images/results.aspx?qu=pod%C3%A1n%C3%AD+rukou&amp;ex=1" TargetMode="External"/><Relationship Id="rId4" Type="http://schemas.openxmlformats.org/officeDocument/2006/relationships/hyperlink" Target="http://commons.wikimedia.org/wiki/File:Prison_du_Bouffay_gravure_du_18e_si%C3%A8cle.jpg?uselang=c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6642" y="0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95536" y="116632"/>
            <a:ext cx="1811936" cy="1728192"/>
          </a:xfrm>
          <a:prstGeom prst="rect">
            <a:avLst/>
          </a:prstGeom>
          <a:noFill/>
          <a:effectLst>
            <a:glow rad="127000">
              <a:schemeClr val="bg1"/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4309192" y="116632"/>
            <a:ext cx="4824536" cy="329320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</a:t>
            </a:r>
            <a:r>
              <a:rPr lang="cs-CZ" sz="1600" b="1" kern="0" dirty="0" smtClean="0"/>
              <a:t>Jaklová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 smtClean="0"/>
              <a:t>VY_32_INOVACE_D.8.A.08_udalosti_velke_francouzske_revoluce_v_letech_1789-1792</a:t>
            </a:r>
            <a:endParaRPr lang="cs-CZ" sz="1600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1600" kern="0" dirty="0"/>
              <a:t>Datum: 9</a:t>
            </a:r>
            <a:r>
              <a:rPr lang="cs-CZ" sz="1600" kern="0" dirty="0" smtClean="0"/>
              <a:t>.11.2012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</a:t>
            </a:r>
            <a:r>
              <a:rPr lang="cs-CZ" sz="1600" kern="0" dirty="0" smtClean="0"/>
              <a:t>osmý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Události Velké francouzské revoluce v letech 1789-1792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9087" y="4077072"/>
            <a:ext cx="8136904" cy="10772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UDÁLOSTI VELKÉ FRANCOUZSKÉ REVOLUCE </a:t>
            </a:r>
            <a:br>
              <a:rPr lang="cs-CZ" sz="3200" b="1" dirty="0" smtClean="0"/>
            </a:br>
            <a:r>
              <a:rPr lang="cs-CZ" sz="3200" b="1" dirty="0" smtClean="0"/>
              <a:t>V LETECH 1789-1792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1475656" y="5301208"/>
            <a:ext cx="5544616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</a:t>
            </a:r>
          </a:p>
          <a:p>
            <a:r>
              <a:rPr lang="cs-CZ" dirty="0" smtClean="0"/>
              <a:t>a slouží k opakování událostí Velké francouzské revoluce </a:t>
            </a:r>
          </a:p>
          <a:p>
            <a:r>
              <a:rPr lang="cs-CZ" dirty="0" smtClean="0"/>
              <a:t>v letech 1789-1792.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0564" y="6361338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362" y="24474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7224" y="188640"/>
            <a:ext cx="744316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se jmenuje</a:t>
            </a:r>
            <a:r>
              <a:rPr lang="cs-CZ" dirty="0" smtClean="0">
                <a:hlinkClick r:id="rId3" action="ppaction://hlinksldjump"/>
              </a:rPr>
              <a:t> dokument</a:t>
            </a:r>
            <a:r>
              <a:rPr lang="cs-CZ" dirty="0" smtClean="0"/>
              <a:t>, ze kterého je nám zde citováno?</a:t>
            </a:r>
          </a:p>
          <a:p>
            <a:pPr algn="ctr"/>
            <a:r>
              <a:rPr lang="cs-CZ" dirty="0" smtClean="0"/>
              <a:t>__________________________________________________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7224" y="3140968"/>
            <a:ext cx="8019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Princip vyš </a:t>
            </a:r>
            <a:endParaRPr lang="cs-CZ" dirty="0"/>
          </a:p>
        </p:txBody>
      </p:sp>
      <p:pic>
        <p:nvPicPr>
          <p:cNvPr id="1027" name="Picture 3" descr="C:\Users\Štěpán\AppData\Local\Microsoft\Windows\Temporary Internet Files\Content.IE5\I63F7OTC\MC90007876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30" y="4195724"/>
            <a:ext cx="2906664" cy="256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 rot="20127975">
            <a:off x="911340" y="4569989"/>
            <a:ext cx="20699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Lidé se rodí 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a </a:t>
            </a:r>
            <a:r>
              <a:rPr lang="cs-CZ" i="1" dirty="0"/>
              <a:t>zůstávají </a:t>
            </a:r>
            <a:endParaRPr lang="cs-CZ" i="1" dirty="0" smtClean="0"/>
          </a:p>
          <a:p>
            <a:r>
              <a:rPr lang="cs-CZ" i="1" dirty="0" smtClean="0"/>
              <a:t>svobodní </a:t>
            </a:r>
            <a:r>
              <a:rPr lang="cs-CZ" i="1" dirty="0"/>
              <a:t>a rovní </a:t>
            </a:r>
            <a:endParaRPr lang="cs-CZ" i="1" dirty="0" smtClean="0"/>
          </a:p>
          <a:p>
            <a:r>
              <a:rPr lang="cs-CZ" i="1" dirty="0" smtClean="0"/>
              <a:t>ve </a:t>
            </a:r>
            <a:r>
              <a:rPr lang="cs-CZ" i="1" dirty="0"/>
              <a:t>svých právech… </a:t>
            </a:r>
          </a:p>
        </p:txBody>
      </p:sp>
      <p:pic>
        <p:nvPicPr>
          <p:cNvPr id="1028" name="Picture 4" descr="C:\Users\Štěpán\AppData\Local\Microsoft\Windows\Temporary Internet Files\Content.IE5\YVLV21P1\MC90007875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453168"/>
            <a:ext cx="1737979" cy="174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ný popisek 10"/>
          <p:cNvSpPr/>
          <p:nvPr/>
        </p:nvSpPr>
        <p:spPr>
          <a:xfrm>
            <a:off x="3282345" y="2468799"/>
            <a:ext cx="3950653" cy="2544377"/>
          </a:xfrm>
          <a:prstGeom prst="wedgeEllipseCallout">
            <a:avLst>
              <a:gd name="adj1" fmla="val -60530"/>
              <a:gd name="adj2" fmla="val -2369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>
                <a:solidFill>
                  <a:schemeClr val="tx1"/>
                </a:solidFill>
              </a:rPr>
              <a:t>Účelem každého </a:t>
            </a:r>
            <a:endParaRPr lang="cs-CZ" i="1" dirty="0" smtClean="0">
              <a:solidFill>
                <a:schemeClr val="tx1"/>
              </a:solidFill>
            </a:endParaRPr>
          </a:p>
          <a:p>
            <a:pPr algn="ctr"/>
            <a:r>
              <a:rPr lang="cs-CZ" i="1" dirty="0" smtClean="0">
                <a:solidFill>
                  <a:schemeClr val="tx1"/>
                </a:solidFill>
              </a:rPr>
              <a:t>politického sd</a:t>
            </a:r>
            <a:r>
              <a:rPr lang="cs-CZ" i="1" dirty="0">
                <a:solidFill>
                  <a:schemeClr val="tx1"/>
                </a:solidFill>
              </a:rPr>
              <a:t>r</a:t>
            </a:r>
            <a:r>
              <a:rPr lang="cs-CZ" i="1" dirty="0" smtClean="0">
                <a:solidFill>
                  <a:schemeClr val="tx1"/>
                </a:solidFill>
              </a:rPr>
              <a:t>užení </a:t>
            </a:r>
            <a:r>
              <a:rPr lang="cs-CZ" i="1" dirty="0">
                <a:solidFill>
                  <a:schemeClr val="tx1"/>
                </a:solidFill>
              </a:rPr>
              <a:t>je zachování </a:t>
            </a:r>
            <a:r>
              <a:rPr lang="cs-CZ" i="1" dirty="0" smtClean="0">
                <a:solidFill>
                  <a:schemeClr val="tx1"/>
                </a:solidFill>
              </a:rPr>
              <a:t>přirozených </a:t>
            </a:r>
            <a:br>
              <a:rPr lang="cs-CZ" i="1" dirty="0" smtClean="0">
                <a:solidFill>
                  <a:schemeClr val="tx1"/>
                </a:solidFill>
              </a:rPr>
            </a:br>
            <a:r>
              <a:rPr lang="cs-CZ" i="1" dirty="0" smtClean="0">
                <a:solidFill>
                  <a:schemeClr val="tx1"/>
                </a:solidFill>
              </a:rPr>
              <a:t>a </a:t>
            </a:r>
            <a:r>
              <a:rPr lang="cs-CZ" i="1" dirty="0">
                <a:solidFill>
                  <a:schemeClr val="tx1"/>
                </a:solidFill>
              </a:rPr>
              <a:t>nezadatelných práv lidí. Těmito právy jsou svoboda, vlastnictví </a:t>
            </a:r>
            <a:r>
              <a:rPr lang="cs-CZ" i="1" dirty="0" smtClean="0">
                <a:solidFill>
                  <a:schemeClr val="tx1"/>
                </a:solidFill>
              </a:rPr>
              <a:t/>
            </a:r>
            <a:br>
              <a:rPr lang="cs-CZ" i="1" dirty="0" smtClean="0">
                <a:solidFill>
                  <a:schemeClr val="tx1"/>
                </a:solidFill>
              </a:rPr>
            </a:br>
            <a:r>
              <a:rPr lang="cs-CZ" i="1" dirty="0" smtClean="0">
                <a:solidFill>
                  <a:schemeClr val="tx1"/>
                </a:solidFill>
              </a:rPr>
              <a:t>a </a:t>
            </a:r>
            <a:r>
              <a:rPr lang="cs-CZ" i="1" dirty="0">
                <a:solidFill>
                  <a:schemeClr val="tx1"/>
                </a:solidFill>
              </a:rPr>
              <a:t>bezpečnost před útlakem a odpor vůči </a:t>
            </a:r>
            <a:r>
              <a:rPr lang="cs-CZ" i="1" dirty="0" smtClean="0">
                <a:solidFill>
                  <a:schemeClr val="tx1"/>
                </a:solidFill>
              </a:rPr>
              <a:t>útlaku.</a:t>
            </a:r>
            <a:r>
              <a:rPr lang="cs-CZ" i="1" dirty="0" smtClean="0"/>
              <a:t>…</a:t>
            </a:r>
            <a:endParaRPr lang="cs-CZ" i="1" dirty="0"/>
          </a:p>
        </p:txBody>
      </p:sp>
      <p:pic>
        <p:nvPicPr>
          <p:cNvPr id="1029" name="Picture 5" descr="C:\Users\Štěpán\AppData\Local\Microsoft\Windows\Temporary Internet Files\Content.IE5\E93304AY\MC90007874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6423" y="3510299"/>
            <a:ext cx="836332" cy="341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ný popisek 13"/>
          <p:cNvSpPr/>
          <p:nvPr/>
        </p:nvSpPr>
        <p:spPr>
          <a:xfrm>
            <a:off x="2843808" y="5170152"/>
            <a:ext cx="4320480" cy="1687847"/>
          </a:xfrm>
          <a:prstGeom prst="wedgeEllipseCallout">
            <a:avLst>
              <a:gd name="adj1" fmla="val 62484"/>
              <a:gd name="adj2" fmla="val 858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chemeClr val="tx1"/>
                </a:solidFill>
              </a:rPr>
              <a:t>Princip nejvyšší svrchovanosti spočívá v lidu. Žádné uskupení ani jednotlivec nemůže uplatňovat pravomoc, která nevychází přímo lidu.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784907" y="964301"/>
            <a:ext cx="2299363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Deklarace práv člověka a občana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1" grpId="0" animBg="1"/>
      <p:bldP spid="14" grpId="0" animBg="1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2902" y="0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16632"/>
            <a:ext cx="208823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508" y="2872714"/>
            <a:ext cx="2304256" cy="39703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1. Svoboda slova, vyznání a náboženství.</a:t>
            </a:r>
          </a:p>
          <a:p>
            <a:endParaRPr lang="cs-CZ" dirty="0" smtClean="0"/>
          </a:p>
          <a:p>
            <a:r>
              <a:rPr lang="cs-CZ" dirty="0" smtClean="0"/>
              <a:t>2. Ústava</a:t>
            </a:r>
          </a:p>
          <a:p>
            <a:endParaRPr lang="cs-CZ" dirty="0" smtClean="0"/>
          </a:p>
          <a:p>
            <a:r>
              <a:rPr lang="cs-CZ" dirty="0" smtClean="0"/>
              <a:t>3. Srpen 1792</a:t>
            </a:r>
          </a:p>
          <a:p>
            <a:endParaRPr lang="cs-CZ" dirty="0" smtClean="0"/>
          </a:p>
          <a:p>
            <a:r>
              <a:rPr lang="cs-CZ" dirty="0" smtClean="0"/>
              <a:t>4. Hladové bouře</a:t>
            </a:r>
          </a:p>
          <a:p>
            <a:endParaRPr lang="cs-CZ" dirty="0" smtClean="0"/>
          </a:p>
          <a:p>
            <a:r>
              <a:rPr lang="cs-CZ" dirty="0" smtClean="0"/>
              <a:t>5. Dekret proti emigrantům</a:t>
            </a:r>
          </a:p>
          <a:p>
            <a:endParaRPr lang="cs-CZ" dirty="0" smtClean="0"/>
          </a:p>
          <a:p>
            <a:r>
              <a:rPr lang="cs-CZ" dirty="0" smtClean="0"/>
              <a:t>6. Ústavodárné shromáždění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69071" y="2767153"/>
            <a:ext cx="3744416" cy="424731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Došlo k povstání, král byl sesazen </a:t>
            </a:r>
          </a:p>
          <a:p>
            <a:r>
              <a:rPr lang="cs-CZ" dirty="0" smtClean="0"/>
              <a:t>a uvězněn.</a:t>
            </a:r>
          </a:p>
          <a:p>
            <a:endParaRPr lang="cs-CZ" dirty="0" smtClean="0"/>
          </a:p>
          <a:p>
            <a:r>
              <a:rPr lang="cs-CZ" dirty="0" smtClean="0"/>
              <a:t>b) Lidem, kteří odešli ze </a:t>
            </a:r>
            <a:r>
              <a:rPr lang="cs-CZ" dirty="0" smtClean="0"/>
              <a:t>země, </a:t>
            </a:r>
            <a:r>
              <a:rPr lang="cs-CZ" dirty="0" smtClean="0"/>
              <a:t>hrozilo obvinění ze spiknutí.</a:t>
            </a:r>
          </a:p>
          <a:p>
            <a:endParaRPr lang="cs-CZ" dirty="0" smtClean="0"/>
          </a:p>
          <a:p>
            <a:r>
              <a:rPr lang="cs-CZ" dirty="0" smtClean="0"/>
              <a:t>c) Rozdělení moci na výkonnou </a:t>
            </a:r>
          </a:p>
          <a:p>
            <a:r>
              <a:rPr lang="cs-CZ" dirty="0" smtClean="0"/>
              <a:t>a zákonodárnou.</a:t>
            </a:r>
          </a:p>
          <a:p>
            <a:endParaRPr lang="cs-CZ" dirty="0" smtClean="0"/>
          </a:p>
          <a:p>
            <a:r>
              <a:rPr lang="cs-CZ" dirty="0" smtClean="0"/>
              <a:t>d) Deklarace práv člověka a občana</a:t>
            </a:r>
          </a:p>
          <a:p>
            <a:endParaRPr lang="cs-CZ" dirty="0" smtClean="0"/>
          </a:p>
          <a:p>
            <a:r>
              <a:rPr lang="cs-CZ" dirty="0" smtClean="0"/>
              <a:t>e) Umírněnější poslanci seděli ve sněmovně vpravo, radikálnější vlevo.</a:t>
            </a:r>
          </a:p>
          <a:p>
            <a:endParaRPr lang="cs-CZ" dirty="0" smtClean="0"/>
          </a:p>
          <a:p>
            <a:r>
              <a:rPr lang="cs-CZ" dirty="0" smtClean="0"/>
              <a:t>f) Růst cen a nezaměstnanosti.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6181555"/>
              </p:ext>
            </p:extLst>
          </p:nvPr>
        </p:nvGraphicFramePr>
        <p:xfrm>
          <a:off x="6588224" y="5517232"/>
          <a:ext cx="2222388" cy="73152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70398"/>
                <a:gridCol w="370398"/>
                <a:gridCol w="370398"/>
                <a:gridCol w="370398"/>
                <a:gridCol w="370398"/>
                <a:gridCol w="370398"/>
              </a:tblGrid>
              <a:tr h="2577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2577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48034081"/>
              </p:ext>
            </p:extLst>
          </p:nvPr>
        </p:nvGraphicFramePr>
        <p:xfrm>
          <a:off x="6588224" y="6352571"/>
          <a:ext cx="2016222" cy="54864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60038"/>
                <a:gridCol w="312036"/>
                <a:gridCol w="336037"/>
                <a:gridCol w="336037"/>
                <a:gridCol w="336037"/>
                <a:gridCol w="336037"/>
              </a:tblGrid>
              <a:tr h="13034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1.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2.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3.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4.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5.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6.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22174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d)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c)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a)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f)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b)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e</a:t>
                      </a:r>
                      <a:endParaRPr lang="cs-CZ" sz="12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146" name="Picture 2" descr="dokumenty,papíry,podnikání,právní listiny,smlouvy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67153"/>
            <a:ext cx="2368776" cy="236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8839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1907" y="0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16632"/>
            <a:ext cx="1872208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Zapiš událost </a:t>
            </a:r>
          </a:p>
          <a:p>
            <a:pPr algn="ctr"/>
            <a:r>
              <a:rPr lang="cs-CZ" dirty="0" smtClean="0"/>
              <a:t>na časovou osu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271704150"/>
              </p:ext>
            </p:extLst>
          </p:nvPr>
        </p:nvGraphicFramePr>
        <p:xfrm>
          <a:off x="827584" y="1700808"/>
          <a:ext cx="5004048" cy="334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706181005"/>
              </p:ext>
            </p:extLst>
          </p:nvPr>
        </p:nvGraphicFramePr>
        <p:xfrm>
          <a:off x="5652120" y="1988840"/>
          <a:ext cx="3287688" cy="2767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27584" y="3861048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7851" y="3861047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82119" y="3862052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94287" y="3861048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3861048"/>
            <a:ext cx="1512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29991" y="4941846"/>
            <a:ext cx="4176464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/>
              <a:t>Ú</a:t>
            </a:r>
            <a:r>
              <a:rPr lang="cs-CZ" dirty="0" smtClean="0"/>
              <a:t>stava, Francie konstituční monarchií </a:t>
            </a:r>
          </a:p>
          <a:p>
            <a:pPr marL="342900" indent="-342900">
              <a:buAutoNum type="alphaLcParenR"/>
            </a:pPr>
            <a:r>
              <a:rPr lang="cs-CZ" dirty="0" smtClean="0"/>
              <a:t>Dobytí Bastily</a:t>
            </a:r>
          </a:p>
          <a:p>
            <a:pPr marL="342900" indent="-342900">
              <a:buAutoNum type="alphaLcParenR"/>
            </a:pPr>
            <a:r>
              <a:rPr lang="cs-CZ" dirty="0" smtClean="0"/>
              <a:t>Francie republikou</a:t>
            </a:r>
          </a:p>
          <a:p>
            <a:pPr marL="342900" indent="-342900">
              <a:buAutoNum type="alphaLcParenR"/>
            </a:pPr>
            <a:r>
              <a:rPr lang="cs-CZ" dirty="0" smtClean="0"/>
              <a:t>Deklarace práv člověka a občana</a:t>
            </a:r>
          </a:p>
          <a:p>
            <a:pPr marL="342900" indent="-342900">
              <a:buAutoNum type="alphaLcParenR"/>
            </a:pPr>
            <a:r>
              <a:rPr lang="cs-CZ" dirty="0" smtClean="0"/>
              <a:t>Král sesazen a uvězněn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05797" y="6581001"/>
            <a:ext cx="4514675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14.7.1789 b); srpen 1789 d); září 1791 a); srpen 1792 e); září 1792 c)</a:t>
            </a:r>
            <a:endParaRPr lang="cs-CZ" sz="1200" dirty="0"/>
          </a:p>
        </p:txBody>
      </p:sp>
      <p:pic>
        <p:nvPicPr>
          <p:cNvPr id="7170" name="Picture 2" descr="File:Bastille Exterior 1790 or 1791.jpg">
            <a:hlinkClick r:id="rId13" action="ppaction://hlinksldjump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674" y="4978679"/>
            <a:ext cx="2488355" cy="187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7" grpId="0"/>
      <p:bldP spid="8" grpId="0"/>
      <p:bldP spid="9" grpId="0"/>
      <p:bldP spid="6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362" y="-191146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-171400"/>
            <a:ext cx="1884595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Vyber si číslo </a:t>
            </a:r>
          </a:p>
          <a:p>
            <a:pPr algn="ctr"/>
            <a:r>
              <a:rPr lang="cs-CZ" dirty="0" smtClean="0"/>
              <a:t>a napiš odpověď  </a:t>
            </a:r>
          </a:p>
          <a:p>
            <a:pPr algn="ctr"/>
            <a:r>
              <a:rPr lang="cs-CZ" dirty="0" smtClean="0"/>
              <a:t>na otázku PROČ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068960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1.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76642" y="3026230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4" action="ppaction://hlinksldjump"/>
              </a:rPr>
              <a:t>2</a:t>
            </a:r>
            <a:r>
              <a:rPr lang="cs-CZ" dirty="0" smtClean="0">
                <a:hlinkClick r:id="rId4" action="ppaction://hlinksldjump"/>
              </a:rPr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3012583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5" action="ppaction://hlinksldjump"/>
              </a:rPr>
              <a:t>4</a:t>
            </a:r>
            <a:r>
              <a:rPr lang="cs-CZ" dirty="0" smtClean="0">
                <a:hlinkClick r:id="rId5" action="ppaction://hlinksldjump"/>
              </a:rPr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3068960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hlinkClick r:id="rId6" action="ppaction://hlinksldjump"/>
              </a:rPr>
              <a:t>3</a:t>
            </a:r>
            <a:r>
              <a:rPr lang="cs-CZ" dirty="0" smtClean="0">
                <a:hlinkClick r:id="rId6" action="ppaction://hlinksldjump"/>
              </a:rPr>
              <a:t>.</a:t>
            </a:r>
            <a:endParaRPr lang="cs-CZ" dirty="0"/>
          </a:p>
        </p:txBody>
      </p:sp>
      <p:pic>
        <p:nvPicPr>
          <p:cNvPr id="12" name="Picture 2" descr="Soubor:Hubert - La Bastille.jp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06504"/>
            <a:ext cx="2143126" cy="139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ovnoramenný trojúhelník 12"/>
          <p:cNvSpPr/>
          <p:nvPr/>
        </p:nvSpPr>
        <p:spPr>
          <a:xfrm>
            <a:off x="4283968" y="3467604"/>
            <a:ext cx="2448272" cy="25202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2" descr="File:Prison du Bouffay gravure du 18e siècle.jp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2139" y="3515716"/>
            <a:ext cx="2160778" cy="156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Soubor:Louis xvi.jpg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667" y="3521593"/>
            <a:ext cx="1937090" cy="241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2902" y="0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1074918">
            <a:off x="281870" y="3027420"/>
            <a:ext cx="3323676" cy="15998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indent="-457200"/>
            <a:r>
              <a:rPr lang="cs-CZ" sz="2400" dirty="0" smtClean="0"/>
              <a:t>Proč  byl král přibližně </a:t>
            </a:r>
          </a:p>
          <a:p>
            <a:pPr indent="-457200"/>
            <a:r>
              <a:rPr lang="cs-CZ" sz="2400" dirty="0" smtClean="0"/>
              <a:t>od poloviny roku 1791 považován za nepřítele státu?</a:t>
            </a:r>
          </a:p>
        </p:txBody>
      </p:sp>
      <p:sp>
        <p:nvSpPr>
          <p:cNvPr id="2" name="Obdélník 1"/>
          <p:cNvSpPr/>
          <p:nvPr/>
        </p:nvSpPr>
        <p:spPr>
          <a:xfrm>
            <a:off x="218413" y="5157192"/>
            <a:ext cx="4572000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cs-CZ" dirty="0" smtClean="0"/>
              <a:t>____________________________________________________________________________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92907" y="6453336"/>
            <a:ext cx="669674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 s rodinou se pokusili v létě roku 1791 uprchnout z Francie, byl však odhalen a odvezen zpět do </a:t>
            </a:r>
            <a:r>
              <a:rPr lang="cs-CZ" sz="1200" dirty="0"/>
              <a:t>P</a:t>
            </a:r>
            <a:r>
              <a:rPr lang="cs-CZ" sz="1200" dirty="0" smtClean="0"/>
              <a:t>aříže.</a:t>
            </a:r>
            <a:endParaRPr lang="cs-CZ" sz="1200" dirty="0"/>
          </a:p>
        </p:txBody>
      </p:sp>
      <p:pic>
        <p:nvPicPr>
          <p:cNvPr id="5122" name="Picture 2" descr="Soubor:Louis xvi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0928"/>
            <a:ext cx="2819236" cy="351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0517" y="188640"/>
            <a:ext cx="194421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Napiš odpověď </a:t>
            </a:r>
          </a:p>
          <a:p>
            <a:pPr algn="ctr"/>
            <a:r>
              <a:rPr lang="cs-CZ" dirty="0" smtClean="0"/>
              <a:t>na otázku PROČ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8632" y="1340768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4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1900" y="29617"/>
            <a:ext cx="9208362" cy="7002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508512">
            <a:off x="3226314" y="3115126"/>
            <a:ext cx="460851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došlo během roku 1790 </a:t>
            </a:r>
          </a:p>
          <a:p>
            <a:r>
              <a:rPr lang="cs-CZ" sz="2400" dirty="0" smtClean="0"/>
              <a:t>k vyvlastnění církevního majetku?</a:t>
            </a:r>
          </a:p>
        </p:txBody>
      </p:sp>
      <p:sp>
        <p:nvSpPr>
          <p:cNvPr id="2" name="Obdélník 1"/>
          <p:cNvSpPr/>
          <p:nvPr/>
        </p:nvSpPr>
        <p:spPr>
          <a:xfrm>
            <a:off x="3563888" y="4437112"/>
            <a:ext cx="4572000" cy="9233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9913" y="6382237"/>
            <a:ext cx="6624736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Stát se dostal na mizinu, protože ještě nebyly zavedeny nové daně. Staré daně a dávky se již nevybíraly.</a:t>
            </a:r>
            <a:endParaRPr lang="cs-CZ" sz="1200" dirty="0"/>
          </a:p>
        </p:txBody>
      </p:sp>
      <p:pic>
        <p:nvPicPr>
          <p:cNvPr id="4098" name="Picture 2" descr="File:Prison du Bouffay gravure du 18e siècle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273" y="3793876"/>
            <a:ext cx="3048000" cy="220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0517" y="188640"/>
            <a:ext cx="194421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Napiš odpověď </a:t>
            </a:r>
          </a:p>
          <a:p>
            <a:pPr algn="ctr"/>
            <a:r>
              <a:rPr lang="cs-CZ" dirty="0" smtClean="0"/>
              <a:t>na otázku PROČ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8632" y="1340768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4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362" y="62384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212976"/>
            <a:ext cx="4608512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byly srpnové dekrety vydané </a:t>
            </a:r>
          </a:p>
          <a:p>
            <a:r>
              <a:rPr lang="cs-CZ" sz="2400" dirty="0" smtClean="0"/>
              <a:t>v roce 1789 pro Francouze tak významné?</a:t>
            </a:r>
          </a:p>
        </p:txBody>
      </p:sp>
      <p:sp>
        <p:nvSpPr>
          <p:cNvPr id="2" name="Obdélník 1"/>
          <p:cNvSpPr/>
          <p:nvPr/>
        </p:nvSpPr>
        <p:spPr>
          <a:xfrm>
            <a:off x="242677" y="4581128"/>
            <a:ext cx="4572000" cy="646331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r>
              <a:rPr lang="cs-CZ" dirty="0"/>
              <a:t>____________________________________________________________________________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6517780"/>
            <a:ext cx="7560840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Srpnové dekrety rušily stavovská privilegia, od té doby si byli Francouzi rovni před zákonem a měli všichni platit daně.</a:t>
            </a:r>
            <a:endParaRPr lang="cs-CZ" sz="1200" dirty="0"/>
          </a:p>
        </p:txBody>
      </p:sp>
      <p:sp>
        <p:nvSpPr>
          <p:cNvPr id="5" name="Rovnoramenný trojúhelník 4">
            <a:hlinkClick r:id="rId3" action="ppaction://hlinksldjump"/>
          </p:cNvPr>
          <p:cNvSpPr/>
          <p:nvPr/>
        </p:nvSpPr>
        <p:spPr>
          <a:xfrm>
            <a:off x="5796136" y="2711627"/>
            <a:ext cx="2448272" cy="25202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796136" y="3068960"/>
            <a:ext cx="2448272" cy="2736304"/>
          </a:xfrm>
          <a:prstGeom prst="line">
            <a:avLst/>
          </a:prstGeom>
          <a:ln w="698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5796136" y="3068960"/>
            <a:ext cx="2448272" cy="2592288"/>
          </a:xfrm>
          <a:prstGeom prst="line">
            <a:avLst/>
          </a:prstGeom>
          <a:ln w="6985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gesta,podání rukou,potřásání rukou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2389" y="5350349"/>
            <a:ext cx="1115765" cy="111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40517" y="188640"/>
            <a:ext cx="194421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Napiš odpověď </a:t>
            </a:r>
          </a:p>
          <a:p>
            <a:pPr algn="ctr"/>
            <a:r>
              <a:rPr lang="cs-CZ" dirty="0" smtClean="0"/>
              <a:t>na otázku PROČ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8632" y="1340768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733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4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2902" y="0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559488">
            <a:off x="181754" y="3247102"/>
            <a:ext cx="4189399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Pařížané zaútočili právě </a:t>
            </a:r>
          </a:p>
          <a:p>
            <a:r>
              <a:rPr lang="cs-CZ" sz="2400" dirty="0" smtClean="0"/>
              <a:t>na Bastilu?</a:t>
            </a:r>
          </a:p>
        </p:txBody>
      </p:sp>
      <p:sp>
        <p:nvSpPr>
          <p:cNvPr id="2" name="Obdélník 1"/>
          <p:cNvSpPr/>
          <p:nvPr/>
        </p:nvSpPr>
        <p:spPr>
          <a:xfrm>
            <a:off x="342342" y="4585701"/>
            <a:ext cx="3572871" cy="9233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_____________________________</a:t>
            </a:r>
          </a:p>
          <a:p>
            <a:r>
              <a:rPr lang="cs-CZ" dirty="0" smtClean="0"/>
              <a:t>_____________________________</a:t>
            </a:r>
          </a:p>
          <a:p>
            <a:r>
              <a:rPr lang="cs-CZ" dirty="0" smtClean="0"/>
              <a:t>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4656" y="6381328"/>
            <a:ext cx="676762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Bastila pevnost, která sloužila jako státní vězení, symbolizovala absolutistickou vládu a panovníkovu zvůli. </a:t>
            </a:r>
            <a:endParaRPr lang="cs-CZ" sz="1200" dirty="0"/>
          </a:p>
        </p:txBody>
      </p:sp>
      <p:pic>
        <p:nvPicPr>
          <p:cNvPr id="5" name="Picture 2" descr="Soubor:Hubert - La Bastille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1279" y="3065075"/>
            <a:ext cx="428625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8632" y="1340768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0517" y="188640"/>
            <a:ext cx="1944216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Napiš odpověď </a:t>
            </a:r>
          </a:p>
          <a:p>
            <a:pPr algn="ctr"/>
            <a:r>
              <a:rPr lang="cs-CZ" dirty="0" smtClean="0"/>
              <a:t>na otázku PROČ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733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4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22" y="152512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475656" y="152512"/>
            <a:ext cx="5328592" cy="734872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7919" y="1988840"/>
            <a:ext cx="8712968" cy="44012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VÁLKOVÁ, V. </a:t>
            </a:r>
            <a:r>
              <a:rPr lang="cs-CZ" sz="1400" i="1" dirty="0" smtClean="0"/>
              <a:t>Dějepis 8 - novověk</a:t>
            </a:r>
            <a:r>
              <a:rPr lang="cs-CZ" sz="1400" dirty="0" smtClean="0"/>
              <a:t>. 1. vyd. Praha : SNP, 2008. s. 59. ISBN 978-80-7235-404-7</a:t>
            </a:r>
          </a:p>
          <a:p>
            <a:endParaRPr lang="cs-CZ" sz="1400" dirty="0" smtClean="0"/>
          </a:p>
          <a:p>
            <a:r>
              <a:rPr lang="cs-CZ" sz="1400" dirty="0" smtClean="0"/>
              <a:t>Klipart </a:t>
            </a:r>
            <a:r>
              <a:rPr lang="cs-CZ" sz="1400" dirty="0"/>
              <a:t>[ on-line] 2012 [cit. </a:t>
            </a:r>
            <a:r>
              <a:rPr lang="cs-CZ" sz="1400" dirty="0" smtClean="0"/>
              <a:t>2012-11-07]. </a:t>
            </a:r>
            <a:r>
              <a:rPr lang="cs-CZ" sz="1400" dirty="0"/>
              <a:t>Dostupné na www</a:t>
            </a:r>
            <a:r>
              <a:rPr lang="cs-CZ" sz="1400" dirty="0" smtClean="0"/>
              <a:t>:</a:t>
            </a: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3"/>
              </a:rPr>
              <a:t>http://office.microsoft.com/cs-cz/images/results.aspx?qu=postavi%C4%8Dka&amp;ex=1&amp;origin=FX010132103#ai:MC900078758</a:t>
            </a:r>
            <a:r>
              <a:rPr lang="cs-CZ" sz="1400" dirty="0" smtClean="0">
                <a:hlinkClick r:id="rId3"/>
              </a:rPr>
              <a:t>|</a:t>
            </a:r>
            <a:r>
              <a:rPr lang="cs-CZ" sz="1400" dirty="0" smtClean="0"/>
              <a:t> (snímek 2)</a:t>
            </a:r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3"/>
              </a:rPr>
              <a:t>http://office.microsoft.com/</a:t>
            </a:r>
            <a:r>
              <a:rPr lang="cs-CZ" sz="1400" dirty="0" err="1">
                <a:hlinkClick r:id="rId3"/>
              </a:rPr>
              <a:t>cs-cz</a:t>
            </a:r>
            <a:r>
              <a:rPr lang="cs-CZ" sz="1400" dirty="0">
                <a:hlinkClick r:id="rId3"/>
              </a:rPr>
              <a:t>/</a:t>
            </a:r>
            <a:r>
              <a:rPr lang="cs-CZ" sz="1400" dirty="0" err="1">
                <a:hlinkClick r:id="rId3"/>
              </a:rPr>
              <a:t>images</a:t>
            </a:r>
            <a:r>
              <a:rPr lang="cs-CZ" sz="1400" dirty="0">
                <a:hlinkClick r:id="rId3"/>
              </a:rPr>
              <a:t>/</a:t>
            </a:r>
            <a:r>
              <a:rPr lang="cs-CZ" sz="1400" dirty="0" err="1">
                <a:hlinkClick r:id="rId3"/>
              </a:rPr>
              <a:t>results.aspx?qu</a:t>
            </a:r>
            <a:r>
              <a:rPr lang="cs-CZ" sz="1400" dirty="0">
                <a:hlinkClick r:id="rId3"/>
              </a:rPr>
              <a:t>=postavi%C4%8Dka&amp;ex=1&amp;origin=FX010132103#ai:MC900078768</a:t>
            </a:r>
            <a:r>
              <a:rPr lang="cs-CZ" sz="1400" dirty="0" smtClean="0">
                <a:hlinkClick r:id="rId3"/>
              </a:rPr>
              <a:t>|</a:t>
            </a:r>
            <a:r>
              <a:rPr lang="cs-CZ" sz="1400" dirty="0"/>
              <a:t>(snímek 2</a:t>
            </a:r>
            <a:r>
              <a:rPr lang="cs-CZ" sz="14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3"/>
              </a:rPr>
              <a:t>http://office.microsoft.com/cs-cz/images/results.aspx?qu=postavi%C4%8Dka&amp;ex=1&amp;origin=FX010132103#ai:MC900078747</a:t>
            </a:r>
            <a:r>
              <a:rPr lang="cs-CZ" sz="1400" dirty="0" smtClean="0">
                <a:hlinkClick r:id="rId3"/>
              </a:rPr>
              <a:t>|</a:t>
            </a:r>
            <a:r>
              <a:rPr lang="cs-CZ" sz="1400" dirty="0" smtClean="0"/>
              <a:t> </a:t>
            </a:r>
            <a:r>
              <a:rPr lang="cs-CZ" sz="1400" dirty="0"/>
              <a:t>(snímek 2</a:t>
            </a:r>
            <a:r>
              <a:rPr lang="cs-CZ" sz="14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4"/>
              </a:rPr>
              <a:t>http://office.microsoft.com/cs-cz/images/results.aspx?qu=listina&amp;ex=1#ai:MC900310998| </a:t>
            </a:r>
            <a:r>
              <a:rPr lang="cs-CZ" sz="1400" dirty="0"/>
              <a:t>(snímek 3</a:t>
            </a:r>
            <a:r>
              <a:rPr lang="cs-CZ" sz="1400" dirty="0" smtClean="0"/>
              <a:t>)</a:t>
            </a:r>
            <a:endParaRPr lang="cs-CZ" sz="1400" dirty="0" smtClean="0">
              <a:hlinkClick r:id="rId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commons.wikimedia.org/wiki/File:Bastille_Exterior_1790_or_1791.jpg?uselang=cs </a:t>
            </a:r>
            <a:r>
              <a:rPr lang="cs-CZ" sz="1400" dirty="0"/>
              <a:t>(snímek </a:t>
            </a:r>
            <a:r>
              <a:rPr lang="cs-CZ" sz="1400" dirty="0" smtClean="0"/>
              <a:t>4)</a:t>
            </a:r>
            <a:endParaRPr lang="cs-CZ" sz="1400" dirty="0">
              <a:hlinkClick r:id="rId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://office.microsoft.com/cs-cz/images/results.aspx?qu=pod%C3%A1n%C3%AD+rukou&amp;ex=1#ai:MC900240345</a:t>
            </a:r>
            <a:r>
              <a:rPr lang="cs-CZ" sz="1400" dirty="0" smtClean="0">
                <a:hlinkClick r:id="rId5"/>
              </a:rPr>
              <a:t>|</a:t>
            </a:r>
            <a:r>
              <a:rPr lang="cs-CZ" sz="1400" dirty="0" smtClean="0"/>
              <a:t> </a:t>
            </a:r>
            <a:r>
              <a:rPr lang="cs-CZ" sz="1400" dirty="0"/>
              <a:t>(</a:t>
            </a:r>
            <a:r>
              <a:rPr lang="cs-CZ" sz="1400" dirty="0" smtClean="0"/>
              <a:t>snímek 5, 8)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Uvedené zdroje [ on-line] </a:t>
            </a:r>
            <a:r>
              <a:rPr lang="cs-CZ" sz="1400" dirty="0" smtClean="0"/>
              <a:t>24.7.2012 </a:t>
            </a:r>
            <a:r>
              <a:rPr lang="cs-CZ" sz="1400" dirty="0"/>
              <a:t>[cit. </a:t>
            </a:r>
            <a:r>
              <a:rPr lang="cs-CZ" sz="1400" dirty="0" smtClean="0"/>
              <a:t>2012-11-7]. </a:t>
            </a:r>
            <a:r>
              <a:rPr lang="cs-CZ" sz="1400" dirty="0"/>
              <a:t>Dostupné pod licencí </a:t>
            </a:r>
            <a:r>
              <a:rPr lang="cs-CZ" sz="1400" dirty="0" err="1"/>
              <a:t>Wikimedia</a:t>
            </a:r>
            <a:r>
              <a:rPr lang="cs-CZ" sz="1400" dirty="0"/>
              <a:t>  </a:t>
            </a:r>
            <a:r>
              <a:rPr lang="cs-CZ" sz="1400" dirty="0" err="1"/>
              <a:t>Commons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cs.wikipedia.org/wiki/Soubor:Louis_xvi.jpg </a:t>
            </a:r>
            <a:r>
              <a:rPr lang="cs-CZ" sz="1400" dirty="0"/>
              <a:t>(snímek </a:t>
            </a:r>
            <a:r>
              <a:rPr lang="cs-CZ" sz="1400" dirty="0" smtClean="0"/>
              <a:t>5, 6)</a:t>
            </a:r>
            <a:endParaRPr lang="cs-CZ" sz="1400" dirty="0">
              <a:hlinkClick r:id="rId4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commons.wikimedia.org/wiki/File:Prison_du_Bouffay_gravure_du_18e_si%C3%A8cle.jpg?uselang=cs</a:t>
            </a:r>
            <a:endParaRPr lang="cs-CZ" sz="1400" dirty="0" smtClean="0"/>
          </a:p>
          <a:p>
            <a:r>
              <a:rPr lang="cs-CZ" sz="1400" dirty="0"/>
              <a:t>(</a:t>
            </a:r>
            <a:r>
              <a:rPr lang="cs-CZ" sz="1400" dirty="0" smtClean="0"/>
              <a:t>snímek 5,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 </a:t>
            </a:r>
            <a:r>
              <a:rPr lang="cs-CZ" sz="1400" dirty="0">
                <a:hlinkClick r:id="rId6"/>
              </a:rPr>
              <a:t>http://cs.wikipedia.org/wiki/Soubor:Hubert_-_</a:t>
            </a:r>
            <a:r>
              <a:rPr lang="cs-CZ" sz="1400" dirty="0" smtClean="0">
                <a:hlinkClick r:id="rId6"/>
              </a:rPr>
              <a:t>La_Bastille.jpg</a:t>
            </a:r>
            <a:r>
              <a:rPr lang="cs-CZ" sz="1400" dirty="0" smtClean="0"/>
              <a:t> </a:t>
            </a:r>
            <a:r>
              <a:rPr lang="cs-CZ" sz="1400" dirty="0"/>
              <a:t>(snímek </a:t>
            </a:r>
            <a:r>
              <a:rPr lang="cs-CZ" sz="1400" dirty="0" smtClean="0"/>
              <a:t>5,9)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4362" y="-99392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835696" y="24080"/>
            <a:ext cx="6078163" cy="936104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46776" y="1988840"/>
            <a:ext cx="7386086" cy="43396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200" b="1" dirty="0" smtClean="0"/>
          </a:p>
          <a:p>
            <a:pPr indent="-342900">
              <a:defRPr/>
            </a:pPr>
            <a:r>
              <a:rPr lang="cs-CZ" sz="1200" b="1" dirty="0"/>
              <a:t>Anotace		</a:t>
            </a:r>
            <a:r>
              <a:rPr lang="cs-CZ" sz="1200" dirty="0" smtClean="0"/>
              <a:t>Prezentace je určena pro osmý ročník ZŠ a slouží </a:t>
            </a:r>
            <a:r>
              <a:rPr lang="cs-CZ" sz="1200" dirty="0"/>
              <a:t>k </a:t>
            </a:r>
            <a:r>
              <a:rPr lang="cs-CZ" sz="1200" dirty="0" smtClean="0"/>
              <a:t>opakování událostí</a:t>
            </a:r>
          </a:p>
          <a:p>
            <a:pPr indent="-342900">
              <a:defRPr/>
            </a:pPr>
            <a:r>
              <a:rPr lang="cs-CZ" sz="1200" dirty="0"/>
              <a:t>	</a:t>
            </a:r>
            <a:r>
              <a:rPr lang="cs-CZ" sz="1200" dirty="0" smtClean="0"/>
              <a:t>	Velké francouzské revoluce v letech 1789-1792.</a:t>
            </a:r>
            <a:endParaRPr lang="cs-CZ" sz="1200" dirty="0"/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Žáci uvedou události Velké francouzské revoluce v letech 1789-1792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Velká francouzská revoluce, 18. století, Francie, 1789, 1791, 1792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 dirty="0"/>
              <a:t> </a:t>
            </a:r>
            <a:r>
              <a:rPr lang="cs-CZ" sz="1200" dirty="0" smtClean="0"/>
              <a:t>673 kB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2902" y="0"/>
            <a:ext cx="9208362" cy="7173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185454" y="266176"/>
            <a:ext cx="7061123" cy="936104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708920"/>
            <a:ext cx="7200800" cy="39703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Snímek 2 – Žák napíše název dokumentu, který je citován. Tento snímek umožní diskuzi, o postavení člověka ve společnosti – minulost x současnost.</a:t>
            </a:r>
          </a:p>
          <a:p>
            <a:r>
              <a:rPr lang="cs-CZ" dirty="0"/>
              <a:t>Správná odpověď po kliknutí.</a:t>
            </a:r>
          </a:p>
          <a:p>
            <a:endParaRPr lang="cs-CZ" dirty="0" smtClean="0"/>
          </a:p>
          <a:p>
            <a:r>
              <a:rPr lang="cs-CZ" dirty="0" smtClean="0"/>
              <a:t>Snímek 3- Žáci doplňují, co k sobě patří.</a:t>
            </a:r>
            <a:r>
              <a:rPr lang="cs-CZ" dirty="0"/>
              <a:t> Správná odpověď po kliknutí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Snímek 4 – Žáci přiřazují jednotlivé události k časové ose</a:t>
            </a:r>
            <a:r>
              <a:rPr lang="cs-CZ" dirty="0"/>
              <a:t>. Správná odpověď po kliknutí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Snímek 5- Po označení čísla se ukáže otázka – snímek 6, 7, 8, 9, žáci zapíší odpověď. Označením obrázku se vrátí zpět k zadání na snímku 5.</a:t>
            </a:r>
          </a:p>
          <a:p>
            <a:endParaRPr lang="cs-CZ" dirty="0" smtClean="0"/>
          </a:p>
          <a:p>
            <a:r>
              <a:rPr lang="cs-CZ" dirty="0" smtClean="0"/>
              <a:t>Snímek 6, 7, 8, 9 – Otázky, na které žáci odpovídají. Správná odpověď po kliknutí.</a:t>
            </a:r>
          </a:p>
        </p:txBody>
      </p:sp>
    </p:spTree>
    <p:extLst>
      <p:ext uri="{BB962C8B-B14F-4D97-AF65-F5344CB8AC3E}">
        <p14:creationId xmlns:p14="http://schemas.microsoft.com/office/powerpoint/2010/main" xmlns="" val="8608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688</Words>
  <Application>Microsoft Office PowerPoint</Application>
  <PresentationFormat>Předvádění na obrazovce (4:3)</PresentationFormat>
  <Paragraphs>165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77</cp:revision>
  <dcterms:created xsi:type="dcterms:W3CDTF">2012-11-06T18:27:35Z</dcterms:created>
  <dcterms:modified xsi:type="dcterms:W3CDTF">2012-11-14T13:53:58Z</dcterms:modified>
</cp:coreProperties>
</file>