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59" r:id="rId9"/>
    <p:sldId id="26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69" d="100"/>
          <a:sy n="69" d="100"/>
        </p:scale>
        <p:origin x="-6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F46B72E-8239-4A96-9E16-EC0B397F5608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726A3ED-D99C-4865-8B76-10BC298A5C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w-robespierre.jpg?uselang=cs" TargetMode="External"/><Relationship Id="rId7" Type="http://schemas.openxmlformats.org/officeDocument/2006/relationships/hyperlink" Target="http://cs.wikipedia.org/wiki/Soubor:Jacques-Louis_David_017.jpg" TargetMode="External"/><Relationship Id="rId2" Type="http://schemas.openxmlformats.org/officeDocument/2006/relationships/hyperlink" Target="http://commons.wikimedia.org/wiki/File:Louis16-1775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Soubor:Logo_de_la_R%C3%A9publique_fran%C3%A7aise.svg&amp;page=1" TargetMode="External"/><Relationship Id="rId5" Type="http://schemas.openxmlformats.org/officeDocument/2006/relationships/hyperlink" Target="http://cs.wikipedia.org/wiki/Soubor:Cl%C3%B4ture_de_la_salle_des_Jacobins_1794.jpg" TargetMode="External"/><Relationship Id="rId4" Type="http://schemas.openxmlformats.org/officeDocument/2006/relationships/hyperlink" Target="http://cs.wikipedia.org/wiki/Soubor:Gros_-_First_Consul_Bonaparte_(Detail).pn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60648"/>
            <a:ext cx="1811936" cy="1728192"/>
          </a:xfrm>
          <a:prstGeom prst="rect">
            <a:avLst/>
          </a:prstGeom>
          <a:noFill/>
          <a:effectLst>
            <a:glow rad="127000">
              <a:schemeClr val="tx1"/>
            </a:glow>
            <a:outerShdw blurRad="50800" dist="50800" dir="5400000" algn="ctr" rotWithShape="0">
              <a:schemeClr val="accent1"/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82280" y="116632"/>
            <a:ext cx="4417712" cy="3539430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</a:t>
            </a:r>
            <a:r>
              <a:rPr lang="cs-CZ" sz="1600" b="1" kern="0" dirty="0" smtClean="0"/>
              <a:t>Jaklová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 smtClean="0"/>
              <a:t>VY_32_INOVACE_D.8.A.09_republika_direktorium_a_konzulat_ve_francii</a:t>
            </a:r>
            <a:endParaRPr lang="cs-CZ" sz="1600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sz="1600" kern="0" dirty="0"/>
              <a:t>Datum: </a:t>
            </a:r>
            <a:r>
              <a:rPr lang="cs-CZ" sz="1600" kern="0" dirty="0" smtClean="0"/>
              <a:t>14.11.2012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</a:t>
            </a:r>
            <a:r>
              <a:rPr lang="cs-CZ" sz="1600" kern="0" dirty="0" smtClean="0"/>
              <a:t>osmý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Vzdělávací oblast: Člověk a společnost</a:t>
            </a:r>
          </a:p>
          <a:p>
            <a:pPr lvl="0">
              <a:defRPr/>
            </a:pPr>
            <a:r>
              <a:rPr lang="cs-CZ" sz="1600" kern="0" dirty="0"/>
              <a:t>Vzdělávací obor: Dějepis</a:t>
            </a:r>
            <a:br>
              <a:rPr lang="cs-CZ" sz="1600" kern="0" dirty="0"/>
            </a:br>
            <a:r>
              <a:rPr lang="cs-CZ" sz="1600" kern="0" dirty="0"/>
              <a:t>Název</a:t>
            </a:r>
            <a:r>
              <a:rPr lang="cs-CZ" sz="1600" kern="0" dirty="0" smtClean="0"/>
              <a:t>: Republika, direktorium a konzulát ve Francii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83368" y="2348880"/>
            <a:ext cx="3585180" cy="2062103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REPUBLIKA, DIREKTORIUM </a:t>
            </a:r>
          </a:p>
          <a:p>
            <a:pPr algn="ctr"/>
            <a:r>
              <a:rPr lang="cs-CZ" sz="3200" b="1" dirty="0" smtClean="0"/>
              <a:t>A KONZULÁT </a:t>
            </a:r>
          </a:p>
          <a:p>
            <a:pPr algn="ctr"/>
            <a:r>
              <a:rPr lang="cs-CZ" sz="3200" b="1" dirty="0" smtClean="0"/>
              <a:t>VE FRANCII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4561712" y="4501658"/>
            <a:ext cx="3585180" cy="1754326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žákům osmého ročníku a slouží k opakování znalostí o Francii v období republiky, direktoria </a:t>
            </a:r>
          </a:p>
          <a:p>
            <a:r>
              <a:rPr lang="cs-CZ" dirty="0" smtClean="0"/>
              <a:t>a konzulátu.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4952" y="6060971"/>
            <a:ext cx="3865040" cy="79702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36306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20072" y="18466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2230254"/>
              </p:ext>
            </p:extLst>
          </p:nvPr>
        </p:nvGraphicFramePr>
        <p:xfrm>
          <a:off x="1187624" y="836712"/>
          <a:ext cx="6432375" cy="3112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125"/>
                <a:gridCol w="2144125"/>
                <a:gridCol w="2144125"/>
              </a:tblGrid>
              <a:tr h="77803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typ</a:t>
                      </a:r>
                      <a:r>
                        <a:rPr lang="cs-CZ" baseline="0" dirty="0" smtClean="0"/>
                        <a:t> státu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panovník</a:t>
                      </a:r>
                      <a:endParaRPr lang="cs-CZ" dirty="0"/>
                    </a:p>
                  </a:txBody>
                  <a:tcPr anchor="ctr"/>
                </a:tc>
              </a:tr>
              <a:tr h="77803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 1789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7803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konstituční monarchie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7803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volení vůdci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80201096"/>
              </p:ext>
            </p:extLst>
          </p:nvPr>
        </p:nvGraphicFramePr>
        <p:xfrm>
          <a:off x="5220072" y="5517232"/>
          <a:ext cx="3575721" cy="122290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191907"/>
                <a:gridCol w="1191907"/>
                <a:gridCol w="1191907"/>
              </a:tblGrid>
              <a:tr h="380354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od 1789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absolutní monarchie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král</a:t>
                      </a:r>
                      <a:endParaRPr lang="cs-CZ" sz="1200" b="0" dirty="0"/>
                    </a:p>
                  </a:txBody>
                  <a:tcPr/>
                </a:tc>
              </a:tr>
              <a:tr h="38035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1791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konstituční</a:t>
                      </a:r>
                      <a:r>
                        <a:rPr lang="cs-CZ" sz="1200" baseline="0" dirty="0" smtClean="0"/>
                        <a:t> monarchie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král</a:t>
                      </a:r>
                      <a:endParaRPr lang="cs-CZ" sz="1200" dirty="0"/>
                    </a:p>
                  </a:txBody>
                  <a:tcPr/>
                </a:tc>
              </a:tr>
              <a:tr h="30850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1792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republika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volení vůdci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File:Louis16-1775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33056"/>
            <a:ext cx="2157904" cy="27443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69333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92080" y="18466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OSOBNOST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29487" y="694148"/>
            <a:ext cx="4485425" cy="59093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mládí jsem se seznámil s osvícenskými myšlenkami J.J. Rousseaua. Byl jsem právník, během své praxe jsem zastupoval i chudé, takže jsem byl mezi lidmi celkem oblíbený. Ve třiceti letech mě zvolili lidé poslancem za třetí stav do generálních stavů. Stal jsem se členem </a:t>
            </a:r>
            <a:r>
              <a:rPr lang="cs-CZ" dirty="0"/>
              <a:t>N</a:t>
            </a:r>
            <a:r>
              <a:rPr lang="cs-CZ" dirty="0" smtClean="0"/>
              <a:t>árodního shromáždění a sedával jsem na jednáních nalevo. Pomáhal jsem s tvorbou znění Deklarace práv člověka a občana. Stál jsem pak ve vedení Výboru pro veřejné blaho a nebylo mi proti srsti rozpoutat krutý boj s politickými oponenty, který zahrnoval i jejich masové vraždění. Nakonec jsem byl zatčen a 28.7.1794 popraven gilotinou na pařížském náměstí </a:t>
            </a:r>
            <a:r>
              <a:rPr lang="cs-CZ" dirty="0"/>
              <a:t>R</a:t>
            </a:r>
            <a:r>
              <a:rPr lang="cs-CZ" dirty="0" smtClean="0"/>
              <a:t>evoluce. 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_____________________________________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935635"/>
            <a:ext cx="1944216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Maxmilián Robespierre</a:t>
            </a:r>
            <a:endParaRPr lang="cs-CZ" sz="1200" dirty="0"/>
          </a:p>
        </p:txBody>
      </p:sp>
      <p:pic>
        <p:nvPicPr>
          <p:cNvPr id="2050" name="Picture 2" descr="File:Hw-robespierre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05" y="369332"/>
            <a:ext cx="3524250" cy="3943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083429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98114" y="184666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TEXT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5976" y="1268760"/>
            <a:ext cx="4104456" cy="397031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 roce __________ byl zaveden nový francouzský kalendář.</a:t>
            </a:r>
          </a:p>
          <a:p>
            <a:r>
              <a:rPr lang="cs-CZ" dirty="0" smtClean="0"/>
              <a:t>První rok odpovídal roku _________, ve kterém byla vyhlášena republika.  </a:t>
            </a:r>
          </a:p>
          <a:p>
            <a:r>
              <a:rPr lang="cs-CZ" dirty="0" smtClean="0"/>
              <a:t>Rok byl složen z dvanácti měsíců, ale každý měsíc měl _______ dní. Byly odstraněny týdny a nahradily je __________________. </a:t>
            </a:r>
          </a:p>
          <a:p>
            <a:r>
              <a:rPr lang="cs-CZ" dirty="0" smtClean="0"/>
              <a:t>Měsíce byly přejmenovány např.  _____________, znamenal měsíc horka a koupelí. </a:t>
            </a:r>
          </a:p>
          <a:p>
            <a:r>
              <a:rPr lang="cs-CZ" dirty="0" smtClean="0"/>
              <a:t>Kalendář zrušil _________________ v roce 1805.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6093296"/>
            <a:ext cx="3528392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1793, 1792, 30, dekády, thermidor, Napoleon</a:t>
            </a:r>
            <a:endParaRPr lang="cs-CZ" sz="1200" dirty="0"/>
          </a:p>
        </p:txBody>
      </p:sp>
      <p:pic>
        <p:nvPicPr>
          <p:cNvPr id="3074" name="Picture 2" descr="Soubor:Gros - First Consul Bonaparte (Detail)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625" y="387735"/>
            <a:ext cx="3410745" cy="42298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7943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20072" y="18466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VYSVĚTLI POJMY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3874" y="840194"/>
            <a:ext cx="66967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Jakobíni  = ___________________________________________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Gilotina = ____________________________________________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Direktorium = ________________________________________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Volební cenzus = _____________________________________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Konzul = _____________________________________________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6204250"/>
            <a:ext cx="7272808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Nejradikálnější levicoví poslanci ve sněmovně, kteří se nazývali podle kláštera sv. Jakuba, kde se scházeli; 2. mechanický popravčí přístroj; 3. vládní výbor; 4. aby mohl člověk volit, musel mít určitý majetek, jinak k volit nemohl; 5. nejvyšší státní úředník ve Francii za direktoria;</a:t>
            </a:r>
            <a:endParaRPr lang="cs-CZ" sz="1200" dirty="0"/>
          </a:p>
        </p:txBody>
      </p:sp>
      <p:pic>
        <p:nvPicPr>
          <p:cNvPr id="4098" name="Picture 2" descr="Soubor:Clôture de la salle des Jacobins 1794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26451"/>
            <a:ext cx="2863602" cy="24828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013" y="3425517"/>
            <a:ext cx="1909420" cy="2684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08259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20072" y="18466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SCHÉMA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19672" y="1268760"/>
            <a:ext cx="61206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____________________ 5. (5 ČLENŮ)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63763" y="6490893"/>
            <a:ext cx="7416824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majetkový cenzus; 2. zákony; 3. starších- jmenuje; 4. pěti set- navrhuje, kontroluje; 5. direktorium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1259632" y="5517232"/>
            <a:ext cx="684076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VOLITELÉ  ( dospělí muži, kteří splňovali ___________________________ 1.)</a:t>
            </a:r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 rot="10800000">
            <a:off x="4356152" y="4781128"/>
            <a:ext cx="432048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19672" y="3429000"/>
            <a:ext cx="6120680" cy="13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SHROMÁŽDĚNÍ</a:t>
            </a:r>
          </a:p>
          <a:p>
            <a:pPr algn="ctr"/>
            <a:r>
              <a:rPr lang="cs-CZ" dirty="0" smtClean="0"/>
              <a:t>(vydává ______________ 2.)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01194" y="5105300"/>
            <a:ext cx="80285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VOLÍ</a:t>
            </a:r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 rot="10800000">
            <a:off x="2987824" y="2014078"/>
            <a:ext cx="432048" cy="91086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10800000">
            <a:off x="5832140" y="2014080"/>
            <a:ext cx="432048" cy="9108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2364828"/>
            <a:ext cx="1916329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2374378"/>
            <a:ext cx="187220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907704" y="2924944"/>
            <a:ext cx="2448447" cy="86409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RADA </a:t>
            </a:r>
          </a:p>
          <a:p>
            <a:pPr algn="ctr"/>
            <a:r>
              <a:rPr lang="cs-CZ" dirty="0" smtClean="0"/>
              <a:t>_____________ 3.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090447" y="2924944"/>
            <a:ext cx="2361873" cy="82809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RADA</a:t>
            </a:r>
          </a:p>
          <a:p>
            <a:pPr algn="ctr"/>
            <a:r>
              <a:rPr lang="cs-CZ" dirty="0" smtClean="0"/>
              <a:t> ____________ 4.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79805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32040" y="0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URČI, CO NEPATŘÍ  </a:t>
            </a:r>
          </a:p>
          <a:p>
            <a:pPr algn="ctr"/>
            <a:r>
              <a:rPr lang="cs-CZ" dirty="0" smtClean="0"/>
              <a:t>DO SKUPINY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2566" y="935812"/>
            <a:ext cx="144016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) bratrství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46339" y="952815"/>
            <a:ext cx="1330571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) rovnost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39480" y="5079483"/>
            <a:ext cx="187220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 Ludvík XVI.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0162" y="4025367"/>
            <a:ext cx="187220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) demokracie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0162" y="2701174"/>
            <a:ext cx="18722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dirty="0"/>
              <a:t>k</a:t>
            </a:r>
            <a:r>
              <a:rPr lang="cs-CZ" dirty="0" smtClean="0"/>
              <a:t>onstituční      monarchie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9361" y="2154691"/>
            <a:ext cx="165618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) republika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6957" y="3489964"/>
            <a:ext cx="187220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) absolutismus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56940" y="952815"/>
            <a:ext cx="156313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) svoboda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60712" y="952815"/>
            <a:ext cx="136815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 volnost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8472" y="5085184"/>
            <a:ext cx="219624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) M. Robespierre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2566" y="5661778"/>
            <a:ext cx="187220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) Marie </a:t>
            </a:r>
            <a:r>
              <a:rPr lang="cs-CZ" dirty="0" err="1" smtClean="0"/>
              <a:t>Antoaneta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39480" y="5667479"/>
            <a:ext cx="165618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) Napoleon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0162" y="461665"/>
            <a:ext cx="432048" cy="369332"/>
          </a:xfrm>
          <a:prstGeom prst="rect">
            <a:avLst/>
          </a:prstGeom>
          <a:solidFill>
            <a:schemeClr val="tx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8472" y="4581128"/>
            <a:ext cx="432048" cy="369332"/>
          </a:xfrm>
          <a:prstGeom prst="rect">
            <a:avLst/>
          </a:prstGeom>
          <a:solidFill>
            <a:schemeClr val="tx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0162" y="1650866"/>
            <a:ext cx="432048" cy="369332"/>
          </a:xfrm>
          <a:prstGeom prst="rect">
            <a:avLst/>
          </a:prstGeom>
          <a:solidFill>
            <a:schemeClr val="tx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5123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374" y="1394385"/>
            <a:ext cx="5023024" cy="2335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 descr="Soubor:Jacques-Louis David 017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764" y="3886784"/>
            <a:ext cx="1487146" cy="24513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5508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36712"/>
            <a:ext cx="806489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VÁLKOVÁ, V. </a:t>
            </a:r>
            <a:r>
              <a:rPr lang="cs-CZ" sz="1600" i="1" dirty="0" smtClean="0"/>
              <a:t>Dějepis 8 - novověk</a:t>
            </a:r>
            <a:r>
              <a:rPr lang="cs-CZ" sz="1600" dirty="0" smtClean="0"/>
              <a:t>. 1. vyd. Praha : SNP, 2008. s. 59-63. ISBN 978-80-7235-404-7</a:t>
            </a:r>
          </a:p>
          <a:p>
            <a:endParaRPr lang="cs-CZ" sz="1600" dirty="0"/>
          </a:p>
          <a:p>
            <a:r>
              <a:rPr lang="cs-CZ" sz="1600" dirty="0" smtClean="0"/>
              <a:t>Uvedené zdroje [ on-line] 7.1.2012 [cit. 2012-11-12]. Dostupné pod licencí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commons.wikimedia.org/wiki/File:Louis16-1775.jpg?uselang=cs</a:t>
            </a:r>
            <a:r>
              <a:rPr lang="cs-CZ" sz="1600" dirty="0" smtClean="0"/>
              <a:t> (snímek 2)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commons.wikimedia.org/wiki/File:Hw-robespierre.jpg?uselang=cs</a:t>
            </a:r>
            <a:r>
              <a:rPr lang="cs-CZ" sz="1600" dirty="0" smtClean="0"/>
              <a:t> (snímek 3)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4"/>
              </a:rPr>
              <a:t>http://cs.wikipedia.org/wiki/Soubor:Gros_-_First_Consul_Bonaparte_(Detail).</a:t>
            </a:r>
            <a:r>
              <a:rPr lang="cs-CZ" sz="1600" dirty="0" smtClean="0">
                <a:hlinkClick r:id="rId4"/>
              </a:rPr>
              <a:t>png</a:t>
            </a:r>
            <a:r>
              <a:rPr lang="cs-CZ" sz="1600" dirty="0" smtClean="0"/>
              <a:t> (snímek 4)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commons.wikimedia.org/wiki/File:Guillotine_JB_Louvion.jpg?uselang=cs </a:t>
            </a:r>
            <a:r>
              <a:rPr lang="cs-CZ" sz="1600" dirty="0"/>
              <a:t>(snímek 5- </a:t>
            </a:r>
            <a:r>
              <a:rPr lang="cs-CZ" sz="1600" dirty="0" smtClean="0"/>
              <a:t>gilotina)</a:t>
            </a:r>
            <a:endParaRPr lang="cs-CZ" sz="1600" dirty="0">
              <a:hlinkClick r:id="rId5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cs.wikipedia.org/wiki/Soubor:Cl%C3%B4ture_de_la_salle_des_Jacobins_1794.jpg</a:t>
            </a:r>
            <a:r>
              <a:rPr lang="cs-CZ" sz="1600" dirty="0" smtClean="0"/>
              <a:t> (snímek 5- uzavření sídla jakobínů)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cs.wikipedia.org/w/index.php?title=Soubor:Logo_de_la_R%C3%A9publique_fran%C3%A7aise.svg&amp;page=1</a:t>
            </a:r>
            <a:r>
              <a:rPr lang="cs-CZ" sz="1600" dirty="0" smtClean="0"/>
              <a:t> (snímek 7)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cs.wikipedia.org/wiki/Soubor:Jacques-Louis_David_017.jpg</a:t>
            </a:r>
            <a:r>
              <a:rPr lang="cs-CZ" sz="1600" dirty="0" smtClean="0"/>
              <a:t> (snímek 7)</a:t>
            </a:r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184666"/>
            <a:ext cx="2069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3513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1052736"/>
            <a:ext cx="7920880" cy="41549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cs-CZ" sz="1200" b="1" dirty="0" smtClean="0"/>
              <a:t>Anotace</a:t>
            </a:r>
            <a:r>
              <a:rPr lang="cs-CZ" sz="1200" b="1" dirty="0"/>
              <a:t>		</a:t>
            </a:r>
            <a:r>
              <a:rPr lang="cs-CZ" sz="1200" dirty="0" smtClean="0"/>
              <a:t>Prezentace je určena pro osmý ročník ZŠ a slouží </a:t>
            </a:r>
            <a:r>
              <a:rPr lang="cs-CZ" sz="1200" dirty="0"/>
              <a:t>k </a:t>
            </a:r>
            <a:r>
              <a:rPr lang="cs-CZ" sz="1200" dirty="0" smtClean="0"/>
              <a:t>opakování</a:t>
            </a:r>
            <a:r>
              <a:rPr lang="cs-CZ" sz="1200" dirty="0"/>
              <a:t> znalostí </a:t>
            </a:r>
            <a:endParaRPr lang="cs-CZ" sz="1200" dirty="0" smtClean="0"/>
          </a:p>
          <a:p>
            <a:r>
              <a:rPr lang="cs-CZ" sz="1200" dirty="0"/>
              <a:t>	</a:t>
            </a:r>
            <a:r>
              <a:rPr lang="cs-CZ" sz="1200" dirty="0" smtClean="0"/>
              <a:t>	o </a:t>
            </a:r>
            <a:r>
              <a:rPr lang="cs-CZ" sz="1200" dirty="0"/>
              <a:t>Francii v období republiky, direktoria </a:t>
            </a:r>
            <a:r>
              <a:rPr lang="cs-CZ" sz="1200" dirty="0" smtClean="0"/>
              <a:t>a konzulátu. </a:t>
            </a:r>
          </a:p>
          <a:p>
            <a:pPr indent="-342900">
              <a:defRPr/>
            </a:pPr>
            <a:r>
              <a:rPr lang="cs-CZ" sz="1200" dirty="0"/>
              <a:t>	</a:t>
            </a:r>
            <a:r>
              <a:rPr lang="cs-CZ" sz="1200" dirty="0" smtClean="0"/>
              <a:t>	</a:t>
            </a: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Autor		</a:t>
            </a:r>
            <a:r>
              <a:rPr lang="cs-CZ" sz="1200" dirty="0" smtClean="0"/>
              <a:t>Mgr</a:t>
            </a:r>
            <a:r>
              <a:rPr lang="cs-CZ" sz="1200" dirty="0"/>
              <a:t>. Sandra </a:t>
            </a:r>
            <a:r>
              <a:rPr lang="cs-CZ" sz="1200" dirty="0" smtClean="0"/>
              <a:t>Jaklová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Jazyk		č</a:t>
            </a:r>
            <a:r>
              <a:rPr lang="cs-CZ" sz="1200" dirty="0" smtClean="0"/>
              <a:t>eština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Očekávaný výstup	</a:t>
            </a:r>
            <a:r>
              <a:rPr lang="cs-CZ" sz="1200" dirty="0" smtClean="0"/>
              <a:t>Žák připomene základní události z francouzských dějin v letech 1789-1795.</a:t>
            </a:r>
          </a:p>
          <a:p>
            <a:pPr indent="-342900">
              <a:defRPr/>
            </a:pPr>
            <a:r>
              <a:rPr lang="cs-CZ" sz="1200" dirty="0"/>
              <a:t>		</a:t>
            </a:r>
          </a:p>
          <a:p>
            <a:pPr indent="-342900">
              <a:defRPr/>
            </a:pPr>
            <a:r>
              <a:rPr lang="cs-CZ" sz="1200" b="1" dirty="0"/>
              <a:t>Klíčová slova	</a:t>
            </a:r>
            <a:r>
              <a:rPr lang="cs-CZ" sz="1200" dirty="0" smtClean="0"/>
              <a:t>Velká francouzská revoluce, 18. století, Francie, republika, direktorium, konzulát 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učebního </a:t>
            </a:r>
            <a:r>
              <a:rPr lang="cs-CZ" sz="1200" b="1" dirty="0" smtClean="0"/>
              <a:t>materiálu </a:t>
            </a:r>
            <a:r>
              <a:rPr lang="cs-CZ" sz="1200" dirty="0" smtClean="0"/>
              <a:t>prezentace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interaktivity	</a:t>
            </a:r>
            <a:r>
              <a:rPr lang="cs-CZ" sz="1200" dirty="0" smtClean="0"/>
              <a:t>aktivita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Cílová skupina	</a:t>
            </a:r>
            <a:r>
              <a:rPr lang="cs-CZ" sz="1200" dirty="0" smtClean="0"/>
              <a:t>žák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Stupeň </a:t>
            </a:r>
            <a:r>
              <a:rPr lang="cs-CZ" sz="1200" b="1" dirty="0"/>
              <a:t>a typ vzdělávání	</a:t>
            </a:r>
            <a:r>
              <a:rPr lang="cs-CZ" sz="1200" dirty="0" smtClean="0"/>
              <a:t>základní </a:t>
            </a:r>
            <a:r>
              <a:rPr lang="cs-CZ" sz="1200" dirty="0"/>
              <a:t>vzdělávání – druhý </a:t>
            </a:r>
            <a:r>
              <a:rPr lang="cs-CZ" sz="1200" dirty="0" smtClean="0"/>
              <a:t>stupeň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Typická věková skupina	</a:t>
            </a:r>
            <a:r>
              <a:rPr lang="cs-CZ" sz="1200" dirty="0" smtClean="0"/>
              <a:t>13 </a:t>
            </a:r>
            <a:r>
              <a:rPr lang="cs-CZ" sz="1200" dirty="0"/>
              <a:t>– </a:t>
            </a:r>
            <a:r>
              <a:rPr lang="cs-CZ" sz="1200" dirty="0" smtClean="0"/>
              <a:t>14 let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Celková velikost	</a:t>
            </a:r>
            <a:r>
              <a:rPr lang="cs-CZ" sz="1200"/>
              <a:t> </a:t>
            </a:r>
            <a:r>
              <a:rPr lang="cs-CZ" sz="1200" smtClean="0"/>
              <a:t>1081</a:t>
            </a:r>
            <a:r>
              <a:rPr lang="cs-CZ" sz="1200" smtClean="0"/>
              <a:t> </a:t>
            </a:r>
            <a:r>
              <a:rPr lang="cs-CZ" sz="1200" dirty="0" smtClean="0"/>
              <a:t>kB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150137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SHRNUTÍ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0846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13831" y="175368"/>
            <a:ext cx="2959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971600" y="1196752"/>
            <a:ext cx="74168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2 - Žáci doplní informace do tabulky (správná odpověď po kliknutí).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Snímek 3 - Žáci určují, o kterou osobnost se jedná, dopíší pod text </a:t>
            </a:r>
            <a:r>
              <a:rPr lang="cs-CZ" dirty="0"/>
              <a:t>(správná odpověď po kliknutí).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Snímek 4 - Žáci dopíší chybějící informace do vět </a:t>
            </a:r>
            <a:r>
              <a:rPr lang="cs-CZ" dirty="0"/>
              <a:t>(správná odpověď po kliknutí).</a:t>
            </a:r>
          </a:p>
          <a:p>
            <a:endParaRPr lang="cs-CZ" dirty="0" smtClean="0"/>
          </a:p>
          <a:p>
            <a:r>
              <a:rPr lang="cs-CZ" dirty="0" smtClean="0"/>
              <a:t>Snímek 5 – Žáci vysvětlí dané pojmy </a:t>
            </a:r>
            <a:r>
              <a:rPr lang="cs-CZ" dirty="0"/>
              <a:t>(správná odpověď po kliknutí).</a:t>
            </a:r>
          </a:p>
          <a:p>
            <a:endParaRPr lang="cs-CZ" dirty="0" smtClean="0"/>
          </a:p>
          <a:p>
            <a:r>
              <a:rPr lang="cs-CZ" dirty="0" smtClean="0"/>
              <a:t>Snímek 6 – Žáci doplní správně schéma </a:t>
            </a:r>
            <a:r>
              <a:rPr lang="cs-CZ" dirty="0"/>
              <a:t>(správná odpověď po kliknutí).</a:t>
            </a:r>
          </a:p>
          <a:p>
            <a:endParaRPr lang="cs-CZ" dirty="0" smtClean="0"/>
          </a:p>
          <a:p>
            <a:r>
              <a:rPr lang="cs-CZ" dirty="0" smtClean="0"/>
              <a:t>Snímek 7 – Žáci označí správnou odpověď, po označení zmizí správná odpověď. Mohou vysvětlit, proč do skupiny nepatří a proč.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3895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188</TotalTime>
  <Words>657</Words>
  <Application>Microsoft Office PowerPoint</Application>
  <PresentationFormat>Předvádění na obrazovce (4:3)</PresentationFormat>
  <Paragraphs>127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46</cp:revision>
  <dcterms:created xsi:type="dcterms:W3CDTF">2012-11-12T18:03:44Z</dcterms:created>
  <dcterms:modified xsi:type="dcterms:W3CDTF">2012-11-14T08:02:40Z</dcterms:modified>
</cp:coreProperties>
</file>