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62" r:id="rId4"/>
    <p:sldId id="263" r:id="rId5"/>
    <p:sldId id="264" r:id="rId6"/>
    <p:sldId id="265" r:id="rId7"/>
    <p:sldId id="266" r:id="rId8"/>
    <p:sldId id="258" r:id="rId9"/>
    <p:sldId id="267" r:id="rId10"/>
    <p:sldId id="268" r:id="rId11"/>
    <p:sldId id="269" r:id="rId12"/>
    <p:sldId id="270" r:id="rId13"/>
    <p:sldId id="271" r:id="rId14"/>
    <p:sldId id="272" r:id="rId15"/>
    <p:sldId id="259" r:id="rId16"/>
    <p:sldId id="260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32832937-2F94-4340-8527-4E9450523BCF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091177E-C18E-4725-97F2-48581173956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3/Josephine_de_Beauharnais,_Keizerin_der_Fransen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e/Guillotine_de_1889_MMC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f/Trafalgar1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6/Delaroche_-_Bonaparte_franchissant_les_Alpes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d/C%C3%A9cile_Renault_arrestation_002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5/56/Austerlitz-baron-Pascal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2/HoratioNelson1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a/Jacques-Louis_David_017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2/Marie_Antoinette_Execution.jpg" TargetMode="External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8.xml"/><Relationship Id="rId12" Type="http://schemas.openxmlformats.org/officeDocument/2006/relationships/slide" Target="slide1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slide" Target="slide7.xml"/><Relationship Id="rId11" Type="http://schemas.openxmlformats.org/officeDocument/2006/relationships/slide" Target="slide12.xml"/><Relationship Id="rId5" Type="http://schemas.openxmlformats.org/officeDocument/2006/relationships/slide" Target="slide6.xml"/><Relationship Id="rId10" Type="http://schemas.openxmlformats.org/officeDocument/2006/relationships/slide" Target="slide11.xml"/><Relationship Id="rId4" Type="http://schemas.openxmlformats.org/officeDocument/2006/relationships/slide" Target="slide5.xml"/><Relationship Id="rId9" Type="http://schemas.openxmlformats.org/officeDocument/2006/relationships/slide" Target="slide10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C%C3%A9cile_Renault_arrestation_002.jpg?uselang=cs" TargetMode="External"/><Relationship Id="rId13" Type="http://schemas.openxmlformats.org/officeDocument/2006/relationships/hyperlink" Target="http://commons.wikimedia.org/wiki/File:Benjamin_Constant_in_het_Tribunaat_1800_nummer_twee.jpg?uselang=cs" TargetMode="External"/><Relationship Id="rId3" Type="http://schemas.openxmlformats.org/officeDocument/2006/relationships/hyperlink" Target="http://office.microsoft.com/cs-cz/images/results.aspx?qu=mapa+Evropy&amp;ex=1" TargetMode="External"/><Relationship Id="rId7" Type="http://schemas.openxmlformats.org/officeDocument/2006/relationships/hyperlink" Target="http://cs.wikipedia.org/wiki/Soubor:Delaroche_-_Bonaparte_franchissant_les_Alpes.jpg" TargetMode="External"/><Relationship Id="rId12" Type="http://schemas.openxmlformats.org/officeDocument/2006/relationships/hyperlink" Target="http://cs.wikipedia.org/wiki/Soubor:Marie_Antoinette_Execution.jpg" TargetMode="External"/><Relationship Id="rId2" Type="http://schemas.openxmlformats.org/officeDocument/2006/relationships/hyperlink" Target="http://office.microsoft.com/cs-cz/images/results.aspx?qu=kr%C3%A1lovsk%C3%A1+koruna&amp;ex=1&amp;origin=FX010132103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Trafalgar1.jpg" TargetMode="External"/><Relationship Id="rId11" Type="http://schemas.openxmlformats.org/officeDocument/2006/relationships/hyperlink" Target="http://cs.wikipedia.org/wiki/Soubor:Jacques-Louis_David_017.jpg" TargetMode="External"/><Relationship Id="rId5" Type="http://schemas.openxmlformats.org/officeDocument/2006/relationships/hyperlink" Target="http://commons.wikimedia.org/wiki/File:Guillotine_de_1889_MMC.jpg?uselang=cs" TargetMode="External"/><Relationship Id="rId10" Type="http://schemas.openxmlformats.org/officeDocument/2006/relationships/hyperlink" Target="http://cs.wikipedia.org/wiki/Soubor:HoratioNelson1.jpg" TargetMode="External"/><Relationship Id="rId4" Type="http://schemas.openxmlformats.org/officeDocument/2006/relationships/hyperlink" Target="http://cs.wikipedia.org/wiki/Soubor:Josephine_de_Beauharnais,_Keizerin_der_Fransen.jpg" TargetMode="External"/><Relationship Id="rId9" Type="http://schemas.openxmlformats.org/officeDocument/2006/relationships/hyperlink" Target="http://cs.wikipedia.org/wiki/Soubor:Austerlitz-baron-Pascal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851920" y="116632"/>
            <a:ext cx="5281808" cy="3293209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1600" kern="0" dirty="0"/>
              <a:t>Název školy: </a:t>
            </a:r>
            <a:r>
              <a:rPr lang="cs-CZ" sz="1600" b="1" kern="0" dirty="0"/>
              <a:t>ZŠ Štětí, Ostrovní 300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Autor: </a:t>
            </a:r>
            <a:r>
              <a:rPr lang="cs-CZ" sz="1600" b="1" kern="0" dirty="0"/>
              <a:t>Sandra </a:t>
            </a:r>
            <a:r>
              <a:rPr lang="cs-CZ" sz="1600" b="1" kern="0" dirty="0" smtClean="0"/>
              <a:t>Jaklová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Název materiálu: </a:t>
            </a:r>
            <a:br>
              <a:rPr lang="cs-CZ" sz="1600" kern="0" dirty="0"/>
            </a:br>
            <a:r>
              <a:rPr lang="cs-CZ" sz="1600" b="1" kern="0" dirty="0" smtClean="0"/>
              <a:t>VY_32_INOVACE_D.8.A.10_francie_na_konci_18._stoleti_-_opakovani</a:t>
            </a:r>
          </a:p>
          <a:p>
            <a:pPr lvl="0">
              <a:defRPr/>
            </a:pPr>
            <a:r>
              <a:rPr lang="cs-CZ" sz="1600" kern="0" dirty="0" smtClean="0"/>
              <a:t>Datum</a:t>
            </a:r>
            <a:r>
              <a:rPr lang="cs-CZ" sz="1600" kern="0" dirty="0"/>
              <a:t>: </a:t>
            </a:r>
            <a:r>
              <a:rPr lang="cs-CZ" sz="1600" kern="0" dirty="0" smtClean="0"/>
              <a:t>16.11.2012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Ročník: </a:t>
            </a:r>
            <a:r>
              <a:rPr lang="cs-CZ" sz="1600" kern="0" dirty="0" smtClean="0"/>
              <a:t>osmý</a:t>
            </a:r>
            <a:endParaRPr lang="cs-CZ" sz="1600" kern="0" dirty="0"/>
          </a:p>
          <a:p>
            <a:pPr lvl="0">
              <a:defRPr/>
            </a:pPr>
            <a:r>
              <a:rPr lang="cs-CZ" sz="1600" kern="0" dirty="0"/>
              <a:t>Vzdělávací oblast: Člověk a společnost</a:t>
            </a:r>
          </a:p>
          <a:p>
            <a:pPr lvl="0">
              <a:defRPr/>
            </a:pPr>
            <a:r>
              <a:rPr lang="cs-CZ" sz="1600" kern="0" dirty="0"/>
              <a:t>Vzdělávací obor: Dějepis</a:t>
            </a:r>
            <a:br>
              <a:rPr lang="cs-CZ" sz="1600" kern="0" dirty="0"/>
            </a:br>
            <a:r>
              <a:rPr lang="cs-CZ" sz="1600" kern="0" dirty="0" smtClean="0"/>
              <a:t>Název: Francie na konci 18. století - opakování</a:t>
            </a:r>
            <a:r>
              <a:rPr lang="cs-CZ" sz="1600" kern="0" dirty="0"/>
              <a:t/>
            </a:r>
            <a:br>
              <a:rPr lang="cs-CZ" sz="1600" kern="0" dirty="0"/>
            </a:br>
            <a:r>
              <a:rPr lang="cs-CZ" sz="1600" kern="0" dirty="0"/>
              <a:t>Číslo operačního programu: </a:t>
            </a:r>
            <a:r>
              <a:rPr lang="cs-CZ" sz="1600" b="1" kern="0" dirty="0"/>
              <a:t>CZ.1.07/1.4.00/21.1693</a:t>
            </a:r>
          </a:p>
          <a:p>
            <a:pPr lvl="0">
              <a:defRPr/>
            </a:pPr>
            <a:r>
              <a:rPr lang="cs-CZ" sz="1600" kern="0" dirty="0"/>
              <a:t>Název projektu: </a:t>
            </a:r>
            <a:r>
              <a:rPr lang="cs-CZ" sz="1600" b="1" kern="0" dirty="0"/>
              <a:t>PRIMA ŠKOLA</a:t>
            </a: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16632"/>
            <a:ext cx="1811936" cy="1728192"/>
          </a:xfrm>
          <a:prstGeom prst="rect">
            <a:avLst/>
          </a:prstGeom>
          <a:noFill/>
          <a:effectLst>
            <a:glow rad="127000">
              <a:schemeClr val="tx1"/>
            </a:glow>
            <a:outerShdw blurRad="50800" dist="50800" dir="5400000" algn="ctr" rotWithShape="0">
              <a:schemeClr val="accent1"/>
            </a:outerShdw>
          </a:effectLst>
          <a:scene3d>
            <a:camera prst="orthographicFront"/>
            <a:lightRig rig="threePt" dir="t"/>
          </a:scene3d>
          <a:sp3d contourW="12700">
            <a:contourClr>
              <a:schemeClr val="tx1"/>
            </a:contourClr>
          </a:sp3d>
        </p:spPr>
      </p:pic>
      <p:sp>
        <p:nvSpPr>
          <p:cNvPr id="6" name="TextovéPole 5"/>
          <p:cNvSpPr txBox="1"/>
          <p:nvPr/>
        </p:nvSpPr>
        <p:spPr>
          <a:xfrm>
            <a:off x="499087" y="3573016"/>
            <a:ext cx="8136904" cy="1077218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/>
              <a:t>FRANCIE NA KONCI 18. STOLETÍ - OPAKOVÁNÍ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1111155" y="4869160"/>
            <a:ext cx="6912768" cy="923330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dirty="0" smtClean="0"/>
              <a:t>Anotace: Prezentace je určena žákům osmého ročníku </a:t>
            </a:r>
          </a:p>
          <a:p>
            <a:r>
              <a:rPr lang="cs-CZ" dirty="0" smtClean="0"/>
              <a:t>a slouží k opakování základních pojmů a událostí z konce </a:t>
            </a:r>
          </a:p>
          <a:p>
            <a:r>
              <a:rPr lang="cs-CZ" dirty="0" smtClean="0"/>
              <a:t>18. století ve Francii.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61648" y="5943546"/>
            <a:ext cx="3938023" cy="81207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418621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75656" y="197173"/>
            <a:ext cx="619268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556792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Jak se jmenovala první </a:t>
            </a:r>
          </a:p>
          <a:p>
            <a:r>
              <a:rPr lang="cs-CZ" dirty="0" smtClean="0"/>
              <a:t>žena Napoleona Bonaparta?</a:t>
            </a:r>
          </a:p>
          <a:p>
            <a:endParaRPr lang="cs-CZ" dirty="0"/>
          </a:p>
          <a:p>
            <a:r>
              <a:rPr lang="cs-CZ" dirty="0" smtClean="0"/>
              <a:t>	__________________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187624" y="5805264"/>
            <a:ext cx="12961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Josefína</a:t>
            </a:r>
            <a:endParaRPr lang="cs-CZ" dirty="0"/>
          </a:p>
        </p:txBody>
      </p:sp>
      <p:pic>
        <p:nvPicPr>
          <p:cNvPr id="1026" name="Picture 2" descr="Soubor:Josephine de Beauharnais, Keizerin der Franse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80728"/>
            <a:ext cx="41148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35933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41044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 Jak se jmenoval mechanický </a:t>
            </a:r>
          </a:p>
          <a:p>
            <a:r>
              <a:rPr lang="cs-CZ" dirty="0" smtClean="0"/>
              <a:t>popravčí přístroj, jehož ostří </a:t>
            </a:r>
          </a:p>
          <a:p>
            <a:r>
              <a:rPr lang="cs-CZ" dirty="0" smtClean="0"/>
              <a:t>oddělilo odsouzenému hlavu?</a:t>
            </a:r>
          </a:p>
          <a:p>
            <a:endParaRPr lang="cs-CZ" dirty="0"/>
          </a:p>
          <a:p>
            <a:r>
              <a:rPr lang="cs-CZ" dirty="0" smtClean="0"/>
              <a:t>	____________________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403648" y="5301208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gilotina</a:t>
            </a:r>
            <a:endParaRPr lang="cs-CZ" dirty="0"/>
          </a:p>
        </p:txBody>
      </p:sp>
      <p:pic>
        <p:nvPicPr>
          <p:cNvPr id="2050" name="Picture 2" descr="File:Guillotine de 1889 MMC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08720"/>
            <a:ext cx="3429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55529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268760"/>
            <a:ext cx="69847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 Jak nazýváme stát, v jehož čele stojí doživotně člen panovnické dynastie?</a:t>
            </a:r>
          </a:p>
          <a:p>
            <a:endParaRPr lang="cs-CZ" dirty="0"/>
          </a:p>
          <a:p>
            <a:r>
              <a:rPr lang="cs-CZ" dirty="0" smtClean="0"/>
              <a:t>_____________________________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224608" y="5104161"/>
            <a:ext cx="1440160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monarchie</a:t>
            </a:r>
            <a:endParaRPr lang="cs-CZ" dirty="0"/>
          </a:p>
        </p:txBody>
      </p:sp>
      <p:pic>
        <p:nvPicPr>
          <p:cNvPr id="3074" name="Picture 2" descr="koruny,příslušníci královské rodiny,vlád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96952"/>
            <a:ext cx="3095626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18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052736"/>
            <a:ext cx="60486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 Kde se odehrála bitva v roce 1804, ve které bylo francouzské loďstvo poraženo Brity?</a:t>
            </a:r>
          </a:p>
          <a:p>
            <a:endParaRPr lang="cs-CZ" dirty="0"/>
          </a:p>
          <a:p>
            <a:r>
              <a:rPr lang="cs-CZ" dirty="0" smtClean="0"/>
              <a:t>___________________________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426206" y="1900710"/>
            <a:ext cx="133214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Trafalgar</a:t>
            </a:r>
            <a:endParaRPr lang="cs-CZ" dirty="0"/>
          </a:p>
        </p:txBody>
      </p:sp>
      <p:pic>
        <p:nvPicPr>
          <p:cNvPr id="4098" name="Picture 2" descr="Soubor:Trafalgar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7620000" cy="4095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54530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54979"/>
            <a:ext cx="379008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 Jaký titul získal Napoleon </a:t>
            </a:r>
          </a:p>
          <a:p>
            <a:r>
              <a:rPr lang="cs-CZ" dirty="0" smtClean="0"/>
              <a:t>Bonaparte po státním převratu </a:t>
            </a:r>
          </a:p>
          <a:p>
            <a:r>
              <a:rPr lang="cs-CZ" dirty="0" smtClean="0"/>
              <a:t>v listopadu 1799?</a:t>
            </a:r>
          </a:p>
          <a:p>
            <a:endParaRPr lang="cs-CZ" dirty="0"/>
          </a:p>
          <a:p>
            <a:r>
              <a:rPr lang="cs-CZ" dirty="0" smtClean="0"/>
              <a:t>	_________________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403648" y="4437112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konzul</a:t>
            </a:r>
            <a:endParaRPr lang="cs-CZ" dirty="0"/>
          </a:p>
        </p:txBody>
      </p:sp>
      <p:pic>
        <p:nvPicPr>
          <p:cNvPr id="5122" name="Picture 2" descr="Soubor:Delaroche - Bonaparte franchissant les Alpe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7633" y="908720"/>
            <a:ext cx="43910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3431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980728"/>
            <a:ext cx="554461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Volit ve Francii mohl pouze ten, kdo měl určitý majetek. Tomu se říká tzv. volební </a:t>
            </a:r>
          </a:p>
          <a:p>
            <a:endParaRPr lang="cs-CZ" dirty="0"/>
          </a:p>
          <a:p>
            <a:r>
              <a:rPr lang="cs-CZ" dirty="0" smtClean="0"/>
              <a:t>	_________________  </a:t>
            </a:r>
            <a:endParaRPr lang="cs-CZ" dirty="0"/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5436096" y="2564904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cenzus</a:t>
            </a:r>
            <a:endParaRPr lang="cs-CZ" dirty="0"/>
          </a:p>
        </p:txBody>
      </p:sp>
      <p:pic>
        <p:nvPicPr>
          <p:cNvPr id="6146" name="Picture 2" descr="File:Cécile Renault arrestation 0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6186" y="3429000"/>
            <a:ext cx="7515199" cy="3006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7721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124744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 Kolik císařů se utkalo v bitvě u Slavkova v roce 1805?</a:t>
            </a:r>
          </a:p>
          <a:p>
            <a:endParaRPr lang="cs-CZ" dirty="0"/>
          </a:p>
          <a:p>
            <a:r>
              <a:rPr lang="cs-CZ" dirty="0" smtClean="0"/>
              <a:t>	_____________  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 flipH="1">
            <a:off x="4797058" y="1934554"/>
            <a:ext cx="64373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tři</a:t>
            </a:r>
            <a:endParaRPr lang="cs-CZ" dirty="0"/>
          </a:p>
        </p:txBody>
      </p:sp>
      <p:pic>
        <p:nvPicPr>
          <p:cNvPr id="7170" name="Picture 2" descr="Soubor:Austerlitz-baron-Pascal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492896"/>
            <a:ext cx="7620000" cy="3790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7396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3548" y="1268759"/>
            <a:ext cx="34203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8. Jak se jmenoval anglický </a:t>
            </a:r>
          </a:p>
          <a:p>
            <a:r>
              <a:rPr lang="cs-CZ" dirty="0" smtClean="0"/>
              <a:t>admirál, který porazil </a:t>
            </a:r>
          </a:p>
          <a:p>
            <a:r>
              <a:rPr lang="cs-CZ" dirty="0" smtClean="0"/>
              <a:t>francouzské loďstvo </a:t>
            </a:r>
          </a:p>
          <a:p>
            <a:r>
              <a:rPr lang="cs-CZ" dirty="0" smtClean="0"/>
              <a:t>v bitvě u </a:t>
            </a:r>
            <a:r>
              <a:rPr lang="cs-CZ" dirty="0" err="1" smtClean="0"/>
              <a:t>Trafalgar</a:t>
            </a:r>
            <a:r>
              <a:rPr lang="cs-CZ" dirty="0" smtClean="0"/>
              <a:t> </a:t>
            </a:r>
          </a:p>
          <a:p>
            <a:r>
              <a:rPr lang="cs-CZ" dirty="0" smtClean="0"/>
              <a:t>v roce 1805?</a:t>
            </a:r>
          </a:p>
          <a:p>
            <a:endParaRPr lang="cs-CZ" dirty="0"/>
          </a:p>
          <a:p>
            <a:r>
              <a:rPr lang="cs-CZ" dirty="0" smtClean="0"/>
              <a:t>	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971600" y="5085184"/>
            <a:ext cx="129614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H. Nelson</a:t>
            </a:r>
            <a:endParaRPr lang="cs-CZ" dirty="0"/>
          </a:p>
        </p:txBody>
      </p:sp>
      <p:pic>
        <p:nvPicPr>
          <p:cNvPr id="8194" name="Picture 2" descr="Soubor:HoratioNelson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908720"/>
            <a:ext cx="47339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08269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268760"/>
            <a:ext cx="3960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9. Jaký titul Napoleon začal </a:t>
            </a:r>
          </a:p>
          <a:p>
            <a:r>
              <a:rPr lang="cs-CZ" dirty="0" smtClean="0"/>
              <a:t>používat v roce 1804? </a:t>
            </a:r>
          </a:p>
          <a:p>
            <a:endParaRPr lang="cs-CZ" dirty="0"/>
          </a:p>
          <a:p>
            <a:r>
              <a:rPr lang="cs-CZ" dirty="0" smtClean="0"/>
              <a:t>	__________________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115616" y="5229200"/>
            <a:ext cx="936104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císař</a:t>
            </a:r>
            <a:endParaRPr lang="cs-CZ" dirty="0"/>
          </a:p>
        </p:txBody>
      </p:sp>
      <p:pic>
        <p:nvPicPr>
          <p:cNvPr id="9218" name="Picture 2" descr="Soubor:Jacques-Louis David 017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36712"/>
            <a:ext cx="34671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178408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556792"/>
            <a:ext cx="64087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10. Aby Napoleon ekonomicky zničil Velkou Británii, vyhlásil zákaz dovozu anglického zboží na pevninu. Tomuto zákazu se říká kontinentální…?</a:t>
            </a:r>
          </a:p>
          <a:p>
            <a:endParaRPr lang="cs-CZ" dirty="0"/>
          </a:p>
          <a:p>
            <a:r>
              <a:rPr lang="cs-CZ" dirty="0" smtClean="0"/>
              <a:t>	________________ 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4941168"/>
            <a:ext cx="1152128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blokáda</a:t>
            </a:r>
            <a:endParaRPr lang="cs-CZ" dirty="0"/>
          </a:p>
        </p:txBody>
      </p:sp>
      <p:pic>
        <p:nvPicPr>
          <p:cNvPr id="10242" name="Picture 2" descr="Evropa,evropský,geografie,kontinenty,mapy,země nebo oblasti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8223" y="3212976"/>
            <a:ext cx="3095626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90938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124745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11. Jak se jmenovaly instituce, které posuzovaly podezřelé? Např. o Marii Antoinettě rozhodly, že bude popravena.</a:t>
            </a:r>
          </a:p>
          <a:p>
            <a:endParaRPr lang="cs-CZ" dirty="0"/>
          </a:p>
          <a:p>
            <a:r>
              <a:rPr lang="cs-CZ" dirty="0" smtClean="0"/>
              <a:t>	______________ 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6806386" y="1850723"/>
            <a:ext cx="1008112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soudy</a:t>
            </a:r>
            <a:endParaRPr lang="cs-CZ" dirty="0"/>
          </a:p>
        </p:txBody>
      </p:sp>
      <p:pic>
        <p:nvPicPr>
          <p:cNvPr id="11268" name="Picture 4" descr="Soubor:Marie Antoinette Executio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368482"/>
            <a:ext cx="6827912" cy="431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4954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63688" y="188641"/>
            <a:ext cx="62646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Odpověď na otázku zapiš do tabulky u </a:t>
            </a:r>
            <a:r>
              <a:rPr lang="cs-CZ" dirty="0" err="1" smtClean="0"/>
              <a:t>osmisměrky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268760"/>
            <a:ext cx="67687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12. Jak se označovala skupinu starších, která jmenovala členy direktoria? </a:t>
            </a:r>
          </a:p>
          <a:p>
            <a:endParaRPr lang="cs-CZ" dirty="0"/>
          </a:p>
          <a:p>
            <a:r>
              <a:rPr lang="cs-CZ" dirty="0" smtClean="0"/>
              <a:t>	____________________</a:t>
            </a:r>
            <a:endParaRPr lang="cs-CZ" dirty="0"/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475656" y="4509120"/>
            <a:ext cx="864096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rada</a:t>
            </a:r>
            <a:endParaRPr lang="cs-CZ" dirty="0"/>
          </a:p>
        </p:txBody>
      </p:sp>
      <p:pic>
        <p:nvPicPr>
          <p:cNvPr id="12290" name="Picture 2" descr="http://upload.wikimedia.org/wikipedia/commons/f/f2/Benjamin_Constant_in_het_Tribunaat_1800_nummer_twee.jpg?uselang=cs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958444"/>
            <a:ext cx="3173698" cy="46426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71875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147403"/>
              </p:ext>
            </p:extLst>
          </p:nvPr>
        </p:nvGraphicFramePr>
        <p:xfrm>
          <a:off x="467544" y="620688"/>
          <a:ext cx="4992219" cy="4480272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54691"/>
                <a:gridCol w="554691"/>
                <a:gridCol w="554691"/>
                <a:gridCol w="554691"/>
                <a:gridCol w="554691"/>
                <a:gridCol w="554691"/>
                <a:gridCol w="554691"/>
                <a:gridCol w="554691"/>
                <a:gridCol w="554691"/>
              </a:tblGrid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Í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G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I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CH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Ý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Ř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X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F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P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S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Z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N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R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Y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E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U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J</a:t>
                      </a:r>
                      <a:endParaRPr lang="cs-CZ" b="1" dirty="0"/>
                    </a:p>
                  </a:txBody>
                  <a:tcPr anchor="ctr"/>
                </a:tc>
              </a:tr>
              <a:tr h="497808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T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D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Á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K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O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L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B</a:t>
                      </a:r>
                      <a:endParaRPr lang="cs-CZ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M</a:t>
                      </a:r>
                      <a:endParaRPr lang="cs-CZ" b="1" dirty="0"/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115616" y="5589240"/>
            <a:ext cx="6552728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Jak se nazývá spojení zemí bývalé Svaté říše římské?</a:t>
            </a:r>
          </a:p>
          <a:p>
            <a:r>
              <a:rPr lang="cs-CZ" dirty="0" smtClean="0"/>
              <a:t>_________________________________________</a:t>
            </a:r>
          </a:p>
          <a:p>
            <a:r>
              <a:rPr lang="cs-CZ" dirty="0" smtClean="0"/>
              <a:t>K tomuto spojení se nepřipojilo Rakousko a Prusko.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99952337"/>
              </p:ext>
            </p:extLst>
          </p:nvPr>
        </p:nvGraphicFramePr>
        <p:xfrm>
          <a:off x="5724128" y="548680"/>
          <a:ext cx="3048000" cy="4552284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76064"/>
                <a:gridCol w="2471936"/>
              </a:tblGrid>
              <a:tr h="379357">
                <a:tc>
                  <a:txBody>
                    <a:bodyPr/>
                    <a:lstStyle/>
                    <a:p>
                      <a:r>
                        <a:rPr lang="cs-CZ" b="0" dirty="0" smtClean="0"/>
                        <a:t>1.</a:t>
                      </a:r>
                      <a:endParaRPr lang="cs-CZ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2" action="ppaction://hlinksldjump"/>
                        </a:rPr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3" action="ppaction://hlinksldjump"/>
                        </a:rPr>
                        <a:t>3.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4" action="ppaction://hlinksldjump"/>
                        </a:rPr>
                        <a:t>4.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5" action="ppaction://hlinksldjump"/>
                        </a:rPr>
                        <a:t>5.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6" action="ppaction://hlinksldjump"/>
                        </a:rPr>
                        <a:t>6.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7" action="ppaction://hlinksldjump"/>
                        </a:rPr>
                        <a:t>7.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8" action="ppaction://hlinksldjump"/>
                        </a:rPr>
                        <a:t>8.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9" action="ppaction://hlinksldjump"/>
                        </a:rPr>
                        <a:t>9.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10" action="ppaction://hlinksldjump"/>
                        </a:rPr>
                        <a:t>10.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11" action="ppaction://hlinksldjump"/>
                        </a:rPr>
                        <a:t>11.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357">
                <a:tc>
                  <a:txBody>
                    <a:bodyPr/>
                    <a:lstStyle/>
                    <a:p>
                      <a:r>
                        <a:rPr lang="cs-CZ" dirty="0" smtClean="0">
                          <a:hlinkClick r:id="rId12" action="ppaction://hlinksldjump"/>
                        </a:rPr>
                        <a:t>12.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22199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475656" y="152512"/>
            <a:ext cx="5328592" cy="734872"/>
          </a:xfrm>
          <a:prstGeom prst="rect">
            <a:avLst/>
          </a:prstGeom>
          <a:solidFill>
            <a:schemeClr val="bg2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83568" y="1052736"/>
            <a:ext cx="7848872" cy="4339650"/>
          </a:xfrm>
          <a:prstGeom prst="rect">
            <a:avLst/>
          </a:prstGeom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200" dirty="0" smtClean="0"/>
              <a:t>Klipart [ on-line] 2012 [cit. 2012-11-14]. Dostupné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2"/>
              </a:rPr>
              <a:t>http://office.microsoft.com/cs-cz/images/results.aspx?qu=kr%C3%A1lovsk%C3%A1+koruna&amp;ex=1&amp;origin=FX010132103#ai:MC900203062</a:t>
            </a:r>
            <a:r>
              <a:rPr lang="cs-CZ" sz="1200" dirty="0" smtClean="0">
                <a:hlinkClick r:id="rId2"/>
              </a:rPr>
              <a:t>|</a:t>
            </a:r>
            <a:r>
              <a:rPr lang="cs-CZ" sz="1200" dirty="0" smtClean="0"/>
              <a:t> (snímek 4)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3"/>
              </a:rPr>
              <a:t>http://office.microsoft.com/cs-cz/images/results.aspx?qu=mapa+Evropy&amp;ex=1#ai:MC900407620</a:t>
            </a:r>
            <a:r>
              <a:rPr lang="cs-CZ" sz="1200" dirty="0" smtClean="0">
                <a:hlinkClick r:id="rId3"/>
              </a:rPr>
              <a:t>|</a:t>
            </a:r>
            <a:r>
              <a:rPr lang="cs-CZ" sz="1200" dirty="0" smtClean="0"/>
              <a:t> (snímek 11)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1200" dirty="0"/>
          </a:p>
          <a:p>
            <a:r>
              <a:rPr lang="cs-CZ" sz="1200" dirty="0" smtClean="0"/>
              <a:t>Uvedené zdroje [ on-line] 29.9.2012 [cit. 2012-11-14]. Dostupné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4"/>
              </a:rPr>
              <a:t>http://cs.wikipedia.org/wiki/Soubor:Josephine_de_Beauharnais,_</a:t>
            </a:r>
            <a:r>
              <a:rPr lang="cs-CZ" sz="1200" dirty="0" smtClean="0">
                <a:hlinkClick r:id="rId4"/>
              </a:rPr>
              <a:t>Keizerin_der_Fransen.jpg</a:t>
            </a:r>
            <a:r>
              <a:rPr lang="cs-CZ" sz="1200" dirty="0" smtClean="0"/>
              <a:t> (snímek 2)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commons.wikimedia.org/wiki/File:Guillotine_de_1889_MMC.jpg?uselang=cs</a:t>
            </a:r>
            <a:r>
              <a:rPr lang="cs-CZ" sz="1200" dirty="0" smtClean="0"/>
              <a:t> (snímek 3)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cs.wikipedia.org/wiki/Soubor:Trafalgar1.jpg</a:t>
            </a:r>
            <a:r>
              <a:rPr lang="cs-CZ" sz="1200" dirty="0" smtClean="0"/>
              <a:t> (snímek 5)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7"/>
              </a:rPr>
              <a:t>http://cs.wikipedia.org/wiki/Soubor:Delaroche_-_</a:t>
            </a:r>
            <a:r>
              <a:rPr lang="cs-CZ" sz="1200" dirty="0" smtClean="0">
                <a:hlinkClick r:id="rId7"/>
              </a:rPr>
              <a:t>Bonaparte_franchissant_les_Alpes.jpg</a:t>
            </a:r>
            <a:r>
              <a:rPr lang="cs-CZ" sz="1200" dirty="0" smtClean="0"/>
              <a:t> (snímek 6)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commons.wikimedia.org/wiki/File:C%C3%A9cile_Renault_arrestation_002.jpg?uselang=cs</a:t>
            </a:r>
            <a:r>
              <a:rPr lang="cs-CZ" sz="1200" dirty="0" smtClean="0"/>
              <a:t> (snímek 7)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cs.wikipedia.org/wiki/Soubor:Austerlitz-baron-Pascal.jpg</a:t>
            </a:r>
            <a:r>
              <a:rPr lang="cs-CZ" sz="1200" dirty="0" smtClean="0"/>
              <a:t> (snímek 8)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cs.wikipedia.org/wiki/Soubor:HoratioNelson1.jpg</a:t>
            </a:r>
            <a:r>
              <a:rPr lang="cs-CZ" sz="1200" dirty="0" smtClean="0"/>
              <a:t> (snímek 9)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cs.wikipedia.org/wiki/Soubor:Jacques-Louis_David_017.jpg</a:t>
            </a:r>
            <a:r>
              <a:rPr lang="cs-CZ" sz="1200" dirty="0" smtClean="0"/>
              <a:t> (snímek 10)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cs.wikipedia.org/wiki/Soubor:Marie_Antoinette_Execution.jpg</a:t>
            </a:r>
            <a:r>
              <a:rPr lang="cs-CZ" sz="1200" dirty="0" smtClean="0"/>
              <a:t>  (snímek 12)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commons.wikimedia.org/wiki/File:Benjamin_Constant_in_het_Tribunaat_1800_nummer_twee.jpg?uselang=cs</a:t>
            </a:r>
            <a:r>
              <a:rPr lang="cs-CZ" sz="1200" dirty="0" smtClean="0"/>
              <a:t> (snímek 13)</a:t>
            </a:r>
          </a:p>
        </p:txBody>
      </p:sp>
    </p:spTree>
    <p:extLst>
      <p:ext uri="{BB962C8B-B14F-4D97-AF65-F5344CB8AC3E}">
        <p14:creationId xmlns:p14="http://schemas.microsoft.com/office/powerpoint/2010/main" xmlns="" val="2245776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835696" y="24080"/>
            <a:ext cx="6078163" cy="936104"/>
          </a:xfrm>
          <a:prstGeom prst="rect">
            <a:avLst/>
          </a:prstGeom>
          <a:solidFill>
            <a:schemeClr val="bg2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SHRNUTÍ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268760"/>
            <a:ext cx="7818134" cy="4154984"/>
          </a:xfrm>
          <a:prstGeom prst="rect">
            <a:avLst/>
          </a:prstGeom>
          <a:solidFill>
            <a:schemeClr val="bg2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r>
              <a:rPr lang="cs-CZ" sz="1200" b="1" dirty="0" smtClean="0"/>
              <a:t>Anotace</a:t>
            </a:r>
            <a:r>
              <a:rPr lang="cs-CZ" sz="1200" b="1" dirty="0"/>
              <a:t>		</a:t>
            </a:r>
            <a:r>
              <a:rPr lang="cs-CZ" sz="1200" dirty="0" smtClean="0"/>
              <a:t>Prezentace je určena pro osmý ročník ZŠ a slouží </a:t>
            </a:r>
            <a:r>
              <a:rPr lang="cs-CZ" sz="1200" dirty="0"/>
              <a:t>k opakování </a:t>
            </a:r>
            <a:r>
              <a:rPr lang="cs-CZ" sz="1200" dirty="0" smtClean="0"/>
              <a:t>			základních </a:t>
            </a:r>
            <a:r>
              <a:rPr lang="cs-CZ" sz="1200" dirty="0"/>
              <a:t>pojmů a událostí z konce </a:t>
            </a:r>
            <a:r>
              <a:rPr lang="cs-CZ" sz="1200" dirty="0" smtClean="0"/>
              <a:t>18</a:t>
            </a:r>
            <a:r>
              <a:rPr lang="cs-CZ" sz="1200" dirty="0"/>
              <a:t>. století ve Francii.</a:t>
            </a:r>
            <a:endParaRPr lang="cs-CZ" sz="1200" dirty="0">
              <a:solidFill>
                <a:srgbClr val="FF0000"/>
              </a:solidFill>
            </a:endParaRPr>
          </a:p>
          <a:p>
            <a:pPr indent="-342900">
              <a:defRPr/>
            </a:pPr>
            <a:r>
              <a:rPr lang="cs-CZ" sz="1200" dirty="0"/>
              <a:t>	</a:t>
            </a:r>
            <a:r>
              <a:rPr lang="cs-CZ" sz="1200" dirty="0" smtClean="0"/>
              <a:t>	</a:t>
            </a: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Autor		</a:t>
            </a:r>
            <a:r>
              <a:rPr lang="cs-CZ" sz="1200" dirty="0" smtClean="0"/>
              <a:t>Mgr</a:t>
            </a:r>
            <a:r>
              <a:rPr lang="cs-CZ" sz="1200" dirty="0"/>
              <a:t>. Sandra </a:t>
            </a:r>
            <a:r>
              <a:rPr lang="cs-CZ" sz="1200" dirty="0" smtClean="0"/>
              <a:t>Jaklová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Jazyk		č</a:t>
            </a:r>
            <a:r>
              <a:rPr lang="cs-CZ" sz="1200" dirty="0" smtClean="0"/>
              <a:t>eština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Očekávaný výstup	</a:t>
            </a:r>
            <a:r>
              <a:rPr lang="cs-CZ" sz="1200" dirty="0" smtClean="0"/>
              <a:t>Žáci vyjmenuje příčiny Velké francouzské revoluce.</a:t>
            </a:r>
          </a:p>
          <a:p>
            <a:pPr indent="-342900">
              <a:defRPr/>
            </a:pPr>
            <a:r>
              <a:rPr lang="cs-CZ" sz="1200" dirty="0"/>
              <a:t>		</a:t>
            </a:r>
          </a:p>
          <a:p>
            <a:pPr indent="-342900">
              <a:defRPr/>
            </a:pPr>
            <a:r>
              <a:rPr lang="cs-CZ" sz="1200" b="1" dirty="0"/>
              <a:t>Klíčová slova	</a:t>
            </a:r>
            <a:r>
              <a:rPr lang="cs-CZ" sz="1200" dirty="0" smtClean="0"/>
              <a:t>Velká francouzská revoluce, 18. století, Francie, Napoleon Bonaparte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učebního materiálu	</a:t>
            </a:r>
            <a:r>
              <a:rPr lang="cs-CZ" sz="1200" dirty="0" smtClean="0"/>
              <a:t>prezentace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Druh interaktivity	</a:t>
            </a:r>
            <a:r>
              <a:rPr lang="cs-CZ" sz="1200" b="1" dirty="0" smtClean="0"/>
              <a:t>	</a:t>
            </a:r>
            <a:r>
              <a:rPr lang="cs-CZ" sz="1200" dirty="0" smtClean="0"/>
              <a:t>aktivita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Cílová skupina		</a:t>
            </a:r>
            <a:r>
              <a:rPr lang="cs-CZ" sz="1200" dirty="0" smtClean="0"/>
              <a:t>žák</a:t>
            </a:r>
          </a:p>
          <a:p>
            <a:pPr indent="-342900">
              <a:defRPr/>
            </a:pPr>
            <a:endParaRPr lang="cs-CZ" sz="1200" dirty="0" smtClean="0"/>
          </a:p>
          <a:p>
            <a:pPr indent="-342900">
              <a:defRPr/>
            </a:pPr>
            <a:r>
              <a:rPr lang="cs-CZ" sz="1200" b="1" dirty="0" smtClean="0"/>
              <a:t>Stupeň </a:t>
            </a:r>
            <a:r>
              <a:rPr lang="cs-CZ" sz="1200" b="1" dirty="0"/>
              <a:t>a typ vzdělávání	</a:t>
            </a:r>
            <a:r>
              <a:rPr lang="cs-CZ" sz="1200" dirty="0" smtClean="0"/>
              <a:t>základní </a:t>
            </a:r>
            <a:r>
              <a:rPr lang="cs-CZ" sz="1200" dirty="0"/>
              <a:t>vzdělávání – druhý </a:t>
            </a:r>
            <a:r>
              <a:rPr lang="cs-CZ" sz="1200" dirty="0" smtClean="0"/>
              <a:t>stupeň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Typická věková skupina	</a:t>
            </a:r>
            <a:r>
              <a:rPr lang="cs-CZ" sz="1200" dirty="0" smtClean="0"/>
              <a:t>13 </a:t>
            </a:r>
            <a:r>
              <a:rPr lang="cs-CZ" sz="1200" dirty="0"/>
              <a:t>– </a:t>
            </a:r>
            <a:r>
              <a:rPr lang="cs-CZ" sz="1200" dirty="0" smtClean="0"/>
              <a:t>14 let</a:t>
            </a:r>
          </a:p>
          <a:p>
            <a:pPr indent="-342900">
              <a:defRPr/>
            </a:pPr>
            <a:endParaRPr lang="cs-CZ" sz="1200" dirty="0"/>
          </a:p>
          <a:p>
            <a:pPr indent="-342900">
              <a:defRPr/>
            </a:pPr>
            <a:r>
              <a:rPr lang="cs-CZ" sz="1200" b="1" dirty="0"/>
              <a:t>Celková velikost	</a:t>
            </a:r>
            <a:r>
              <a:rPr lang="cs-CZ" sz="1200" dirty="0"/>
              <a:t> </a:t>
            </a:r>
            <a:r>
              <a:rPr lang="cs-CZ" sz="1200" dirty="0" smtClean="0"/>
              <a:t>	</a:t>
            </a:r>
            <a:r>
              <a:rPr lang="cs-CZ" sz="1200" dirty="0" smtClean="0"/>
              <a:t>1018</a:t>
            </a:r>
            <a:r>
              <a:rPr lang="cs-CZ" sz="1200" dirty="0" smtClean="0"/>
              <a:t> </a:t>
            </a:r>
            <a:r>
              <a:rPr lang="cs-CZ" sz="1200" dirty="0" smtClean="0"/>
              <a:t>kB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292176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185454" y="266176"/>
            <a:ext cx="7061123" cy="936104"/>
          </a:xfrm>
          <a:prstGeom prst="rect">
            <a:avLst/>
          </a:prstGeom>
          <a:solidFill>
            <a:schemeClr val="bg2"/>
          </a:solidFill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METODICKÁ POZNÁMKA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5454" y="1844824"/>
            <a:ext cx="70611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Snímek 2-13- Žáci odpovídají na otázky, po kliknutí se objeví správná odpověď. Pokud označíte rámeček se správnou odpovědí, dostanete se k </a:t>
            </a:r>
            <a:r>
              <a:rPr lang="cs-CZ" dirty="0" err="1" smtClean="0"/>
              <a:t>osmisměrce</a:t>
            </a:r>
            <a:r>
              <a:rPr lang="cs-CZ" dirty="0" smtClean="0"/>
              <a:t>. Vedle </a:t>
            </a:r>
            <a:r>
              <a:rPr lang="cs-CZ" dirty="0" err="1" smtClean="0"/>
              <a:t>osmisměrky</a:t>
            </a:r>
            <a:r>
              <a:rPr lang="cs-CZ" dirty="0" smtClean="0"/>
              <a:t> můžete doplnit správnou odpověď . Po zodpovězení všech otázek, najděte odpovědi v </a:t>
            </a:r>
            <a:r>
              <a:rPr lang="cs-CZ" dirty="0" err="1" smtClean="0"/>
              <a:t>osmisměrce</a:t>
            </a:r>
            <a:r>
              <a:rPr lang="cs-CZ" dirty="0" smtClean="0"/>
              <a:t> a získáte tajenku. Správné odpovědi doporučuji psát ještě zvlášť, pokud by tento program nepodporoval zachování doplněných informací. Zpět k otázkám se dostanete označením čísla otázky v tabulce vedle </a:t>
            </a:r>
            <a:r>
              <a:rPr lang="cs-CZ" dirty="0" err="1" smtClean="0"/>
              <a:t>osmisměrky</a:t>
            </a:r>
            <a:r>
              <a:rPr lang="cs-CZ" dirty="0" smtClean="0"/>
              <a:t>. </a:t>
            </a:r>
          </a:p>
          <a:p>
            <a:endParaRPr lang="cs-CZ" dirty="0"/>
          </a:p>
          <a:p>
            <a:r>
              <a:rPr lang="cs-CZ" dirty="0" smtClean="0"/>
              <a:t>Snímek 14- Žáci najdou správné odpovědi v </a:t>
            </a:r>
            <a:r>
              <a:rPr lang="cs-CZ" dirty="0" err="1" smtClean="0"/>
              <a:t>osmisměrce</a:t>
            </a:r>
            <a:r>
              <a:rPr lang="cs-CZ" dirty="0" smtClean="0"/>
              <a:t>. Tajenka: </a:t>
            </a:r>
            <a:r>
              <a:rPr lang="cs-CZ" smtClean="0"/>
              <a:t>Rýnský spolek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90821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208</TotalTime>
  <Words>686</Words>
  <Application>Microsoft Office PowerPoint</Application>
  <PresentationFormat>Předvádění na obrazovce (4:3)</PresentationFormat>
  <Paragraphs>219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Autumn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Štěpán</dc:creator>
  <cp:lastModifiedBy>Základní škola Ostrovní</cp:lastModifiedBy>
  <cp:revision>77</cp:revision>
  <dcterms:created xsi:type="dcterms:W3CDTF">2012-11-12T17:58:03Z</dcterms:created>
  <dcterms:modified xsi:type="dcterms:W3CDTF">2012-11-15T08:46:28Z</dcterms:modified>
</cp:coreProperties>
</file>