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5" r:id="rId2"/>
    <p:sldId id="266" r:id="rId3"/>
    <p:sldId id="261" r:id="rId4"/>
    <p:sldId id="262" r:id="rId5"/>
    <p:sldId id="263" r:id="rId6"/>
    <p:sldId id="264" r:id="rId7"/>
    <p:sldId id="258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1656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5" d="100"/>
          <a:sy n="75" d="100"/>
        </p:scale>
        <p:origin x="-1800" y="-84"/>
      </p:cViewPr>
      <p:guideLst>
        <p:guide orient="horz" pos="2160"/>
        <p:guide pos="306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28473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Pro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správné řešení přejdi na další snímek.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Děti si mohou přepsat do sešitů do sešitů a doma se doučit. 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Děti si zkontrolují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v sešitech.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Klikněte pro správnou odpověď.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4901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744F8-E361-48F8-A3DB-C761B9E42C7A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5E56A-45FB-4A61-90A2-E1CFC8FBD76F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C0BB-C91F-47B9-BF9A-7C307C0806DE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A1D4D-8292-4A6E-A73D-FE68A1A23DBA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EC4E-3DB1-478D-913C-B182B9B1929C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721DE-B63D-424F-9709-31800D2FD89E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E3CCB-FF8D-43C5-936B-B62E57C8E27E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8491-B857-4939-AE32-586340E3F8A2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4A55C-1095-4C12-BD46-8D0317B20BE1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9437-C1CD-404D-85B4-1CD557F4F4BB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ED024-12D7-4DD3-A93E-C5A0A9819A7B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85A4-36C9-4F58-8F27-EF9B43F845A2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audio6.wav"/><Relationship Id="rId13" Type="http://schemas.openxmlformats.org/officeDocument/2006/relationships/image" Target="../media/image5.jpeg"/><Relationship Id="rId18" Type="http://schemas.openxmlformats.org/officeDocument/2006/relationships/image" Target="../media/image10.wmf"/><Relationship Id="rId3" Type="http://schemas.openxmlformats.org/officeDocument/2006/relationships/audio" Target="../media/audio1.wav"/><Relationship Id="rId21" Type="http://schemas.openxmlformats.org/officeDocument/2006/relationships/image" Target="../media/image2.png"/><Relationship Id="rId7" Type="http://schemas.openxmlformats.org/officeDocument/2006/relationships/audio" Target="../media/audio5.wav"/><Relationship Id="rId12" Type="http://schemas.openxmlformats.org/officeDocument/2006/relationships/image" Target="../media/image4.wmf"/><Relationship Id="rId17" Type="http://schemas.openxmlformats.org/officeDocument/2006/relationships/image" Target="../media/image9.wmf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8.wmf"/><Relationship Id="rId20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4.wav"/><Relationship Id="rId11" Type="http://schemas.openxmlformats.org/officeDocument/2006/relationships/audio" Target="../media/audio9.wav"/><Relationship Id="rId5" Type="http://schemas.openxmlformats.org/officeDocument/2006/relationships/audio" Target="../media/audio3.wav"/><Relationship Id="rId15" Type="http://schemas.openxmlformats.org/officeDocument/2006/relationships/image" Target="../media/image7.jpeg"/><Relationship Id="rId10" Type="http://schemas.openxmlformats.org/officeDocument/2006/relationships/audio" Target="../media/audio8.wav"/><Relationship Id="rId19" Type="http://schemas.openxmlformats.org/officeDocument/2006/relationships/image" Target="../media/image11.wmf"/><Relationship Id="rId4" Type="http://schemas.openxmlformats.org/officeDocument/2006/relationships/audio" Target="../media/audio2.wav"/><Relationship Id="rId9" Type="http://schemas.openxmlformats.org/officeDocument/2006/relationships/audio" Target="../media/audio7.wav"/><Relationship Id="rId1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Slovní zásoba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Sit down, stand up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VY_22_INOVACE_23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Eva Dlouhá,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995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5.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procvičení pokynů učitele 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ve třídě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770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Víte, co znamenají tyto příkazy paní učitelky ve třídě? Zkuste si je přeložit.</a:t>
            </a:r>
            <a:endParaRPr lang="cs-CZ" sz="1500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numCol="2">
            <a:normAutofit lnSpcReduction="10000"/>
          </a:bodyPr>
          <a:lstStyle/>
          <a:p>
            <a:pPr algn="just">
              <a:buNone/>
            </a:pPr>
            <a:r>
              <a:rPr lang="cs-CZ" dirty="0" smtClean="0"/>
              <a:t>   </a:t>
            </a:r>
          </a:p>
          <a:p>
            <a:pPr algn="just">
              <a:buNone/>
            </a:pPr>
            <a:r>
              <a:rPr lang="en-GB" sz="1500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Sit down.</a:t>
            </a:r>
            <a:r>
              <a:rPr lang="cs-CZ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</a:p>
          <a:p>
            <a:pPr algn="just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i="1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Stand up.</a:t>
            </a:r>
            <a:r>
              <a:rPr lang="cs-CZ" sz="1500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endParaRPr lang="en-GB" sz="1500" dirty="0" smtClean="0">
              <a:solidFill>
                <a:schemeClr val="tx2">
                  <a:lumMod val="60000"/>
                  <a:lumOff val="4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i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Look.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	</a:t>
            </a:r>
            <a:endParaRPr lang="en-GB" sz="1500" dirty="0" smtClean="0">
              <a:solidFill>
                <a:srgbClr val="92D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i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 quiet.</a:t>
            </a:r>
            <a:r>
              <a:rPr lang="cs-CZ" sz="1500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i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Come here.</a:t>
            </a:r>
            <a:r>
              <a:rPr lang="cs-CZ" sz="1500" i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	</a:t>
            </a: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i="1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Read.</a:t>
            </a:r>
            <a:endParaRPr lang="cs-CZ" sz="1500" i="1" dirty="0" smtClean="0">
              <a:solidFill>
                <a:srgbClr val="7030A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	</a:t>
            </a: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i="1" dirty="0" smtClean="0">
                <a:solidFill>
                  <a:srgbClr val="92D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Write.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	</a:t>
            </a: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cs-CZ" sz="1500" i="1" dirty="0" smtClean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i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Draw.</a:t>
            </a:r>
            <a:r>
              <a:rPr lang="cs-CZ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</a:p>
          <a:p>
            <a:pPr algn="just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i="1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Open your book.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endParaRPr lang="en-GB" sz="1500" dirty="0" smtClean="0">
              <a:solidFill>
                <a:srgbClr val="7030A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i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Close your book.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endParaRPr lang="en-GB" sz="1500" dirty="0" smtClean="0">
              <a:solidFill>
                <a:srgbClr val="FFC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Listen.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	</a:t>
            </a:r>
            <a:endParaRPr lang="en-GB" sz="1500" dirty="0" smtClean="0"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i="1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Sing.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	</a:t>
            </a:r>
            <a:endParaRPr lang="en-GB" sz="1500" dirty="0" smtClean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i="1" dirty="0" smtClean="0">
                <a:solidFill>
                  <a:schemeClr val="accent6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Pick up.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	</a:t>
            </a: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0" name="Zástupný symbol pro obsah 2"/>
          <p:cNvSpPr txBox="1">
            <a:spLocks/>
          </p:cNvSpPr>
          <p:nvPr/>
        </p:nvSpPr>
        <p:spPr>
          <a:xfrm>
            <a:off x="542765" y="16231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1" name="Zástupný symbol pro obsah 2"/>
          <p:cNvSpPr txBox="1">
            <a:spLocks/>
          </p:cNvSpPr>
          <p:nvPr/>
        </p:nvSpPr>
        <p:spPr>
          <a:xfrm>
            <a:off x="695165" y="17755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3" name="Zástupný symbol pro obsah 2"/>
          <p:cNvSpPr txBox="1">
            <a:spLocks/>
          </p:cNvSpPr>
          <p:nvPr/>
        </p:nvSpPr>
        <p:spPr>
          <a:xfrm>
            <a:off x="475929" y="1684376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6" name="Picture 2" descr="C:\Users\oem\AppData\Local\Microsoft\Windows\Temporary Internet Files\Content.IE5\O4TQCB6E\MP90043946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7170" y="2636912"/>
            <a:ext cx="1336070" cy="1666264"/>
          </a:xfrm>
          <a:prstGeom prst="rect">
            <a:avLst/>
          </a:prstGeom>
          <a:noFill/>
          <a:effectLst>
            <a:glow rad="1397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143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Správná odpověď</a:t>
            </a:r>
            <a:r>
              <a:rPr lang="cs-CZ" sz="1500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je ve stejné barvě. Najdi si ji.</a:t>
            </a:r>
            <a:endParaRPr lang="en-GB" sz="1500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302142" y="14707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26896" y="1576173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90365" y="14707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542765" y="16231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>
            <p:ph idx="1"/>
          </p:nvPr>
        </p:nvSpPr>
        <p:spPr>
          <a:xfrm>
            <a:off x="457505" y="1548760"/>
            <a:ext cx="8229600" cy="4525963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dirty="0" smtClean="0"/>
              <a:t> </a:t>
            </a: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323529" y="1531976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475929" y="1684376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numCol="2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dirty="0" smtClean="0"/>
              <a:t>    </a:t>
            </a:r>
          </a:p>
          <a:p>
            <a:pPr algn="just">
              <a:buFont typeface="Arial" pitchFamily="34" charset="0"/>
              <a:buNone/>
            </a:pPr>
            <a:r>
              <a:rPr lang="en-GB" sz="1500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Sit down.</a:t>
            </a:r>
            <a:r>
              <a:rPr lang="cs-CZ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	</a:t>
            </a:r>
            <a:r>
              <a:rPr lang="cs-CZ" sz="15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Zavři si učebnici.</a:t>
            </a:r>
            <a:endParaRPr lang="en-GB" sz="1500" dirty="0" smtClean="0">
              <a:solidFill>
                <a:schemeClr val="accent2">
                  <a:lumMod val="60000"/>
                  <a:lumOff val="4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i="1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Stand up.</a:t>
            </a:r>
            <a:r>
              <a:rPr lang="cs-CZ" sz="1500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cs-CZ" sz="15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Poslouchej.</a:t>
            </a:r>
            <a:endParaRPr lang="en-GB" sz="1500" dirty="0" smtClean="0">
              <a:solidFill>
                <a:schemeClr val="tx2">
                  <a:lumMod val="60000"/>
                  <a:lumOff val="4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i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Look.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	</a:t>
            </a:r>
            <a:r>
              <a:rPr lang="cs-CZ" sz="1500" dirty="0" smtClean="0">
                <a:solidFill>
                  <a:srgbClr val="92D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Napiš.</a:t>
            </a:r>
            <a:endParaRPr lang="en-GB" sz="1500" dirty="0" smtClean="0">
              <a:solidFill>
                <a:srgbClr val="92D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i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 quiet.</a:t>
            </a:r>
            <a:r>
              <a:rPr lang="cs-CZ" sz="1500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cs-CZ" sz="1500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Zpívej.</a:t>
            </a:r>
            <a:endParaRPr lang="en-GB" sz="1500" dirty="0" smtClean="0">
              <a:solidFill>
                <a:srgbClr val="00206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i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Come here.</a:t>
            </a:r>
            <a:r>
              <a:rPr lang="cs-CZ" sz="1500" i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cs-CZ" sz="1500" dirty="0" smtClean="0">
                <a:solidFill>
                  <a:schemeClr val="accent6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Seber, zvedni.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i="1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Read.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	</a:t>
            </a:r>
            <a:r>
              <a:rPr lang="cs-CZ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Nakresli.</a:t>
            </a:r>
            <a:endParaRPr lang="en-GB" sz="1500" dirty="0" smtClean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i="1" dirty="0" smtClean="0">
                <a:solidFill>
                  <a:srgbClr val="92D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Write.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	</a:t>
            </a:r>
            <a:r>
              <a:rPr lang="cs-CZ" sz="1500" dirty="0" smtClean="0">
                <a:solidFill>
                  <a:schemeClr val="bg2">
                    <a:lumMod val="2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Otevři si učebnici</a:t>
            </a:r>
            <a:r>
              <a:rPr lang="cs-CZ" sz="15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1500" dirty="0" smtClean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i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Draw.</a:t>
            </a:r>
            <a:r>
              <a:rPr lang="cs-CZ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cs-CZ" sz="1500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Stoupni si.</a:t>
            </a:r>
            <a:endParaRPr lang="en-GB" sz="1500" dirty="0" smtClean="0">
              <a:solidFill>
                <a:srgbClr val="00B0F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i="1" dirty="0" smtClean="0">
                <a:solidFill>
                  <a:schemeClr val="bg2">
                    <a:lumMod val="2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Open your book</a:t>
            </a:r>
            <a:r>
              <a:rPr lang="en-GB" sz="1500" i="1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Čti.</a:t>
            </a:r>
            <a:endParaRPr lang="en-GB" sz="1500" dirty="0" smtClean="0">
              <a:solidFill>
                <a:srgbClr val="7030A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i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Close your book.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cs-CZ" sz="1500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Podívej se.</a:t>
            </a:r>
            <a:endParaRPr lang="en-GB" sz="1500" dirty="0" smtClean="0">
              <a:solidFill>
                <a:srgbClr val="FFC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Listen.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	</a:t>
            </a:r>
            <a:r>
              <a:rPr lang="cs-CZ" sz="1500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Buď zticha.</a:t>
            </a:r>
            <a:endParaRPr lang="en-GB" sz="1500" dirty="0" smtClean="0"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i="1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Sing.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	</a:t>
            </a:r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Pojď sem.</a:t>
            </a:r>
            <a:endParaRPr lang="en-GB" sz="1500" dirty="0" smtClean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i="1" dirty="0" smtClean="0">
                <a:solidFill>
                  <a:schemeClr val="accent6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Pick up.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	</a:t>
            </a:r>
            <a:r>
              <a:rPr lang="cs-CZ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Sedni si.</a:t>
            </a:r>
            <a:endParaRPr lang="en-GB" sz="1500" dirty="0" smtClean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Tak. Nyní je to úplně správně. Máš to v sešitě také tak?</a:t>
            </a:r>
            <a:endParaRPr lang="en-GB" sz="1500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cs-CZ" dirty="0" smtClean="0">
                <a:solidFill>
                  <a:srgbClr val="0070C0"/>
                </a:solidFill>
              </a:rPr>
              <a:t>   </a:t>
            </a:r>
            <a:endParaRPr lang="en-GB" sz="2800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752601"/>
            <a:ext cx="8229600" cy="452596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numCol="2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dirty="0" smtClean="0"/>
              <a:t>    </a:t>
            </a:r>
          </a:p>
          <a:p>
            <a:pPr algn="just">
              <a:buFont typeface="Arial" pitchFamily="34" charset="0"/>
              <a:buNone/>
            </a:pPr>
            <a:r>
              <a:rPr lang="en-GB" sz="1500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Sit down.</a:t>
            </a:r>
            <a:r>
              <a:rPr lang="cs-CZ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	</a:t>
            </a:r>
            <a:r>
              <a:rPr lang="cs-CZ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Sedni si.</a:t>
            </a:r>
          </a:p>
          <a:p>
            <a:pPr algn="just">
              <a:buFont typeface="Arial" pitchFamily="34" charset="0"/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i="1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Stand up.</a:t>
            </a:r>
            <a:r>
              <a:rPr lang="cs-CZ" sz="1500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cs-CZ" sz="1500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Stoupni si.</a:t>
            </a:r>
            <a:endParaRPr lang="en-GB" sz="1500" dirty="0" smtClean="0">
              <a:solidFill>
                <a:srgbClr val="00B0F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i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Look.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	</a:t>
            </a:r>
            <a:r>
              <a:rPr lang="cs-CZ" sz="1500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Podívej se.</a:t>
            </a:r>
            <a:endParaRPr lang="en-GB" sz="1500" dirty="0" smtClean="0">
              <a:solidFill>
                <a:srgbClr val="FFC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i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 quiet.</a:t>
            </a:r>
            <a:r>
              <a:rPr lang="cs-CZ" sz="1500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cs-CZ" sz="1500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Buď zticha.</a:t>
            </a:r>
            <a:endParaRPr lang="en-GB" sz="1500" dirty="0" smtClean="0"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i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Come here.</a:t>
            </a:r>
            <a:r>
              <a:rPr lang="cs-CZ" sz="1500" i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Pojď sem.	</a:t>
            </a:r>
            <a:endParaRPr lang="en-GB" sz="1500" dirty="0" smtClean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i="1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Read.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	</a:t>
            </a:r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Čti.</a:t>
            </a:r>
            <a:endParaRPr lang="en-GB" sz="1500" dirty="0" smtClean="0">
              <a:solidFill>
                <a:srgbClr val="7030A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i="1" dirty="0" smtClean="0">
                <a:solidFill>
                  <a:srgbClr val="92D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Write.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	</a:t>
            </a:r>
            <a:r>
              <a:rPr lang="cs-CZ" sz="1500" dirty="0" smtClean="0">
                <a:solidFill>
                  <a:srgbClr val="92D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Napiš.</a:t>
            </a:r>
            <a:endParaRPr lang="en-GB" sz="1500" dirty="0" smtClean="0">
              <a:solidFill>
                <a:srgbClr val="92D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cs-CZ" sz="1500" i="1" dirty="0" smtClean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cs-CZ" sz="1500" i="1" dirty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i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Draw.</a:t>
            </a:r>
            <a:r>
              <a:rPr lang="cs-CZ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cs-CZ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Nakresli.</a:t>
            </a: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i="1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Open your book.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cs-CZ" sz="15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Otevři si knihu.</a:t>
            </a:r>
            <a:endParaRPr lang="en-GB" sz="1500" dirty="0" smtClean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i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Close your book.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cs-CZ" sz="15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Zavři si knihu.</a:t>
            </a:r>
            <a:endParaRPr lang="en-GB" sz="1500" dirty="0" smtClean="0">
              <a:solidFill>
                <a:schemeClr val="accent2">
                  <a:lumMod val="60000"/>
                  <a:lumOff val="4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Listen.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	</a:t>
            </a:r>
            <a:r>
              <a:rPr lang="cs-CZ" sz="15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Poslouchej.</a:t>
            </a: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i="1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Sing.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	</a:t>
            </a:r>
            <a:r>
              <a:rPr lang="cs-CZ" sz="1500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Zpívej.</a:t>
            </a: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i="1" dirty="0" smtClean="0">
                <a:solidFill>
                  <a:schemeClr val="accent6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Pick up.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	</a:t>
            </a:r>
            <a:r>
              <a:rPr lang="cs-CZ" sz="1500" dirty="0" smtClean="0">
                <a:solidFill>
                  <a:schemeClr val="accent6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Seber, zvedni.</a:t>
            </a:r>
            <a:endParaRPr lang="en-GB" sz="1500" dirty="0" smtClean="0">
              <a:solidFill>
                <a:schemeClr val="accent6">
                  <a:lumMod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Zkuste si sami dopsat příkazy k obrázkům.</a:t>
            </a:r>
            <a:endParaRPr lang="cs-CZ" sz="1500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8" name="Picture 4" descr="C:\Users\Dlouha\AppData\Local\Microsoft\Windows\Temporary Internet Files\Content.IE5\6DHLVREN\MC900237622[1].wmf"/>
          <p:cNvPicPr>
            <a:picLocks noGrp="1" noChangeAspect="1" noChangeArrowheads="1"/>
          </p:cNvPicPr>
          <p:nvPr>
            <p:ph idx="1"/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51938" y="3086235"/>
            <a:ext cx="1049541" cy="1696635"/>
          </a:xfrm>
          <a:prstGeom prst="rect">
            <a:avLst/>
          </a:prstGeom>
          <a:noFill/>
          <a:effectLst>
            <a:glow rad="1397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Music"/>
          <p:cNvSpPr>
            <a:spLocks noEditPoints="1" noChangeArrowheads="1"/>
          </p:cNvSpPr>
          <p:nvPr/>
        </p:nvSpPr>
        <p:spPr bwMode="auto">
          <a:xfrm>
            <a:off x="1623329" y="3086235"/>
            <a:ext cx="466021" cy="1006376"/>
          </a:xfrm>
          <a:custGeom>
            <a:avLst/>
            <a:gdLst>
              <a:gd name="T0" fmla="*/ 7352 w 21600"/>
              <a:gd name="T1" fmla="*/ 46 h 21600"/>
              <a:gd name="T2" fmla="*/ 7373 w 21600"/>
              <a:gd name="T3" fmla="*/ 9900 h 21600"/>
              <a:gd name="T4" fmla="*/ 21683 w 21600"/>
              <a:gd name="T5" fmla="*/ 10061 h 21600"/>
              <a:gd name="T6" fmla="*/ 7352 w 21600"/>
              <a:gd name="T7" fmla="*/ 46 h 21600"/>
              <a:gd name="T8" fmla="*/ 21600 w 21600"/>
              <a:gd name="T9" fmla="*/ 0 h 21600"/>
              <a:gd name="T10" fmla="*/ 7975 w 21600"/>
              <a:gd name="T11" fmla="*/ 923 h 21600"/>
              <a:gd name="T12" fmla="*/ 20935 w 21600"/>
              <a:gd name="T13" fmla="*/ 5354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T10" t="T11" r="T12" b="T13"/>
            <a:pathLst>
              <a:path w="21600" h="21600">
                <a:moveTo>
                  <a:pt x="7352" y="46"/>
                </a:moveTo>
                <a:lnTo>
                  <a:pt x="7373" y="9900"/>
                </a:lnTo>
                <a:lnTo>
                  <a:pt x="7352" y="16107"/>
                </a:lnTo>
                <a:lnTo>
                  <a:pt x="7103" y="15969"/>
                </a:lnTo>
                <a:lnTo>
                  <a:pt x="6729" y="15692"/>
                </a:lnTo>
                <a:lnTo>
                  <a:pt x="6355" y="15553"/>
                </a:lnTo>
                <a:lnTo>
                  <a:pt x="5981" y="15415"/>
                </a:lnTo>
                <a:lnTo>
                  <a:pt x="5607" y="15276"/>
                </a:lnTo>
                <a:lnTo>
                  <a:pt x="5109" y="15138"/>
                </a:lnTo>
                <a:lnTo>
                  <a:pt x="4735" y="15138"/>
                </a:lnTo>
                <a:lnTo>
                  <a:pt x="4236" y="15138"/>
                </a:lnTo>
                <a:lnTo>
                  <a:pt x="3364" y="15138"/>
                </a:lnTo>
                <a:lnTo>
                  <a:pt x="2616" y="15276"/>
                </a:lnTo>
                <a:lnTo>
                  <a:pt x="1869" y="15692"/>
                </a:lnTo>
                <a:lnTo>
                  <a:pt x="1246" y="15969"/>
                </a:lnTo>
                <a:lnTo>
                  <a:pt x="747" y="16523"/>
                </a:lnTo>
                <a:lnTo>
                  <a:pt x="373" y="17076"/>
                </a:lnTo>
                <a:lnTo>
                  <a:pt x="124" y="17630"/>
                </a:lnTo>
                <a:lnTo>
                  <a:pt x="0" y="18323"/>
                </a:lnTo>
                <a:lnTo>
                  <a:pt x="124" y="19015"/>
                </a:lnTo>
                <a:lnTo>
                  <a:pt x="373" y="19569"/>
                </a:lnTo>
                <a:lnTo>
                  <a:pt x="747" y="20123"/>
                </a:lnTo>
                <a:lnTo>
                  <a:pt x="1246" y="20676"/>
                </a:lnTo>
                <a:lnTo>
                  <a:pt x="1869" y="21092"/>
                </a:lnTo>
                <a:lnTo>
                  <a:pt x="2616" y="21369"/>
                </a:lnTo>
                <a:lnTo>
                  <a:pt x="3364" y="21507"/>
                </a:lnTo>
                <a:lnTo>
                  <a:pt x="4236" y="21646"/>
                </a:lnTo>
                <a:lnTo>
                  <a:pt x="5109" y="21507"/>
                </a:lnTo>
                <a:lnTo>
                  <a:pt x="5856" y="21369"/>
                </a:lnTo>
                <a:lnTo>
                  <a:pt x="6604" y="21092"/>
                </a:lnTo>
                <a:lnTo>
                  <a:pt x="7227" y="20676"/>
                </a:lnTo>
                <a:lnTo>
                  <a:pt x="7726" y="20123"/>
                </a:lnTo>
                <a:lnTo>
                  <a:pt x="8100" y="19569"/>
                </a:lnTo>
                <a:lnTo>
                  <a:pt x="8349" y="19015"/>
                </a:lnTo>
                <a:lnTo>
                  <a:pt x="8473" y="18323"/>
                </a:lnTo>
                <a:lnTo>
                  <a:pt x="8473" y="6276"/>
                </a:lnTo>
                <a:lnTo>
                  <a:pt x="20561" y="6276"/>
                </a:lnTo>
                <a:lnTo>
                  <a:pt x="20561" y="16107"/>
                </a:lnTo>
                <a:lnTo>
                  <a:pt x="20187" y="15830"/>
                </a:lnTo>
                <a:lnTo>
                  <a:pt x="19938" y="15692"/>
                </a:lnTo>
                <a:lnTo>
                  <a:pt x="19564" y="15553"/>
                </a:lnTo>
                <a:lnTo>
                  <a:pt x="19190" y="15415"/>
                </a:lnTo>
                <a:lnTo>
                  <a:pt x="18692" y="15276"/>
                </a:lnTo>
                <a:lnTo>
                  <a:pt x="18318" y="15138"/>
                </a:lnTo>
                <a:lnTo>
                  <a:pt x="17944" y="15138"/>
                </a:lnTo>
                <a:lnTo>
                  <a:pt x="17446" y="15138"/>
                </a:lnTo>
                <a:lnTo>
                  <a:pt x="16573" y="15138"/>
                </a:lnTo>
                <a:lnTo>
                  <a:pt x="15826" y="15276"/>
                </a:lnTo>
                <a:lnTo>
                  <a:pt x="15078" y="15692"/>
                </a:lnTo>
                <a:lnTo>
                  <a:pt x="14455" y="15969"/>
                </a:lnTo>
                <a:lnTo>
                  <a:pt x="13956" y="16523"/>
                </a:lnTo>
                <a:lnTo>
                  <a:pt x="13583" y="17076"/>
                </a:lnTo>
                <a:lnTo>
                  <a:pt x="13333" y="17630"/>
                </a:lnTo>
                <a:lnTo>
                  <a:pt x="13209" y="18323"/>
                </a:lnTo>
                <a:lnTo>
                  <a:pt x="13333" y="19015"/>
                </a:lnTo>
                <a:lnTo>
                  <a:pt x="13583" y="19569"/>
                </a:lnTo>
                <a:lnTo>
                  <a:pt x="13956" y="20123"/>
                </a:lnTo>
                <a:lnTo>
                  <a:pt x="14455" y="20676"/>
                </a:lnTo>
                <a:lnTo>
                  <a:pt x="15078" y="21092"/>
                </a:lnTo>
                <a:lnTo>
                  <a:pt x="15826" y="21369"/>
                </a:lnTo>
                <a:lnTo>
                  <a:pt x="16573" y="21507"/>
                </a:lnTo>
                <a:lnTo>
                  <a:pt x="17446" y="21646"/>
                </a:lnTo>
                <a:lnTo>
                  <a:pt x="18318" y="21507"/>
                </a:lnTo>
                <a:lnTo>
                  <a:pt x="19066" y="21369"/>
                </a:lnTo>
                <a:lnTo>
                  <a:pt x="19813" y="21092"/>
                </a:lnTo>
                <a:lnTo>
                  <a:pt x="20436" y="20676"/>
                </a:lnTo>
                <a:lnTo>
                  <a:pt x="20935" y="20123"/>
                </a:lnTo>
                <a:lnTo>
                  <a:pt x="21309" y="19569"/>
                </a:lnTo>
                <a:lnTo>
                  <a:pt x="21558" y="19015"/>
                </a:lnTo>
                <a:lnTo>
                  <a:pt x="21683" y="18323"/>
                </a:lnTo>
                <a:lnTo>
                  <a:pt x="21683" y="10061"/>
                </a:lnTo>
                <a:lnTo>
                  <a:pt x="21683" y="46"/>
                </a:lnTo>
                <a:lnTo>
                  <a:pt x="7352" y="46"/>
                </a:lnTo>
                <a:close/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glow rad="139700">
              <a:schemeClr val="accent3">
                <a:satMod val="175000"/>
                <a:alpha val="40000"/>
              </a:schemeClr>
            </a:glow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0" name="Picture 6" descr="C:\Users\Dlouha\AppData\Local\Microsoft\Windows\Temporary Internet Files\Content.IE5\5HF86HP0\MP900402327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0538" y="3391833"/>
            <a:ext cx="848443" cy="1272342"/>
          </a:xfrm>
          <a:prstGeom prst="rect">
            <a:avLst/>
          </a:prstGeom>
          <a:noFill/>
          <a:effectLst>
            <a:glow rad="139700">
              <a:schemeClr val="accent5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louha\AppData\Local\Microsoft\Windows\Temporary Internet Files\Content.IE5\3BMG354R\MC90028056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1033" y="1654186"/>
            <a:ext cx="672659" cy="1463973"/>
          </a:xfrm>
          <a:prstGeom prst="rect">
            <a:avLst/>
          </a:prstGeom>
          <a:noFill/>
          <a:effectLst>
            <a:glow rad="139700">
              <a:schemeClr val="accent5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louha\AppData\Local\Microsoft\Windows\Temporary Internet Files\Content.IE5\1CA1KFKS\MP900411783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1440" y="1726249"/>
            <a:ext cx="864096" cy="858894"/>
          </a:xfrm>
          <a:prstGeom prst="rect">
            <a:avLst/>
          </a:prstGeom>
          <a:noFill/>
          <a:effectLst>
            <a:glow rad="139700">
              <a:schemeClr val="accent5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louha\AppData\Local\Microsoft\Windows\Temporary Internet Files\Content.IE5\3BMG354R\MC900212965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3779" y="1993811"/>
            <a:ext cx="857045" cy="1092424"/>
          </a:xfrm>
          <a:prstGeom prst="rect">
            <a:avLst/>
          </a:prstGeom>
          <a:noFill/>
          <a:effectLst>
            <a:glow rad="101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Dlouha\AppData\Local\Microsoft\Windows\Temporary Internet Files\Content.IE5\6DHLVREN\MC900280425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6925" y="1515876"/>
            <a:ext cx="868698" cy="1069267"/>
          </a:xfrm>
          <a:prstGeom prst="rect">
            <a:avLst/>
          </a:prstGeom>
          <a:noFill/>
          <a:effectLst>
            <a:glow rad="139700">
              <a:schemeClr val="accent4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Dlouha\AppData\Local\Microsoft\Windows\Temporary Internet Files\Content.IE5\1CA1KFKS\MC900310496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9719" y="5238748"/>
            <a:ext cx="1118763" cy="690464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Dlouha\AppData\Local\Microsoft\Windows\Temporary Internet Files\Content.IE5\3BMG354R\MC900078738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4513" y="4895412"/>
            <a:ext cx="838907" cy="890586"/>
          </a:xfrm>
          <a:prstGeom prst="rect">
            <a:avLst/>
          </a:prstGeom>
          <a:noFill/>
          <a:effectLst>
            <a:glow rad="139700">
              <a:schemeClr val="accent4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Dlouha\AppData\Local\Microsoft\Windows\Temporary Internet Files\Content.IE5\3BMG354R\MP900407251[1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1281" y="4698556"/>
            <a:ext cx="864096" cy="1080383"/>
          </a:xfrm>
          <a:prstGeom prst="rect">
            <a:avLst/>
          </a:prstGeom>
          <a:noFill/>
          <a:effectLst>
            <a:glow rad="139700">
              <a:schemeClr val="accent5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13936" y="2016840"/>
            <a:ext cx="941027" cy="369332"/>
          </a:xfrm>
          <a:prstGeom prst="rect">
            <a:avLst/>
          </a:prstGeom>
          <a:noFill/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en-GB" sz="1500" i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</a:t>
            </a:r>
            <a:r>
              <a:rPr lang="en-GB" i="1" dirty="0" smtClean="0">
                <a:solidFill>
                  <a:srgbClr val="00B050"/>
                </a:solidFill>
              </a:rPr>
              <a:t> quiet</a:t>
            </a:r>
            <a:endParaRPr lang="en-GB" i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91760" y="2585143"/>
            <a:ext cx="1542538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500" i="1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Open your book</a:t>
            </a:r>
            <a:endParaRPr lang="en-GB" sz="1500" i="1" dirty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428497" y="1982189"/>
            <a:ext cx="632033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500" i="1" dirty="0" smtClean="0">
                <a:solidFill>
                  <a:srgbClr val="92D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Write</a:t>
            </a:r>
            <a:endParaRPr lang="en-GB" sz="1500" i="1" dirty="0">
              <a:solidFill>
                <a:srgbClr val="92D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44473" y="1596348"/>
            <a:ext cx="1105431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500" i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Come here</a:t>
            </a:r>
            <a:endParaRPr lang="en-GB" sz="1500" i="1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81262" y="3427840"/>
            <a:ext cx="548548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500" i="1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Sing</a:t>
            </a:r>
            <a:endParaRPr lang="en-GB" sz="1500" i="1" dirty="0">
              <a:solidFill>
                <a:srgbClr val="00206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34298" y="3427840"/>
            <a:ext cx="94448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500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Sit down</a:t>
            </a:r>
          </a:p>
          <a:p>
            <a:r>
              <a:rPr lang="en-GB" sz="1500" i="1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Stand up</a:t>
            </a:r>
            <a:endParaRPr lang="en-GB" sz="1500" i="1" dirty="0">
              <a:solidFill>
                <a:srgbClr val="00B0F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331910" y="3777496"/>
            <a:ext cx="607602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500" i="1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Read</a:t>
            </a:r>
            <a:endParaRPr lang="en-GB" sz="1500" i="1" dirty="0">
              <a:solidFill>
                <a:srgbClr val="7030A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330620" y="5845624"/>
            <a:ext cx="585417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500" i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Look</a:t>
            </a:r>
            <a:endParaRPr lang="en-GB" sz="1500" i="1" dirty="0">
              <a:solidFill>
                <a:srgbClr val="FFC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409101" y="4882619"/>
            <a:ext cx="1542538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500" i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Close your book</a:t>
            </a:r>
            <a:endParaRPr lang="en-GB" sz="1500" i="1" dirty="0">
              <a:solidFill>
                <a:schemeClr val="accent2">
                  <a:lumMod val="60000"/>
                  <a:lumOff val="4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737381" y="5436001"/>
            <a:ext cx="683200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500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Listen</a:t>
            </a:r>
            <a:endParaRPr lang="en-GB" sz="1500" i="1" dirty="0">
              <a:solidFill>
                <a:schemeClr val="tx2">
                  <a:lumMod val="60000"/>
                  <a:lumOff val="4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9" name="Picture 4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266510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0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1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en-GB" sz="16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795</TotalTime>
  <Words>253</Words>
  <Application>Microsoft Office PowerPoint</Application>
  <PresentationFormat>Předvádění na obrazovce (4:3)</PresentationFormat>
  <Paragraphs>179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</vt:lpstr>
      <vt:lpstr>Víte, co znamenají tyto příkazy paní učitelky ve třídě? Zkuste si je přeložit.</vt:lpstr>
      <vt:lpstr>Správná odpověď je ve stejné barvě. Najdi si ji.</vt:lpstr>
      <vt:lpstr>Tak. Nyní je to úplně správně. Máš to v sešitě také tak?</vt:lpstr>
      <vt:lpstr>Zkuste si sami dopsat příkazy k obrázkům.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100</cp:revision>
  <dcterms:created xsi:type="dcterms:W3CDTF">2011-05-26T14:17:08Z</dcterms:created>
  <dcterms:modified xsi:type="dcterms:W3CDTF">2011-11-05T17:17:16Z</dcterms:modified>
</cp:coreProperties>
</file>