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66004-782B-4624-B776-34D74042FA04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19B10-6B66-4FEB-8C37-0E71F7A0C4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09070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66004-782B-4624-B776-34D74042FA04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19B10-6B66-4FEB-8C37-0E71F7A0C4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02344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66004-782B-4624-B776-34D74042FA04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19B10-6B66-4FEB-8C37-0E71F7A0C4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85375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66004-782B-4624-B776-34D74042FA04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19B10-6B66-4FEB-8C37-0E71F7A0C4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8323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66004-782B-4624-B776-34D74042FA04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19B10-6B66-4FEB-8C37-0E71F7A0C4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16708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66004-782B-4624-B776-34D74042FA04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19B10-6B66-4FEB-8C37-0E71F7A0C4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64179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66004-782B-4624-B776-34D74042FA04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19B10-6B66-4FEB-8C37-0E71F7A0C4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88323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66004-782B-4624-B776-34D74042FA04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19B10-6B66-4FEB-8C37-0E71F7A0C4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66018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66004-782B-4624-B776-34D74042FA04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19B10-6B66-4FEB-8C37-0E71F7A0C4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3927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66004-782B-4624-B776-34D74042FA04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19B10-6B66-4FEB-8C37-0E71F7A0C4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65203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B66004-782B-4624-B776-34D74042FA04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19B10-6B66-4FEB-8C37-0E71F7A0C4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792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B66004-782B-4624-B776-34D74042FA04}" type="datetimeFigureOut">
              <a:rPr lang="cs-CZ" smtClean="0"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819B10-6B66-4FEB-8C37-0E71F7A0C4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8461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836712"/>
            <a:ext cx="7488832" cy="1996023"/>
          </a:xfrm>
          <a:prstGeom prst="rect">
            <a:avLst/>
          </a:prstGeom>
          <a:noFill/>
          <a:ln>
            <a:noFill/>
          </a:ln>
          <a:effectLst/>
        </p:spPr>
      </p:pic>
      <p:grpSp>
        <p:nvGrpSpPr>
          <p:cNvPr id="5" name="Skupina 4"/>
          <p:cNvGrpSpPr>
            <a:grpSpLocks/>
          </p:cNvGrpSpPr>
          <p:nvPr/>
        </p:nvGrpSpPr>
        <p:grpSpPr bwMode="auto">
          <a:xfrm>
            <a:off x="609123" y="3091814"/>
            <a:ext cx="8064896" cy="3361522"/>
            <a:chOff x="0" y="0"/>
            <a:chExt cx="6410325" cy="1981200"/>
          </a:xfrm>
        </p:grpSpPr>
        <p:sp>
          <p:nvSpPr>
            <p:cNvPr id="6" name="Obdélník 5"/>
            <p:cNvSpPr>
              <a:spLocks noChangeArrowheads="1"/>
            </p:cNvSpPr>
            <p:nvPr/>
          </p:nvSpPr>
          <p:spPr bwMode="auto">
            <a:xfrm>
              <a:off x="0" y="0"/>
              <a:ext cx="6410325" cy="1981200"/>
            </a:xfrm>
            <a:prstGeom prst="rect">
              <a:avLst/>
            </a:prstGeom>
            <a:gradFill rotWithShape="1">
              <a:gsLst>
                <a:gs pos="0">
                  <a:srgbClr val="B9CDE5"/>
                </a:gs>
                <a:gs pos="6500">
                  <a:srgbClr val="5D8AF2"/>
                </a:gs>
                <a:gs pos="13000">
                  <a:srgbClr val="0047FF"/>
                </a:gs>
                <a:gs pos="20004">
                  <a:srgbClr val="D7E5F5"/>
                </a:gs>
                <a:gs pos="28000">
                  <a:srgbClr val="558ED5"/>
                </a:gs>
                <a:gs pos="42999">
                  <a:srgbClr val="8EB4E3"/>
                </a:gs>
                <a:gs pos="58000">
                  <a:srgbClr val="C6D9F1"/>
                </a:gs>
                <a:gs pos="72000">
                  <a:srgbClr val="0047FF"/>
                </a:gs>
                <a:gs pos="87000">
                  <a:srgbClr val="8EB4E3"/>
                </a:gs>
                <a:gs pos="100000">
                  <a:srgbClr val="0047FF"/>
                </a:gs>
              </a:gsLst>
              <a:lin ang="18900000" scaled="1"/>
            </a:gradFill>
            <a:ln w="25400" algn="ctr">
              <a:solidFill>
                <a:srgbClr val="FFFFFF"/>
              </a:solidFill>
              <a:miter lim="800000"/>
              <a:headEnd/>
              <a:tailEnd/>
            </a:ln>
          </p:spPr>
          <p:txBody>
            <a:bodyPr rot="0" vert="horz" wrap="square" lIns="91440" tIns="45720" rIns="91440" bIns="45720" anchor="ctr" anchorCtr="0" upright="1">
              <a:noAutofit/>
            </a:bodyPr>
            <a:lstStyle/>
            <a:p>
              <a:endParaRPr lang="cs-CZ"/>
            </a:p>
          </p:txBody>
        </p:sp>
        <p:grpSp>
          <p:nvGrpSpPr>
            <p:cNvPr id="7" name="Skupina 6"/>
            <p:cNvGrpSpPr>
              <a:grpSpLocks/>
            </p:cNvGrpSpPr>
            <p:nvPr/>
          </p:nvGrpSpPr>
          <p:grpSpPr bwMode="auto">
            <a:xfrm>
              <a:off x="282051" y="200025"/>
              <a:ext cx="5930195" cy="1619250"/>
              <a:chOff x="-3699" y="0"/>
              <a:chExt cx="5930612" cy="1619400"/>
            </a:xfrm>
          </p:grpSpPr>
          <p:sp>
            <p:nvSpPr>
              <p:cNvPr id="8" name="Obdélník 7"/>
              <p:cNvSpPr>
                <a:spLocks noChangeArrowheads="1"/>
              </p:cNvSpPr>
              <p:nvPr/>
            </p:nvSpPr>
            <p:spPr bwMode="auto">
              <a:xfrm>
                <a:off x="0" y="0"/>
                <a:ext cx="5924550" cy="323850"/>
              </a:xfrm>
              <a:prstGeom prst="rect">
                <a:avLst/>
              </a:prstGeom>
              <a:solidFill>
                <a:srgbClr val="FFFFFF"/>
              </a:solidFill>
              <a:ln w="25400" algn="ctr">
                <a:solidFill>
                  <a:srgbClr val="558ED5"/>
                </a:solidFill>
                <a:miter lim="800000"/>
                <a:headEnd/>
                <a:tailEnd/>
              </a:ln>
            </p:spPr>
            <p:txBody>
              <a:bodyPr rot="0" vert="horz" wrap="square" lIns="91440" tIns="45720" rIns="91440" bIns="45720" anchor="ctr" anchorCtr="0" upright="1">
                <a:noAutofit/>
              </a:bodyPr>
              <a:lstStyle/>
              <a:p>
                <a:pPr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cs-CZ" sz="2000" dirty="0">
                    <a:solidFill>
                      <a:srgbClr val="000000"/>
                    </a:solidFill>
                    <a:latin typeface="Calibri"/>
                    <a:ea typeface="Calibri"/>
                    <a:cs typeface="Times New Roman"/>
                  </a:rPr>
                  <a:t>NÁZEV</a:t>
                </a:r>
                <a:r>
                  <a:rPr lang="cs-CZ" sz="1400" dirty="0">
                    <a:solidFill>
                      <a:srgbClr val="000000"/>
                    </a:solidFill>
                    <a:effectLst/>
                    <a:latin typeface="Calibri"/>
                    <a:ea typeface="Calibri"/>
                    <a:cs typeface="Times New Roman"/>
                  </a:rPr>
                  <a:t>  </a:t>
                </a:r>
                <a:r>
                  <a:rPr lang="cs-CZ" sz="2000" dirty="0">
                    <a:solidFill>
                      <a:srgbClr val="000000"/>
                    </a:solidFill>
                    <a:latin typeface="Calibri"/>
                    <a:ea typeface="Calibri"/>
                    <a:cs typeface="Times New Roman"/>
                  </a:rPr>
                  <a:t>ŠKOLY:  ZŠ J. E. Purkyně a ZUŠ Libochovice</a:t>
                </a:r>
              </a:p>
            </p:txBody>
          </p:sp>
          <p:sp>
            <p:nvSpPr>
              <p:cNvPr id="9" name="Obdélník 8"/>
              <p:cNvSpPr>
                <a:spLocks noChangeArrowheads="1"/>
              </p:cNvSpPr>
              <p:nvPr/>
            </p:nvSpPr>
            <p:spPr bwMode="auto">
              <a:xfrm>
                <a:off x="2363" y="323850"/>
                <a:ext cx="5924550" cy="323850"/>
              </a:xfrm>
              <a:prstGeom prst="rect">
                <a:avLst/>
              </a:prstGeom>
              <a:solidFill>
                <a:srgbClr val="FFFFFF"/>
              </a:solidFill>
              <a:ln w="25400" algn="ctr">
                <a:solidFill>
                  <a:srgbClr val="558ED5"/>
                </a:solidFill>
                <a:miter lim="800000"/>
                <a:headEnd/>
                <a:tailEnd/>
              </a:ln>
            </p:spPr>
            <p:txBody>
              <a:bodyPr rot="0" vert="horz" wrap="square" lIns="91440" tIns="45720" rIns="91440" bIns="45720" anchor="ctr" anchorCtr="0" upright="1">
                <a:noAutofit/>
              </a:bodyPr>
              <a:lstStyle/>
              <a:p>
                <a:pPr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cs-CZ" sz="2000" dirty="0">
                    <a:solidFill>
                      <a:srgbClr val="000000"/>
                    </a:solidFill>
                    <a:latin typeface="Calibri"/>
                    <a:ea typeface="Calibri"/>
                    <a:cs typeface="Times New Roman"/>
                  </a:rPr>
                  <a:t>AUTOR:  Mgr. Eva </a:t>
                </a:r>
                <a:r>
                  <a:rPr lang="cs-CZ" sz="2000" dirty="0" err="1">
                    <a:solidFill>
                      <a:srgbClr val="000000"/>
                    </a:solidFill>
                    <a:latin typeface="Calibri"/>
                    <a:ea typeface="Calibri"/>
                    <a:cs typeface="Times New Roman"/>
                  </a:rPr>
                  <a:t>Štorová</a:t>
                </a:r>
                <a:endParaRPr lang="cs-CZ" sz="2000" dirty="0">
                  <a:solidFill>
                    <a:srgbClr val="000000"/>
                  </a:solidFill>
                  <a:latin typeface="Calibri"/>
                  <a:ea typeface="Calibri"/>
                  <a:cs typeface="Times New Roman"/>
                </a:endParaRPr>
              </a:p>
            </p:txBody>
          </p:sp>
          <p:sp>
            <p:nvSpPr>
              <p:cNvPr id="10" name="Obdélník 9"/>
              <p:cNvSpPr>
                <a:spLocks noChangeArrowheads="1"/>
              </p:cNvSpPr>
              <p:nvPr/>
            </p:nvSpPr>
            <p:spPr bwMode="auto">
              <a:xfrm>
                <a:off x="-1" y="647700"/>
                <a:ext cx="5925600" cy="324000"/>
              </a:xfrm>
              <a:prstGeom prst="rect">
                <a:avLst/>
              </a:prstGeom>
              <a:solidFill>
                <a:srgbClr val="FFFFFF"/>
              </a:solidFill>
              <a:ln w="25400" algn="ctr">
                <a:solidFill>
                  <a:srgbClr val="558ED5"/>
                </a:solidFill>
                <a:miter lim="800000"/>
                <a:headEnd/>
                <a:tailEnd/>
              </a:ln>
            </p:spPr>
            <p:txBody>
              <a:bodyPr rot="0" vert="horz" wrap="square" lIns="91440" tIns="45720" rIns="91440" bIns="45720" anchor="ctr" anchorCtr="0" upright="1">
                <a:noAutofit/>
              </a:bodyPr>
              <a:lstStyle/>
              <a:p>
                <a:pPr>
                  <a:lnSpc>
                    <a:spcPct val="115000"/>
                  </a:lnSpc>
                  <a:spcAft>
                    <a:spcPts val="1000"/>
                  </a:spcAft>
                </a:pPr>
                <a:endParaRPr lang="cs-CZ" sz="2000" dirty="0" smtClean="0">
                  <a:solidFill>
                    <a:srgbClr val="000000"/>
                  </a:solidFill>
                  <a:latin typeface="Calibri"/>
                  <a:ea typeface="Calibri"/>
                  <a:cs typeface="Times New Roman"/>
                </a:endParaRPr>
              </a:p>
              <a:p>
                <a:pPr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cs-CZ" sz="2000" dirty="0" smtClean="0">
                    <a:solidFill>
                      <a:srgbClr val="000000"/>
                    </a:solidFill>
                    <a:latin typeface="Calibri"/>
                    <a:ea typeface="Calibri"/>
                    <a:cs typeface="Times New Roman"/>
                  </a:rPr>
                  <a:t>NÁZEV</a:t>
                </a:r>
                <a:r>
                  <a:rPr lang="cs-CZ" sz="2000" dirty="0">
                    <a:solidFill>
                      <a:srgbClr val="000000"/>
                    </a:solidFill>
                    <a:latin typeface="Calibri"/>
                    <a:ea typeface="Calibri"/>
                    <a:cs typeface="Times New Roman"/>
                  </a:rPr>
                  <a:t>:  </a:t>
                </a:r>
                <a:r>
                  <a:rPr lang="cs-CZ" sz="2000" dirty="0" smtClean="0">
                    <a:solidFill>
                      <a:srgbClr val="000000"/>
                    </a:solidFill>
                    <a:latin typeface="Calibri"/>
                    <a:ea typeface="Calibri"/>
                    <a:cs typeface="Times New Roman"/>
                  </a:rPr>
                  <a:t>VY_32_INOVACE_08_PRV-Turistické značky</a:t>
                </a:r>
              </a:p>
              <a:p>
                <a:pPr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cs-CZ" sz="1400" dirty="0" smtClean="0">
                    <a:solidFill>
                      <a:srgbClr val="000000"/>
                    </a:solidFill>
                    <a:effectLst/>
                    <a:latin typeface="Calibri"/>
                    <a:ea typeface="Calibri"/>
                    <a:cs typeface="Times New Roman"/>
                  </a:rPr>
                  <a:t> </a:t>
                </a:r>
                <a:endParaRPr lang="cs-CZ" sz="1100" dirty="0">
                  <a:effectLst/>
                  <a:latin typeface="Calibri"/>
                  <a:ea typeface="Calibri"/>
                  <a:cs typeface="Times New Roman"/>
                </a:endParaRPr>
              </a:p>
            </p:txBody>
          </p:sp>
          <p:sp>
            <p:nvSpPr>
              <p:cNvPr id="11" name="Obdélník 10"/>
              <p:cNvSpPr>
                <a:spLocks noChangeArrowheads="1"/>
              </p:cNvSpPr>
              <p:nvPr/>
            </p:nvSpPr>
            <p:spPr bwMode="auto">
              <a:xfrm>
                <a:off x="-3699" y="971700"/>
                <a:ext cx="5925600" cy="324000"/>
              </a:xfrm>
              <a:prstGeom prst="rect">
                <a:avLst/>
              </a:prstGeom>
              <a:solidFill>
                <a:srgbClr val="FFFFFF"/>
              </a:solidFill>
              <a:ln w="25400" algn="ctr">
                <a:solidFill>
                  <a:srgbClr val="558ED5"/>
                </a:solidFill>
                <a:miter lim="800000"/>
                <a:headEnd/>
                <a:tailEnd/>
              </a:ln>
            </p:spPr>
            <p:txBody>
              <a:bodyPr rot="0" vert="horz" wrap="square" lIns="91440" tIns="45720" rIns="91440" bIns="45720" anchor="ctr" anchorCtr="0" upright="1">
                <a:noAutofit/>
              </a:bodyPr>
              <a:lstStyle/>
              <a:p>
                <a:pPr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cs-CZ" sz="2000" dirty="0" smtClean="0">
                    <a:solidFill>
                      <a:srgbClr val="000000"/>
                    </a:solidFill>
                    <a:latin typeface="Calibri"/>
                    <a:ea typeface="Calibri"/>
                    <a:cs typeface="Times New Roman"/>
                  </a:rPr>
                  <a:t>TÉMA:  Turistické značky – prezentace</a:t>
                </a:r>
                <a:endParaRPr lang="cs-CZ" sz="2000" dirty="0">
                  <a:solidFill>
                    <a:srgbClr val="000000"/>
                  </a:solidFill>
                  <a:latin typeface="Calibri"/>
                  <a:ea typeface="Calibri"/>
                  <a:cs typeface="Times New Roman"/>
                </a:endParaRPr>
              </a:p>
            </p:txBody>
          </p:sp>
          <p:sp>
            <p:nvSpPr>
              <p:cNvPr id="12" name="Obdélník 11"/>
              <p:cNvSpPr>
                <a:spLocks noChangeArrowheads="1"/>
              </p:cNvSpPr>
              <p:nvPr/>
            </p:nvSpPr>
            <p:spPr bwMode="auto">
              <a:xfrm>
                <a:off x="0" y="1295400"/>
                <a:ext cx="5925600" cy="324000"/>
              </a:xfrm>
              <a:prstGeom prst="rect">
                <a:avLst/>
              </a:prstGeom>
              <a:solidFill>
                <a:srgbClr val="FFFFFF"/>
              </a:solidFill>
              <a:ln w="25400" algn="ctr">
                <a:solidFill>
                  <a:srgbClr val="558ED5"/>
                </a:solidFill>
                <a:miter lim="800000"/>
                <a:headEnd/>
                <a:tailEnd/>
              </a:ln>
            </p:spPr>
            <p:txBody>
              <a:bodyPr rot="0" vert="horz" wrap="square" lIns="91440" tIns="45720" rIns="91440" bIns="45720" anchor="ctr" anchorCtr="0" upright="1">
                <a:noAutofit/>
              </a:bodyPr>
              <a:lstStyle/>
              <a:p>
                <a:pPr>
                  <a:lnSpc>
                    <a:spcPct val="115000"/>
                  </a:lnSpc>
                  <a:spcAft>
                    <a:spcPts val="1000"/>
                  </a:spcAft>
                </a:pPr>
                <a:r>
                  <a:rPr lang="cs-CZ" sz="2000" dirty="0">
                    <a:solidFill>
                      <a:srgbClr val="000000"/>
                    </a:solidFill>
                    <a:effectLst/>
                    <a:latin typeface="Calibri"/>
                    <a:ea typeface="Calibri"/>
                    <a:cs typeface="Times New Roman"/>
                  </a:rPr>
                  <a:t>ČÍSLO  PROJEKTU:  CZ.1.07/1.4.00/21.2803</a:t>
                </a:r>
                <a:endParaRPr lang="cs-CZ" sz="2000" dirty="0">
                  <a:effectLst/>
                  <a:latin typeface="Calibri"/>
                  <a:ea typeface="Calibri"/>
                  <a:cs typeface="Times New Roman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217439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dirty="0" smtClean="0"/>
              <a:t>Prezentace je určena žákům třetích tříd.</a:t>
            </a:r>
          </a:p>
          <a:p>
            <a:pPr marL="0" indent="0">
              <a:buNone/>
            </a:pPr>
            <a:r>
              <a:rPr lang="cs-CZ" dirty="0" smtClean="0"/>
              <a:t>Žáci pracují ve skupinách a ověřují si svoje znalosti, zapisování názvů turistických značek do sešitu. Potom společná kontrola a vyhodnocení nejlepší skupiny.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5126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10000" dirty="0" smtClean="0"/>
              <a:t>Turistické </a:t>
            </a:r>
            <a:br>
              <a:rPr lang="cs-CZ" sz="10000" dirty="0" smtClean="0"/>
            </a:br>
            <a:r>
              <a:rPr lang="cs-CZ" sz="10000" dirty="0"/>
              <a:t/>
            </a:r>
            <a:br>
              <a:rPr lang="cs-CZ" sz="10000" dirty="0"/>
            </a:br>
            <a:r>
              <a:rPr lang="cs-CZ" sz="10000" dirty="0" smtClean="0"/>
              <a:t>            značky</a:t>
            </a:r>
          </a:p>
        </p:txBody>
      </p:sp>
    </p:spTree>
    <p:extLst>
      <p:ext uri="{BB962C8B-B14F-4D97-AF65-F5344CB8AC3E}">
        <p14:creationId xmlns:p14="http://schemas.microsoft.com/office/powerpoint/2010/main" val="2219117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5000" dirty="0" smtClean="0"/>
              <a:t>1.</a:t>
            </a:r>
          </a:p>
        </p:txBody>
      </p:sp>
      <p:sp>
        <p:nvSpPr>
          <p:cNvPr id="3" name="Obdélník 2"/>
          <p:cNvSpPr/>
          <p:nvPr/>
        </p:nvSpPr>
        <p:spPr>
          <a:xfrm>
            <a:off x="3635896" y="764704"/>
            <a:ext cx="3240360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00" dirty="0">
                <a:sym typeface="Wingdings"/>
              </a:rPr>
              <a:t></a:t>
            </a:r>
            <a:endParaRPr lang="cs-CZ" sz="30000" dirty="0"/>
          </a:p>
        </p:txBody>
      </p:sp>
    </p:spTree>
    <p:extLst>
      <p:ext uri="{BB962C8B-B14F-4D97-AF65-F5344CB8AC3E}">
        <p14:creationId xmlns:p14="http://schemas.microsoft.com/office/powerpoint/2010/main" val="274789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5000" dirty="0"/>
              <a:t>2</a:t>
            </a:r>
            <a:r>
              <a:rPr lang="cs-CZ" sz="25000" dirty="0" smtClean="0"/>
              <a:t>.</a:t>
            </a:r>
          </a:p>
        </p:txBody>
      </p:sp>
      <p:sp>
        <p:nvSpPr>
          <p:cNvPr id="3" name="Obdélník 2"/>
          <p:cNvSpPr/>
          <p:nvPr/>
        </p:nvSpPr>
        <p:spPr>
          <a:xfrm>
            <a:off x="3563888" y="692696"/>
            <a:ext cx="4031873" cy="470898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0000" dirty="0">
                <a:sym typeface="Webdings"/>
              </a:rPr>
              <a:t></a:t>
            </a:r>
            <a:endParaRPr lang="cs-CZ" sz="30000" dirty="0"/>
          </a:p>
        </p:txBody>
      </p:sp>
    </p:spTree>
    <p:extLst>
      <p:ext uri="{BB962C8B-B14F-4D97-AF65-F5344CB8AC3E}">
        <p14:creationId xmlns:p14="http://schemas.microsoft.com/office/powerpoint/2010/main" val="2442099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5000" dirty="0"/>
              <a:t>3</a:t>
            </a:r>
            <a:r>
              <a:rPr lang="cs-CZ" sz="25000" dirty="0" smtClean="0"/>
              <a:t>.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4121426" y="1033172"/>
            <a:ext cx="2257400" cy="4417694"/>
            <a:chOff x="0" y="0"/>
            <a:chExt cx="914400" cy="1977656"/>
          </a:xfrm>
        </p:grpSpPr>
        <p:sp>
          <p:nvSpPr>
            <p:cNvPr id="4" name="Ovál 3"/>
            <p:cNvSpPr/>
            <p:nvPr/>
          </p:nvSpPr>
          <p:spPr>
            <a:xfrm>
              <a:off x="0" y="925033"/>
              <a:ext cx="914400" cy="105262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" name="Čtyřstranná šipka 4"/>
            <p:cNvSpPr/>
            <p:nvPr/>
          </p:nvSpPr>
          <p:spPr>
            <a:xfrm>
              <a:off x="0" y="0"/>
              <a:ext cx="839972" cy="1031358"/>
            </a:xfrm>
            <a:prstGeom prst="quadArrow">
              <a:avLst>
                <a:gd name="adj1" fmla="val 6761"/>
                <a:gd name="adj2" fmla="val 3264"/>
                <a:gd name="adj3" fmla="val 22500"/>
              </a:avLst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752263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5000" dirty="0"/>
              <a:t>4</a:t>
            </a:r>
            <a:r>
              <a:rPr lang="cs-CZ" sz="25000" dirty="0" smtClean="0"/>
              <a:t>.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4030027" y="620688"/>
            <a:ext cx="2558197" cy="4464495"/>
            <a:chOff x="0" y="0"/>
            <a:chExt cx="1216025" cy="2254103"/>
          </a:xfrm>
        </p:grpSpPr>
        <p:sp>
          <p:nvSpPr>
            <p:cNvPr id="4" name="Čtyřstranná šipka 3"/>
            <p:cNvSpPr/>
            <p:nvPr/>
          </p:nvSpPr>
          <p:spPr>
            <a:xfrm>
              <a:off x="0" y="0"/>
              <a:ext cx="1216025" cy="1216025"/>
            </a:xfrm>
            <a:prstGeom prst="quadArrow">
              <a:avLst>
                <a:gd name="adj1" fmla="val 8744"/>
                <a:gd name="adj2" fmla="val 4372"/>
                <a:gd name="adj3" fmla="val 22500"/>
              </a:avLst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531627" y="563526"/>
              <a:ext cx="127590" cy="1690577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972815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5000" dirty="0"/>
              <a:t>5</a:t>
            </a:r>
            <a:r>
              <a:rPr lang="cs-CZ" sz="25000" dirty="0" smtClean="0"/>
              <a:t>.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4043102" y="1196752"/>
            <a:ext cx="2422371" cy="3816424"/>
            <a:chOff x="0" y="0"/>
            <a:chExt cx="956930" cy="1301762"/>
          </a:xfrm>
        </p:grpSpPr>
        <p:sp>
          <p:nvSpPr>
            <p:cNvPr id="4" name="Vývojový diagram: zpoždění 3"/>
            <p:cNvSpPr/>
            <p:nvPr/>
          </p:nvSpPr>
          <p:spPr>
            <a:xfrm rot="16200000">
              <a:off x="-132907" y="292141"/>
              <a:ext cx="1196930" cy="612648"/>
            </a:xfrm>
            <a:prstGeom prst="flowChartDelay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0" y="1201225"/>
              <a:ext cx="956930" cy="100537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4066850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5000" dirty="0"/>
              <a:t>6</a:t>
            </a:r>
            <a:r>
              <a:rPr lang="cs-CZ" sz="25000" dirty="0" smtClean="0"/>
              <a:t>.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4114342" y="1701583"/>
            <a:ext cx="2041834" cy="3167577"/>
            <a:chOff x="0" y="0"/>
            <a:chExt cx="757555" cy="1136650"/>
          </a:xfrm>
        </p:grpSpPr>
        <p:sp>
          <p:nvSpPr>
            <p:cNvPr id="4" name="Vývojový diagram: uložená data 3"/>
            <p:cNvSpPr/>
            <p:nvPr/>
          </p:nvSpPr>
          <p:spPr>
            <a:xfrm rot="16200000">
              <a:off x="-189547" y="189547"/>
              <a:ext cx="1136650" cy="757555"/>
            </a:xfrm>
            <a:prstGeom prst="flowChartOnlineStorag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5" name="Ohnutý pruh 4"/>
            <p:cNvSpPr/>
            <p:nvPr/>
          </p:nvSpPr>
          <p:spPr>
            <a:xfrm rot="10800000">
              <a:off x="70951" y="567002"/>
              <a:ext cx="594995" cy="456787"/>
            </a:xfrm>
            <a:prstGeom prst="blockArc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6" name="Vývojový diagram: ukončení 5"/>
            <p:cNvSpPr/>
            <p:nvPr/>
          </p:nvSpPr>
          <p:spPr>
            <a:xfrm>
              <a:off x="70951" y="386249"/>
              <a:ext cx="276225" cy="116840"/>
            </a:xfrm>
            <a:prstGeom prst="flowChartTerminator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sp>
          <p:nvSpPr>
            <p:cNvPr id="7" name="Vývojový diagram: ukončení 6"/>
            <p:cNvSpPr/>
            <p:nvPr/>
          </p:nvSpPr>
          <p:spPr>
            <a:xfrm>
              <a:off x="389928" y="407514"/>
              <a:ext cx="276225" cy="116840"/>
            </a:xfrm>
            <a:prstGeom prst="flowChartTerminator">
              <a:avLst/>
            </a:prstGeom>
            <a:solidFill>
              <a:schemeClr val="bg1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791995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5000" dirty="0"/>
              <a:t>7</a:t>
            </a:r>
            <a:r>
              <a:rPr lang="cs-CZ" sz="25000" dirty="0" smtClean="0"/>
              <a:t>.</a:t>
            </a:r>
          </a:p>
        </p:txBody>
      </p:sp>
      <p:sp>
        <p:nvSpPr>
          <p:cNvPr id="3" name="Ovál 2"/>
          <p:cNvSpPr/>
          <p:nvPr/>
        </p:nvSpPr>
        <p:spPr>
          <a:xfrm>
            <a:off x="4114800" y="1484784"/>
            <a:ext cx="1825352" cy="2470313"/>
          </a:xfrm>
          <a:prstGeom prst="ellipse">
            <a:avLst/>
          </a:prstGeom>
          <a:ln w="57150"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9787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5000" dirty="0"/>
              <a:t>8</a:t>
            </a:r>
            <a:r>
              <a:rPr lang="cs-CZ" sz="25000" dirty="0" smtClean="0"/>
              <a:t>.</a:t>
            </a:r>
          </a:p>
        </p:txBody>
      </p:sp>
      <p:grpSp>
        <p:nvGrpSpPr>
          <p:cNvPr id="10" name="Skupina 9"/>
          <p:cNvGrpSpPr/>
          <p:nvPr/>
        </p:nvGrpSpPr>
        <p:grpSpPr>
          <a:xfrm>
            <a:off x="4015104" y="980728"/>
            <a:ext cx="2575438" cy="3706244"/>
            <a:chOff x="4015104" y="642235"/>
            <a:chExt cx="2575438" cy="3706244"/>
          </a:xfrm>
        </p:grpSpPr>
        <p:sp>
          <p:nvSpPr>
            <p:cNvPr id="4" name="Rovnoramenný trojúhelník 3"/>
            <p:cNvSpPr/>
            <p:nvPr/>
          </p:nvSpPr>
          <p:spPr>
            <a:xfrm>
              <a:off x="4071662" y="642235"/>
              <a:ext cx="2518880" cy="991205"/>
            </a:xfrm>
            <a:prstGeom prst="triangle">
              <a:avLst/>
            </a:prstGeom>
            <a:ln w="38100"/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/>
            </a:p>
          </p:txBody>
        </p:sp>
        <p:cxnSp>
          <p:nvCxnSpPr>
            <p:cNvPr id="5" name="Přímá spojnice 4"/>
            <p:cNvCxnSpPr/>
            <p:nvPr/>
          </p:nvCxnSpPr>
          <p:spPr>
            <a:xfrm>
              <a:off x="4343346" y="1611893"/>
              <a:ext cx="0" cy="2715037"/>
            </a:xfrm>
            <a:prstGeom prst="line">
              <a:avLst/>
            </a:prstGeom>
            <a:ln w="139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>
              <a:off x="4974580" y="1611893"/>
              <a:ext cx="0" cy="2715037"/>
            </a:xfrm>
            <a:prstGeom prst="line">
              <a:avLst/>
            </a:prstGeom>
            <a:ln w="139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5580567" y="1611893"/>
              <a:ext cx="0" cy="2715037"/>
            </a:xfrm>
            <a:prstGeom prst="line">
              <a:avLst/>
            </a:prstGeom>
            <a:ln w="139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6237050" y="1633440"/>
              <a:ext cx="0" cy="2714050"/>
            </a:xfrm>
            <a:prstGeom prst="line">
              <a:avLst/>
            </a:prstGeom>
            <a:ln w="139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4015104" y="4348479"/>
              <a:ext cx="2575438" cy="0"/>
            </a:xfrm>
            <a:prstGeom prst="line">
              <a:avLst/>
            </a:prstGeom>
            <a:ln w="1968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93490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000" dirty="0" smtClean="0"/>
              <a:t>Řešení:</a:t>
            </a:r>
            <a:br>
              <a:rPr lang="cs-CZ" sz="3000" dirty="0" smtClean="0"/>
            </a:br>
            <a:r>
              <a:rPr lang="cs-CZ" sz="3000" dirty="0" smtClean="0"/>
              <a:t>1. pošta</a:t>
            </a:r>
            <a:br>
              <a:rPr lang="cs-CZ" sz="3000" dirty="0" smtClean="0"/>
            </a:br>
            <a:r>
              <a:rPr lang="cs-CZ" sz="3000" dirty="0" smtClean="0"/>
              <a:t>2. kino</a:t>
            </a:r>
            <a:br>
              <a:rPr lang="cs-CZ" sz="3000" dirty="0" smtClean="0"/>
            </a:br>
            <a:r>
              <a:rPr lang="cs-CZ" sz="3000" dirty="0" smtClean="0"/>
              <a:t>3. kostel</a:t>
            </a:r>
            <a:br>
              <a:rPr lang="cs-CZ" sz="3000" dirty="0" smtClean="0"/>
            </a:br>
            <a:r>
              <a:rPr lang="cs-CZ" sz="3000" dirty="0" smtClean="0"/>
              <a:t>4. hřbitov</a:t>
            </a:r>
            <a:br>
              <a:rPr lang="cs-CZ" sz="3000" dirty="0" smtClean="0"/>
            </a:br>
            <a:r>
              <a:rPr lang="cs-CZ" sz="3000" dirty="0" smtClean="0"/>
              <a:t>5. pomník</a:t>
            </a:r>
            <a:br>
              <a:rPr lang="cs-CZ" sz="3000" dirty="0" smtClean="0"/>
            </a:br>
            <a:r>
              <a:rPr lang="cs-CZ" sz="3000" dirty="0" smtClean="0"/>
              <a:t>6. divadlo</a:t>
            </a:r>
            <a:br>
              <a:rPr lang="cs-CZ" sz="3000" dirty="0" smtClean="0"/>
            </a:br>
            <a:r>
              <a:rPr lang="cs-CZ" sz="3000" dirty="0" smtClean="0"/>
              <a:t>7. park, les</a:t>
            </a:r>
            <a:br>
              <a:rPr lang="cs-CZ" sz="3000" dirty="0" smtClean="0"/>
            </a:br>
            <a:r>
              <a:rPr lang="cs-CZ" sz="3000" dirty="0" smtClean="0"/>
              <a:t>8. </a:t>
            </a:r>
            <a:r>
              <a:rPr lang="cs-CZ" sz="3000" dirty="0"/>
              <a:t>m</a:t>
            </a:r>
            <a:r>
              <a:rPr lang="cs-CZ" sz="3000" dirty="0" smtClean="0"/>
              <a:t>uzeum </a:t>
            </a:r>
          </a:p>
        </p:txBody>
      </p:sp>
    </p:spTree>
    <p:extLst>
      <p:ext uri="{BB962C8B-B14F-4D97-AF65-F5344CB8AC3E}">
        <p14:creationId xmlns:p14="http://schemas.microsoft.com/office/powerpoint/2010/main" val="3949548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1560646"/>
            <a:ext cx="8229600" cy="24314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/>
            <a:r>
              <a:rPr lang="cs-CZ" sz="3000" b="1" i="1" dirty="0"/>
              <a:t>Ilustrace:</a:t>
            </a:r>
            <a:r>
              <a:rPr lang="cs-CZ" sz="3000" i="1" dirty="0"/>
              <a:t> </a:t>
            </a:r>
            <a:endParaRPr lang="cs-CZ" sz="3000" i="1" dirty="0" smtClean="0"/>
          </a:p>
          <a:p>
            <a:pPr marL="457200" indent="-457200" algn="l">
              <a:buFont typeface="Wingdings" pitchFamily="2" charset="2"/>
              <a:buChar char="Ø"/>
            </a:pPr>
            <a:r>
              <a:rPr lang="cs-CZ" sz="3200" i="1" dirty="0"/>
              <a:t>www.office.microsoft.com</a:t>
            </a:r>
            <a:r>
              <a:rPr lang="cs-CZ" sz="3000" i="1" dirty="0"/>
              <a:t> </a:t>
            </a:r>
            <a:endParaRPr lang="cs-CZ" sz="3000" dirty="0"/>
          </a:p>
          <a:p>
            <a:pPr algn="l"/>
            <a:r>
              <a:rPr lang="cs-CZ" sz="3000" i="1" dirty="0"/>
              <a:t> </a:t>
            </a:r>
            <a:endParaRPr lang="cs-CZ" sz="3000" dirty="0"/>
          </a:p>
          <a:p>
            <a:pPr algn="l"/>
            <a:r>
              <a:rPr lang="cs-CZ" sz="3000" b="1" dirty="0"/>
              <a:t>Hodnocení: </a:t>
            </a:r>
            <a:endParaRPr lang="cs-CZ" sz="3000" dirty="0"/>
          </a:p>
          <a:p>
            <a:pPr marL="457200" lvl="0" indent="-457200" algn="l">
              <a:buFont typeface="Wingdings" pitchFamily="2" charset="2"/>
              <a:buChar char="Ø"/>
            </a:pPr>
            <a:r>
              <a:rPr lang="cs-CZ" sz="3000" dirty="0"/>
              <a:t>žáci </a:t>
            </a:r>
            <a:r>
              <a:rPr lang="cs-CZ" sz="3000" dirty="0" smtClean="0"/>
              <a:t>byli </a:t>
            </a:r>
            <a:r>
              <a:rPr lang="cs-CZ" sz="3000" dirty="0" smtClean="0"/>
              <a:t>aktivní, učivo uměli</a:t>
            </a:r>
            <a:endParaRPr lang="cs-CZ" sz="3000" dirty="0" smtClean="0"/>
          </a:p>
        </p:txBody>
      </p:sp>
    </p:spTree>
    <p:extLst>
      <p:ext uri="{BB962C8B-B14F-4D97-AF65-F5344CB8AC3E}">
        <p14:creationId xmlns:p14="http://schemas.microsoft.com/office/powerpoint/2010/main" val="1854247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90</Words>
  <Application>Microsoft Office PowerPoint</Application>
  <PresentationFormat>Předvádění na obrazovce (4:3)</PresentationFormat>
  <Paragraphs>27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Turistické               značky</vt:lpstr>
      <vt:lpstr>1.</vt:lpstr>
      <vt:lpstr>2.</vt:lpstr>
      <vt:lpstr>3.</vt:lpstr>
      <vt:lpstr>4.</vt:lpstr>
      <vt:lpstr>5.</vt:lpstr>
      <vt:lpstr>6.</vt:lpstr>
      <vt:lpstr>7.</vt:lpstr>
      <vt:lpstr>8.</vt:lpstr>
      <vt:lpstr>Řešení: 1. pošta 2. kino 3. kostel 4. hřbitov 5. pomník 6. divadlo 7. park, les 8. muzeum </vt:lpstr>
      <vt:lpstr>Ilustrace:  www.office.microsoft.com    Hodnocení:  žáci byli aktivní, učivo uměli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Turistické               značky</dc:title>
  <dc:creator>Škola</dc:creator>
  <cp:lastModifiedBy>Škola</cp:lastModifiedBy>
  <cp:revision>3</cp:revision>
  <dcterms:created xsi:type="dcterms:W3CDTF">2012-11-08T13:14:23Z</dcterms:created>
  <dcterms:modified xsi:type="dcterms:W3CDTF">2012-11-08T13:33:55Z</dcterms:modified>
</cp:coreProperties>
</file>