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99"/>
    <a:srgbClr val="000099"/>
    <a:srgbClr val="23AECF"/>
    <a:srgbClr val="F7F9B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7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D52C92-7BF4-4E1F-8192-F02524E30E92}" type="datetimeFigureOut">
              <a:rPr lang="cs-CZ" smtClean="0"/>
              <a:t>18.11.2012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F75867-DD2E-42B3-A45A-2C029CF12B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66147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300000"/>
    </mc:Choice>
    <mc:Fallback>
      <p:transition spd="slow" advClick="0" advTm="300000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D52C92-7BF4-4E1F-8192-F02524E30E92}" type="datetimeFigureOut">
              <a:rPr lang="cs-CZ" smtClean="0"/>
              <a:t>18.11.2012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F75867-DD2E-42B3-A45A-2C029CF12B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09515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300000"/>
    </mc:Choice>
    <mc:Fallback>
      <p:transition spd="slow" advClick="0" advTm="300000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D52C92-7BF4-4E1F-8192-F02524E30E92}" type="datetimeFigureOut">
              <a:rPr lang="cs-CZ" smtClean="0"/>
              <a:t>18.11.2012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F75867-DD2E-42B3-A45A-2C029CF12B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45124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300000"/>
    </mc:Choice>
    <mc:Fallback>
      <p:transition spd="slow" advClick="0" advTm="300000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D52C92-7BF4-4E1F-8192-F02524E30E92}" type="datetimeFigureOut">
              <a:rPr lang="cs-CZ" smtClean="0"/>
              <a:t>18.11.2012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F75867-DD2E-42B3-A45A-2C029CF12B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92604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300000"/>
    </mc:Choice>
    <mc:Fallback>
      <p:transition spd="slow" advClick="0" advTm="300000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D52C92-7BF4-4E1F-8192-F02524E30E92}" type="datetimeFigureOut">
              <a:rPr lang="cs-CZ" smtClean="0"/>
              <a:t>18.11.2012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F75867-DD2E-42B3-A45A-2C029CF12B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41325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300000"/>
    </mc:Choice>
    <mc:Fallback>
      <p:transition spd="slow" advClick="0" advTm="300000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D52C92-7BF4-4E1F-8192-F02524E30E92}" type="datetimeFigureOut">
              <a:rPr lang="cs-CZ" smtClean="0"/>
              <a:t>18.11.2012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F75867-DD2E-42B3-A45A-2C029CF12B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38147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300000"/>
    </mc:Choice>
    <mc:Fallback>
      <p:transition spd="slow" advClick="0" advTm="300000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D52C92-7BF4-4E1F-8192-F02524E30E92}" type="datetimeFigureOut">
              <a:rPr lang="cs-CZ" smtClean="0"/>
              <a:t>18.11.2012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F75867-DD2E-42B3-A45A-2C029CF12B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48509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300000"/>
    </mc:Choice>
    <mc:Fallback>
      <p:transition spd="slow" advClick="0" advTm="300000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D52C92-7BF4-4E1F-8192-F02524E30E92}" type="datetimeFigureOut">
              <a:rPr lang="cs-CZ" smtClean="0"/>
              <a:t>18.11.2012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F75867-DD2E-42B3-A45A-2C029CF12B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64522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300000"/>
    </mc:Choice>
    <mc:Fallback>
      <p:transition spd="slow" advClick="0" advTm="300000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D52C92-7BF4-4E1F-8192-F02524E30E92}" type="datetimeFigureOut">
              <a:rPr lang="cs-CZ" smtClean="0"/>
              <a:t>18.11.2012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F75867-DD2E-42B3-A45A-2C029CF12B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38856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300000"/>
    </mc:Choice>
    <mc:Fallback>
      <p:transition spd="slow" advClick="0" advTm="300000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D52C92-7BF4-4E1F-8192-F02524E30E92}" type="datetimeFigureOut">
              <a:rPr lang="cs-CZ" smtClean="0"/>
              <a:t>18.11.2012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F75867-DD2E-42B3-A45A-2C029CF12B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98850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300000"/>
    </mc:Choice>
    <mc:Fallback>
      <p:transition spd="slow" advClick="0" advTm="300000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D52C92-7BF4-4E1F-8192-F02524E30E92}" type="datetimeFigureOut">
              <a:rPr lang="cs-CZ" smtClean="0"/>
              <a:t>18.11.2012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F75867-DD2E-42B3-A45A-2C029CF12B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78887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300000"/>
    </mc:Choice>
    <mc:Fallback>
      <p:transition spd="slow" advClick="0" advTm="300000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8488C4"/>
            </a:gs>
            <a:gs pos="44000">
              <a:srgbClr val="D4DEFF"/>
            </a:gs>
            <a:gs pos="69000">
              <a:srgbClr val="D4DEFF"/>
            </a:gs>
            <a:gs pos="100000">
              <a:srgbClr val="96AB94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D52C92-7BF4-4E1F-8192-F02524E30E92}" type="datetimeFigureOut">
              <a:rPr lang="cs-CZ" smtClean="0"/>
              <a:t>18.11.2012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F75867-DD2E-42B3-A45A-2C029CF12B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91182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Requires="p14">
      <p:transition spd="slow" p14:dur="2000" advClick="0" advTm="300000"/>
    </mc:Choice>
    <mc:Fallback>
      <p:transition spd="slow" advClick="0" advTm="300000"/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slide" Target="slide7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slide" Target="slide9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slide" Target="slide1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1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slide" Target="slide1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1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14.xml"/><Relationship Id="rId2" Type="http://schemas.openxmlformats.org/officeDocument/2006/relationships/slide" Target="slide15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15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16.xml"/><Relationship Id="rId2" Type="http://schemas.openxmlformats.org/officeDocument/2006/relationships/slide" Target="slide17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17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slide" Target="slide19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19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20.xml"/><Relationship Id="rId2" Type="http://schemas.openxmlformats.org/officeDocument/2006/relationships/slide" Target="slide21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21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23.xml"/><Relationship Id="rId2" Type="http://schemas.openxmlformats.org/officeDocument/2006/relationships/slide" Target="slide22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" Target="slide23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683569" y="908720"/>
            <a:ext cx="7416823" cy="3733656"/>
            <a:chOff x="0" y="0"/>
            <a:chExt cx="6410325" cy="3238500"/>
          </a:xfrm>
        </p:grpSpPr>
        <p:grpSp>
          <p:nvGrpSpPr>
            <p:cNvPr id="5" name="Skupina 4"/>
            <p:cNvGrpSpPr/>
            <p:nvPr/>
          </p:nvGrpSpPr>
          <p:grpSpPr>
            <a:xfrm>
              <a:off x="0" y="1257300"/>
              <a:ext cx="6410325" cy="1981200"/>
              <a:chOff x="0" y="0"/>
              <a:chExt cx="6410325" cy="1981200"/>
            </a:xfrm>
          </p:grpSpPr>
          <p:sp>
            <p:nvSpPr>
              <p:cNvPr id="7" name="Obdélník 6"/>
              <p:cNvSpPr/>
              <p:nvPr/>
            </p:nvSpPr>
            <p:spPr>
              <a:xfrm>
                <a:off x="0" y="0"/>
                <a:ext cx="6410325" cy="1981200"/>
              </a:xfrm>
              <a:prstGeom prst="rect">
                <a:avLst/>
              </a:prstGeom>
              <a:gradFill flip="none" rotWithShape="1">
                <a:gsLst>
                  <a:gs pos="20005">
                    <a:schemeClr val="tx2">
                      <a:lumMod val="14000"/>
                      <a:lumOff val="86000"/>
                    </a:schemeClr>
                  </a:gs>
                  <a:gs pos="6500">
                    <a:srgbClr val="5D8AF2"/>
                  </a:gs>
                  <a:gs pos="0">
                    <a:schemeClr val="accent1">
                      <a:lumMod val="40000"/>
                      <a:lumOff val="60000"/>
                    </a:schemeClr>
                  </a:gs>
                  <a:gs pos="13000">
                    <a:srgbClr val="0047FF"/>
                  </a:gs>
                  <a:gs pos="28000">
                    <a:schemeClr val="tx2">
                      <a:lumMod val="60000"/>
                      <a:lumOff val="40000"/>
                    </a:schemeClr>
                  </a:gs>
                  <a:gs pos="42999">
                    <a:schemeClr val="tx2">
                      <a:lumMod val="40000"/>
                      <a:lumOff val="60000"/>
                    </a:schemeClr>
                  </a:gs>
                  <a:gs pos="58000">
                    <a:schemeClr val="tx2">
                      <a:lumMod val="20000"/>
                      <a:lumOff val="80000"/>
                    </a:schemeClr>
                  </a:gs>
                  <a:gs pos="72000">
                    <a:srgbClr val="0047FF"/>
                  </a:gs>
                  <a:gs pos="87000">
                    <a:schemeClr val="tx2">
                      <a:lumMod val="40000"/>
                      <a:lumOff val="60000"/>
                    </a:schemeClr>
                  </a:gs>
                  <a:gs pos="100000">
                    <a:srgbClr val="0047FF"/>
                  </a:gs>
                </a:gsLst>
                <a:lin ang="18900000" scaled="1"/>
                <a:tileRect/>
              </a:gra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cs-CZ"/>
              </a:p>
            </p:txBody>
          </p:sp>
          <p:grpSp>
            <p:nvGrpSpPr>
              <p:cNvPr id="8" name="Skupina 7"/>
              <p:cNvGrpSpPr/>
              <p:nvPr/>
            </p:nvGrpSpPr>
            <p:grpSpPr>
              <a:xfrm>
                <a:off x="285750" y="200025"/>
                <a:ext cx="5925185" cy="1619250"/>
                <a:chOff x="0" y="0"/>
                <a:chExt cx="5925600" cy="1619400"/>
              </a:xfrm>
            </p:grpSpPr>
            <p:sp>
              <p:nvSpPr>
                <p:cNvPr id="9" name="Obdélník 8"/>
                <p:cNvSpPr/>
                <p:nvPr/>
              </p:nvSpPr>
              <p:spPr>
                <a:xfrm>
                  <a:off x="0" y="0"/>
                  <a:ext cx="5924550" cy="323850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tx2">
                      <a:lumMod val="60000"/>
                      <a:lumOff val="4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="horz" wrap="square" lIns="91440" tIns="45720" rIns="91440" bIns="4572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>
                    <a:spcAft>
                      <a:spcPts val="0"/>
                    </a:spcAft>
                  </a:pPr>
                  <a:r>
                    <a:rPr lang="cs-CZ" sz="1400">
                      <a:solidFill>
                        <a:srgbClr val="000000"/>
                      </a:solidFill>
                      <a:effectLst/>
                      <a:latin typeface="Times New Roman"/>
                      <a:ea typeface="Times New Roman"/>
                    </a:rPr>
                    <a:t>NÁZEV  ŠKOLY:  ZŠ J. E. Purkyně a ZUŠ Libochovice</a:t>
                  </a:r>
                  <a:endParaRPr lang="cs-CZ" sz="1000">
                    <a:effectLst/>
                    <a:latin typeface="Times New Roman"/>
                    <a:ea typeface="Times New Roman"/>
                  </a:endParaRPr>
                </a:p>
              </p:txBody>
            </p:sp>
            <p:sp>
              <p:nvSpPr>
                <p:cNvPr id="10" name="Obdélník 9"/>
                <p:cNvSpPr/>
                <p:nvPr/>
              </p:nvSpPr>
              <p:spPr>
                <a:xfrm>
                  <a:off x="0" y="323850"/>
                  <a:ext cx="5924550" cy="323850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tx2">
                      <a:lumMod val="60000"/>
                      <a:lumOff val="4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="horz" wrap="square" lIns="91440" tIns="45720" rIns="91440" bIns="4572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>
                    <a:spcAft>
                      <a:spcPts val="0"/>
                    </a:spcAft>
                  </a:pPr>
                  <a:r>
                    <a:rPr lang="cs-CZ" sz="1400">
                      <a:solidFill>
                        <a:srgbClr val="000000"/>
                      </a:solidFill>
                      <a:effectLst/>
                      <a:latin typeface="Times New Roman"/>
                      <a:ea typeface="Times New Roman"/>
                    </a:rPr>
                    <a:t>AUTOR:  Mgr. Eva Štorová</a:t>
                  </a:r>
                  <a:endParaRPr lang="cs-CZ" sz="1000">
                    <a:effectLst/>
                    <a:latin typeface="Times New Roman"/>
                    <a:ea typeface="Times New Roman"/>
                  </a:endParaRPr>
                </a:p>
              </p:txBody>
            </p:sp>
            <p:sp>
              <p:nvSpPr>
                <p:cNvPr id="11" name="Obdélník 10"/>
                <p:cNvSpPr/>
                <p:nvPr/>
              </p:nvSpPr>
              <p:spPr>
                <a:xfrm>
                  <a:off x="0" y="647700"/>
                  <a:ext cx="5925600" cy="324000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tx2">
                      <a:lumMod val="60000"/>
                      <a:lumOff val="4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="horz" wrap="square" lIns="91440" tIns="45720" rIns="91440" bIns="4572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>
                    <a:spcAft>
                      <a:spcPts val="0"/>
                    </a:spcAft>
                  </a:pPr>
                  <a:r>
                    <a:rPr lang="cs-CZ" sz="1400" dirty="0">
                      <a:solidFill>
                        <a:srgbClr val="000000"/>
                      </a:solidFill>
                      <a:effectLst/>
                      <a:latin typeface="Times New Roman"/>
                      <a:ea typeface="Times New Roman"/>
                    </a:rPr>
                    <a:t>NÁZEV:  VY_32_INOVACE_10_PRV-Světové </a:t>
                  </a:r>
                  <a:r>
                    <a:rPr lang="cs-CZ" sz="1400" dirty="0" smtClean="0">
                      <a:solidFill>
                        <a:srgbClr val="000000"/>
                      </a:solidFill>
                      <a:effectLst/>
                      <a:latin typeface="Times New Roman"/>
                      <a:ea typeface="Times New Roman"/>
                    </a:rPr>
                    <a:t>strany - prezentace</a:t>
                  </a:r>
                  <a:endParaRPr lang="cs-CZ" sz="1000" dirty="0">
                    <a:effectLst/>
                    <a:latin typeface="Times New Roman"/>
                    <a:ea typeface="Times New Roman"/>
                  </a:endParaRPr>
                </a:p>
              </p:txBody>
            </p:sp>
            <p:sp>
              <p:nvSpPr>
                <p:cNvPr id="12" name="Obdélník 11"/>
                <p:cNvSpPr/>
                <p:nvPr/>
              </p:nvSpPr>
              <p:spPr>
                <a:xfrm>
                  <a:off x="0" y="971550"/>
                  <a:ext cx="5925600" cy="324000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tx2">
                      <a:lumMod val="60000"/>
                      <a:lumOff val="4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="horz" wrap="square" lIns="91440" tIns="45720" rIns="91440" bIns="4572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>
                    <a:spcAft>
                      <a:spcPts val="0"/>
                    </a:spcAft>
                  </a:pPr>
                  <a:r>
                    <a:rPr lang="cs-CZ" sz="1400">
                      <a:solidFill>
                        <a:srgbClr val="000000"/>
                      </a:solidFill>
                      <a:effectLst/>
                      <a:latin typeface="Times New Roman"/>
                      <a:ea typeface="Times New Roman"/>
                    </a:rPr>
                    <a:t>TÉMA:  Světové strany</a:t>
                  </a:r>
                  <a:endParaRPr lang="cs-CZ" sz="1000">
                    <a:effectLst/>
                    <a:latin typeface="Times New Roman"/>
                    <a:ea typeface="Times New Roman"/>
                  </a:endParaRPr>
                </a:p>
              </p:txBody>
            </p:sp>
            <p:sp>
              <p:nvSpPr>
                <p:cNvPr id="13" name="Obdélník 12"/>
                <p:cNvSpPr/>
                <p:nvPr/>
              </p:nvSpPr>
              <p:spPr>
                <a:xfrm>
                  <a:off x="0" y="1295400"/>
                  <a:ext cx="5925600" cy="324000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tx2">
                      <a:lumMod val="60000"/>
                      <a:lumOff val="4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="horz" wrap="square" lIns="91440" tIns="45720" rIns="91440" bIns="4572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>
                    <a:spcAft>
                      <a:spcPts val="0"/>
                    </a:spcAft>
                  </a:pPr>
                  <a:r>
                    <a:rPr lang="cs-CZ" sz="1400">
                      <a:solidFill>
                        <a:srgbClr val="000000"/>
                      </a:solidFill>
                      <a:effectLst/>
                      <a:latin typeface="Times New Roman"/>
                      <a:ea typeface="Times New Roman"/>
                    </a:rPr>
                    <a:t>ČÍSLO  PROJEKTU:  CZ.1.07/1.4.00/21.2803</a:t>
                  </a:r>
                  <a:endParaRPr lang="cs-CZ" sz="1000">
                    <a:effectLst/>
                    <a:latin typeface="Times New Roman"/>
                    <a:ea typeface="Times New Roman"/>
                  </a:endParaRPr>
                </a:p>
              </p:txBody>
            </p:sp>
          </p:grpSp>
        </p:grpSp>
        <p:pic>
          <p:nvPicPr>
            <p:cNvPr id="6" name="Picture 3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7200" y="0"/>
              <a:ext cx="5400675" cy="1047750"/>
            </a:xfrm>
            <a:prstGeom prst="rect">
              <a:avLst/>
            </a:prstGeom>
            <a:noFill/>
            <a:ln>
              <a:noFill/>
            </a:ln>
            <a:effectLst/>
            <a:extLst/>
          </p:spPr>
        </p:pic>
      </p:grpSp>
    </p:spTree>
    <p:extLst>
      <p:ext uri="{BB962C8B-B14F-4D97-AF65-F5344CB8AC3E}">
        <p14:creationId xmlns:p14="http://schemas.microsoft.com/office/powerpoint/2010/main" val="39750032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211144" cy="4525963"/>
          </a:xfrm>
        </p:spPr>
        <p:txBody>
          <a:bodyPr/>
          <a:lstStyle/>
          <a:p>
            <a:pPr marL="0" indent="0" algn="just">
              <a:buNone/>
            </a:pPr>
            <a:r>
              <a:rPr lang="cs-CZ" dirty="0" smtClean="0"/>
              <a:t>Anotace:</a:t>
            </a:r>
          </a:p>
          <a:p>
            <a:pPr marL="0" indent="0" algn="just">
              <a:buNone/>
            </a:pPr>
            <a:r>
              <a:rPr lang="cs-CZ" dirty="0" smtClean="0"/>
              <a:t>Prezentace je určena žákům třetích tříd.</a:t>
            </a:r>
          </a:p>
          <a:p>
            <a:pPr marL="0" indent="0" algn="just">
              <a:buNone/>
            </a:pPr>
            <a:r>
              <a:rPr lang="cs-CZ" dirty="0" smtClean="0"/>
              <a:t>Žáci pracují ve skupinách a ověřují si svoje znalosti, zapisováním </a:t>
            </a:r>
            <a:r>
              <a:rPr lang="cs-CZ" dirty="0" smtClean="0"/>
              <a:t>jednotlivých úkolů </a:t>
            </a:r>
            <a:r>
              <a:rPr lang="cs-CZ" dirty="0" smtClean="0"/>
              <a:t>do sešitu. Potom společná kontrola a vyhodnocení nejlepší skupiny.</a:t>
            </a:r>
          </a:p>
          <a:p>
            <a:pPr algn="just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83188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Co </a:t>
            </a:r>
            <a:r>
              <a:rPr lang="cs-CZ" b="1" dirty="0"/>
              <a:t>je to </a:t>
            </a:r>
            <a:r>
              <a:rPr lang="cs-CZ" b="1" dirty="0" smtClean="0"/>
              <a:t>kompas?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07288" cy="4525963"/>
          </a:xfrm>
        </p:spPr>
        <p:txBody>
          <a:bodyPr/>
          <a:lstStyle/>
          <a:p>
            <a:pPr marL="514350" indent="-514350">
              <a:lnSpc>
                <a:spcPct val="200000"/>
              </a:lnSpc>
              <a:buFont typeface="+mj-lt"/>
              <a:buAutoNum type="alphaLcParenR"/>
            </a:pPr>
            <a:r>
              <a:rPr lang="cs-CZ" dirty="0"/>
              <a:t>přístroj k přibližnému určování světových stran</a:t>
            </a:r>
          </a:p>
          <a:p>
            <a:pPr marL="514350" indent="-514350">
              <a:lnSpc>
                <a:spcPct val="200000"/>
              </a:lnSpc>
              <a:buFont typeface="+mj-lt"/>
              <a:buAutoNum type="alphaLcParenR"/>
            </a:pPr>
            <a:r>
              <a:rPr lang="cs-CZ" dirty="0" smtClean="0"/>
              <a:t>přístroj </a:t>
            </a:r>
            <a:r>
              <a:rPr lang="cs-CZ" dirty="0"/>
              <a:t>k měření světových stran</a:t>
            </a:r>
          </a:p>
          <a:p>
            <a:pPr marL="514350" indent="-514350">
              <a:lnSpc>
                <a:spcPct val="200000"/>
              </a:lnSpc>
              <a:buFont typeface="+mj-lt"/>
              <a:buAutoNum type="alphaLcParenR"/>
            </a:pPr>
            <a:r>
              <a:rPr lang="cs-CZ" dirty="0" smtClean="0"/>
              <a:t>přístroj </a:t>
            </a:r>
            <a:r>
              <a:rPr lang="cs-CZ" dirty="0"/>
              <a:t>k přesnému určování světových stran</a:t>
            </a:r>
          </a:p>
          <a:p>
            <a:pPr>
              <a:buFont typeface="Wingdings" pitchFamily="2" charset="2"/>
              <a:buChar char="v"/>
            </a:pPr>
            <a:endParaRPr lang="cs-CZ" dirty="0"/>
          </a:p>
        </p:txBody>
      </p:sp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6300192" y="4797152"/>
            <a:ext cx="1944216" cy="576064"/>
          </a:xfrm>
          <a:prstGeom prst="rect">
            <a:avLst/>
          </a:prstGeom>
          <a:solidFill>
            <a:srgbClr val="000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d</a:t>
            </a:r>
            <a:r>
              <a:rPr lang="cs-CZ" sz="25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alší úkol</a:t>
            </a:r>
            <a:endParaRPr lang="cs-CZ" sz="25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" name="Obdélník 4">
            <a:hlinkClick r:id="rId3" action="ppaction://hlinksldjump"/>
          </p:cNvPr>
          <p:cNvSpPr/>
          <p:nvPr/>
        </p:nvSpPr>
        <p:spPr>
          <a:xfrm>
            <a:off x="6300192" y="5525616"/>
            <a:ext cx="1944216" cy="576064"/>
          </a:xfrm>
          <a:prstGeom prst="rect">
            <a:avLst/>
          </a:prstGeom>
          <a:solidFill>
            <a:srgbClr val="CC0099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5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kontrola</a:t>
            </a:r>
            <a:endParaRPr lang="cs-CZ" sz="25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457640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300000"/>
    </mc:Choice>
    <mc:Fallback>
      <p:transition spd="slow" advClick="0" advTm="300000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Co </a:t>
            </a:r>
            <a:r>
              <a:rPr lang="cs-CZ" b="1" dirty="0"/>
              <a:t>je to </a:t>
            </a:r>
            <a:r>
              <a:rPr lang="cs-CZ" b="1" dirty="0" smtClean="0"/>
              <a:t>kompas?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8507288" cy="4525963"/>
          </a:xfrm>
        </p:spPr>
        <p:txBody>
          <a:bodyPr/>
          <a:lstStyle/>
          <a:p>
            <a:pPr marL="0" indent="0">
              <a:lnSpc>
                <a:spcPct val="200000"/>
              </a:lnSpc>
              <a:buNone/>
            </a:pPr>
            <a:r>
              <a:rPr lang="cs-CZ" dirty="0" smtClean="0"/>
              <a:t>c)  přístroj </a:t>
            </a:r>
            <a:r>
              <a:rPr lang="cs-CZ" dirty="0"/>
              <a:t>k přesnému určování světových stran</a:t>
            </a:r>
          </a:p>
          <a:p>
            <a:pPr>
              <a:buFont typeface="Wingdings" pitchFamily="2" charset="2"/>
              <a:buChar char="v"/>
            </a:pPr>
            <a:endParaRPr lang="cs-CZ" dirty="0"/>
          </a:p>
        </p:txBody>
      </p:sp>
      <p:sp>
        <p:nvSpPr>
          <p:cNvPr id="5" name="Obdélník 4">
            <a:hlinkClick r:id="rId2" action="ppaction://hlinksldjump"/>
          </p:cNvPr>
          <p:cNvSpPr/>
          <p:nvPr/>
        </p:nvSpPr>
        <p:spPr>
          <a:xfrm>
            <a:off x="6300192" y="4797152"/>
            <a:ext cx="1944216" cy="576064"/>
          </a:xfrm>
          <a:prstGeom prst="rect">
            <a:avLst/>
          </a:prstGeom>
          <a:solidFill>
            <a:srgbClr val="000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d</a:t>
            </a:r>
            <a:r>
              <a:rPr lang="cs-CZ" sz="25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alší úkol</a:t>
            </a:r>
            <a:endParaRPr lang="cs-CZ" sz="25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379475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300000"/>
    </mc:Choice>
    <mc:Fallback>
      <p:transition spd="slow" advClick="0" advTm="300000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Buzola je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556792"/>
            <a:ext cx="8651304" cy="4525963"/>
          </a:xfrm>
        </p:spPr>
        <p:txBody>
          <a:bodyPr/>
          <a:lstStyle/>
          <a:p>
            <a:pPr marL="514350" indent="-514350">
              <a:lnSpc>
                <a:spcPct val="200000"/>
              </a:lnSpc>
              <a:buFont typeface="+mj-lt"/>
              <a:buAutoNum type="alphaLcParenR"/>
            </a:pPr>
            <a:r>
              <a:rPr lang="cs-CZ" sz="3000" dirty="0" smtClean="0"/>
              <a:t>Buzola </a:t>
            </a:r>
            <a:r>
              <a:rPr lang="cs-CZ" sz="3000" dirty="0"/>
              <a:t>je kompas doplněný o zaměřovací zařízení</a:t>
            </a:r>
          </a:p>
          <a:p>
            <a:pPr marL="514350" indent="-514350">
              <a:lnSpc>
                <a:spcPct val="200000"/>
              </a:lnSpc>
              <a:buFont typeface="+mj-lt"/>
              <a:buAutoNum type="alphaLcParenR"/>
            </a:pPr>
            <a:r>
              <a:rPr lang="cs-CZ" sz="3000" dirty="0" smtClean="0"/>
              <a:t>Buzola </a:t>
            </a:r>
            <a:r>
              <a:rPr lang="cs-CZ" sz="3000" dirty="0"/>
              <a:t>je pouze jiný název pro kompas </a:t>
            </a:r>
          </a:p>
          <a:p>
            <a:pPr marL="514350" indent="-514350">
              <a:lnSpc>
                <a:spcPct val="200000"/>
              </a:lnSpc>
              <a:buFont typeface="+mj-lt"/>
              <a:buAutoNum type="alphaLcParenR"/>
            </a:pPr>
            <a:r>
              <a:rPr lang="cs-CZ" sz="3000" dirty="0" smtClean="0"/>
              <a:t>Buzola </a:t>
            </a:r>
            <a:r>
              <a:rPr lang="cs-CZ" sz="3000" dirty="0"/>
              <a:t>je seznam zásad, které se musí dodržovat při práci s kompasem</a:t>
            </a:r>
          </a:p>
          <a:p>
            <a:pPr marL="0" indent="0">
              <a:lnSpc>
                <a:spcPct val="200000"/>
              </a:lnSpc>
              <a:buNone/>
            </a:pPr>
            <a:endParaRPr lang="cs-CZ" dirty="0"/>
          </a:p>
        </p:txBody>
      </p:sp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6300192" y="4797152"/>
            <a:ext cx="1944216" cy="576064"/>
          </a:xfrm>
          <a:prstGeom prst="rect">
            <a:avLst/>
          </a:prstGeom>
          <a:solidFill>
            <a:srgbClr val="000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d</a:t>
            </a:r>
            <a:r>
              <a:rPr lang="cs-CZ" sz="25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alší úkol</a:t>
            </a:r>
            <a:endParaRPr lang="cs-CZ" sz="25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" name="Obdélník 4">
            <a:hlinkClick r:id="rId3" action="ppaction://hlinksldjump"/>
          </p:cNvPr>
          <p:cNvSpPr/>
          <p:nvPr/>
        </p:nvSpPr>
        <p:spPr>
          <a:xfrm>
            <a:off x="6300192" y="5525616"/>
            <a:ext cx="1944216" cy="576064"/>
          </a:xfrm>
          <a:prstGeom prst="rect">
            <a:avLst/>
          </a:prstGeom>
          <a:solidFill>
            <a:srgbClr val="CC0099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5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kontrola</a:t>
            </a:r>
            <a:endParaRPr lang="cs-CZ" sz="25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9171645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300000"/>
    </mc:Choice>
    <mc:Fallback>
      <p:transition spd="slow" advClick="0" advTm="300000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Buzola je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556792"/>
            <a:ext cx="8651304" cy="4525963"/>
          </a:xfrm>
        </p:spPr>
        <p:txBody>
          <a:bodyPr/>
          <a:lstStyle/>
          <a:p>
            <a:pPr marL="514350" indent="-514350">
              <a:lnSpc>
                <a:spcPct val="200000"/>
              </a:lnSpc>
              <a:buFont typeface="+mj-lt"/>
              <a:buAutoNum type="alphaLcParenR"/>
            </a:pPr>
            <a:r>
              <a:rPr lang="cs-CZ" sz="3000" dirty="0" smtClean="0"/>
              <a:t>Buzola </a:t>
            </a:r>
            <a:r>
              <a:rPr lang="cs-CZ" sz="3000" dirty="0"/>
              <a:t>je kompas doplněný o zaměřovací </a:t>
            </a:r>
            <a:r>
              <a:rPr lang="cs-CZ" sz="3000" dirty="0" smtClean="0"/>
              <a:t>zařízení</a:t>
            </a:r>
            <a:endParaRPr lang="cs-CZ" sz="3000" dirty="0"/>
          </a:p>
        </p:txBody>
      </p:sp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6300192" y="4797152"/>
            <a:ext cx="1944216" cy="576064"/>
          </a:xfrm>
          <a:prstGeom prst="rect">
            <a:avLst/>
          </a:prstGeom>
          <a:solidFill>
            <a:srgbClr val="000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d</a:t>
            </a:r>
            <a:r>
              <a:rPr lang="cs-CZ" sz="25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alší úkol</a:t>
            </a:r>
            <a:endParaRPr lang="cs-CZ" sz="25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934682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300000"/>
    </mc:Choice>
    <mc:Fallback>
      <p:transition spd="slow" advClick="0" advTm="300000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34888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/>
              <a:t>Na které světové straně slunce </a:t>
            </a:r>
            <a:r>
              <a:rPr lang="cs-CZ" dirty="0" smtClean="0"/>
              <a:t>vstává?</a:t>
            </a:r>
            <a:endParaRPr lang="cs-CZ" b="1" dirty="0"/>
          </a:p>
        </p:txBody>
      </p:sp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6300192" y="4797152"/>
            <a:ext cx="1944216" cy="576064"/>
          </a:xfrm>
          <a:prstGeom prst="rect">
            <a:avLst/>
          </a:prstGeom>
          <a:solidFill>
            <a:srgbClr val="000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d</a:t>
            </a:r>
            <a:r>
              <a:rPr lang="cs-CZ" sz="25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alší úkol</a:t>
            </a:r>
            <a:endParaRPr lang="cs-CZ" sz="25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" name="Obdélník 4">
            <a:hlinkClick r:id="rId3" action="ppaction://hlinksldjump"/>
          </p:cNvPr>
          <p:cNvSpPr/>
          <p:nvPr/>
        </p:nvSpPr>
        <p:spPr>
          <a:xfrm>
            <a:off x="6300192" y="5525616"/>
            <a:ext cx="1944216" cy="576064"/>
          </a:xfrm>
          <a:prstGeom prst="rect">
            <a:avLst/>
          </a:prstGeom>
          <a:solidFill>
            <a:srgbClr val="CC0099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5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kontrola</a:t>
            </a:r>
            <a:endParaRPr lang="cs-CZ" sz="25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20667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300000"/>
    </mc:Choice>
    <mc:Fallback>
      <p:transition spd="slow" advClick="0" advTm="300000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348880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Slunce vstává na východě.</a:t>
            </a:r>
            <a:endParaRPr lang="cs-CZ" b="1" dirty="0"/>
          </a:p>
        </p:txBody>
      </p:sp>
      <p:sp>
        <p:nvSpPr>
          <p:cNvPr id="3" name="Obdélník 2">
            <a:hlinkClick r:id="rId2" action="ppaction://hlinksldjump"/>
          </p:cNvPr>
          <p:cNvSpPr/>
          <p:nvPr/>
        </p:nvSpPr>
        <p:spPr>
          <a:xfrm>
            <a:off x="6300192" y="4797152"/>
            <a:ext cx="1944216" cy="576064"/>
          </a:xfrm>
          <a:prstGeom prst="rect">
            <a:avLst/>
          </a:prstGeom>
          <a:solidFill>
            <a:srgbClr val="000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d</a:t>
            </a:r>
            <a:r>
              <a:rPr lang="cs-CZ" sz="25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alší úkol</a:t>
            </a:r>
            <a:endParaRPr lang="cs-CZ" sz="25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4215399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300000"/>
    </mc:Choice>
    <mc:Fallback>
      <p:transition spd="slow" advClick="0" advTm="300000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34888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/>
              <a:t>Na které světové straně slunce jde </a:t>
            </a:r>
            <a:r>
              <a:rPr lang="cs-CZ" dirty="0" smtClean="0"/>
              <a:t>spát?</a:t>
            </a:r>
            <a:endParaRPr lang="cs-CZ" b="1" dirty="0"/>
          </a:p>
        </p:txBody>
      </p:sp>
      <p:sp>
        <p:nvSpPr>
          <p:cNvPr id="3" name="Obdélník 2">
            <a:hlinkClick r:id="rId2" action="ppaction://hlinksldjump"/>
          </p:cNvPr>
          <p:cNvSpPr/>
          <p:nvPr/>
        </p:nvSpPr>
        <p:spPr>
          <a:xfrm>
            <a:off x="6300192" y="4797152"/>
            <a:ext cx="1944216" cy="576064"/>
          </a:xfrm>
          <a:prstGeom prst="rect">
            <a:avLst/>
          </a:prstGeom>
          <a:solidFill>
            <a:srgbClr val="000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d</a:t>
            </a:r>
            <a:r>
              <a:rPr lang="cs-CZ" sz="25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alší úkol</a:t>
            </a:r>
            <a:endParaRPr lang="cs-CZ" sz="25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4" name="Obdélník 3">
            <a:hlinkClick r:id="rId3" action="ppaction://hlinksldjump"/>
          </p:cNvPr>
          <p:cNvSpPr/>
          <p:nvPr/>
        </p:nvSpPr>
        <p:spPr>
          <a:xfrm>
            <a:off x="6300192" y="5525616"/>
            <a:ext cx="1944216" cy="576064"/>
          </a:xfrm>
          <a:prstGeom prst="rect">
            <a:avLst/>
          </a:prstGeom>
          <a:solidFill>
            <a:srgbClr val="CC0099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5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kontrola</a:t>
            </a:r>
            <a:endParaRPr lang="cs-CZ" sz="25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15822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300000"/>
    </mc:Choice>
    <mc:Fallback>
      <p:transition spd="slow" advClick="0" advTm="300000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348880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Slunce </a:t>
            </a:r>
            <a:r>
              <a:rPr lang="cs-CZ" dirty="0"/>
              <a:t>jde </a:t>
            </a:r>
            <a:r>
              <a:rPr lang="cs-CZ" dirty="0" smtClean="0"/>
              <a:t>spát na západě.</a:t>
            </a:r>
            <a:endParaRPr lang="cs-CZ" b="1" dirty="0"/>
          </a:p>
        </p:txBody>
      </p:sp>
      <p:sp>
        <p:nvSpPr>
          <p:cNvPr id="3" name="Obdélník 2">
            <a:hlinkClick r:id="rId2" action="ppaction://hlinksldjump"/>
          </p:cNvPr>
          <p:cNvSpPr/>
          <p:nvPr/>
        </p:nvSpPr>
        <p:spPr>
          <a:xfrm>
            <a:off x="6300192" y="4869160"/>
            <a:ext cx="1944216" cy="576064"/>
          </a:xfrm>
          <a:prstGeom prst="rect">
            <a:avLst/>
          </a:prstGeom>
          <a:solidFill>
            <a:srgbClr val="000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d</a:t>
            </a:r>
            <a:r>
              <a:rPr lang="cs-CZ" sz="25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alší úkol</a:t>
            </a:r>
            <a:endParaRPr lang="cs-CZ" sz="25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1662647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300000"/>
    </mc:Choice>
    <mc:Fallback>
      <p:transition spd="slow" advClick="0" advTm="300000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34888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/>
              <a:t>Na kterou světovou stranu směřuje stín v </a:t>
            </a:r>
            <a:r>
              <a:rPr lang="cs-CZ" dirty="0" smtClean="0"/>
              <a:t>poledne?</a:t>
            </a:r>
            <a:endParaRPr lang="cs-CZ" b="1" dirty="0"/>
          </a:p>
        </p:txBody>
      </p:sp>
      <p:sp>
        <p:nvSpPr>
          <p:cNvPr id="3" name="Obdélník 2">
            <a:hlinkClick r:id="rId2" action="ppaction://hlinksldjump"/>
          </p:cNvPr>
          <p:cNvSpPr/>
          <p:nvPr/>
        </p:nvSpPr>
        <p:spPr>
          <a:xfrm>
            <a:off x="6300192" y="4797152"/>
            <a:ext cx="1944216" cy="576064"/>
          </a:xfrm>
          <a:prstGeom prst="rect">
            <a:avLst/>
          </a:prstGeom>
          <a:solidFill>
            <a:srgbClr val="000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d</a:t>
            </a:r>
            <a:r>
              <a:rPr lang="cs-CZ" sz="25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alší úkol</a:t>
            </a:r>
            <a:endParaRPr lang="cs-CZ" sz="25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4" name="Obdélník 3">
            <a:hlinkClick r:id="rId3" action="ppaction://hlinksldjump"/>
          </p:cNvPr>
          <p:cNvSpPr/>
          <p:nvPr/>
        </p:nvSpPr>
        <p:spPr>
          <a:xfrm>
            <a:off x="6300192" y="5525616"/>
            <a:ext cx="1944216" cy="576064"/>
          </a:xfrm>
          <a:prstGeom prst="rect">
            <a:avLst/>
          </a:prstGeom>
          <a:solidFill>
            <a:srgbClr val="CC0099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5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kontrola</a:t>
            </a:r>
            <a:endParaRPr lang="cs-CZ" sz="25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433416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300000"/>
    </mc:Choice>
    <mc:Fallback>
      <p:transition spd="slow" advClick="0" advTm="300000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348880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Stín </a:t>
            </a:r>
            <a:r>
              <a:rPr lang="cs-CZ" dirty="0"/>
              <a:t>v </a:t>
            </a:r>
            <a:r>
              <a:rPr lang="cs-CZ" dirty="0" smtClean="0"/>
              <a:t>poledne </a:t>
            </a:r>
            <a:r>
              <a:rPr lang="cs-CZ" dirty="0" smtClean="0"/>
              <a:t>směřuje na sever</a:t>
            </a:r>
            <a:r>
              <a:rPr lang="cs-CZ" dirty="0"/>
              <a:t>.</a:t>
            </a:r>
            <a:endParaRPr lang="cs-CZ" b="1" dirty="0"/>
          </a:p>
        </p:txBody>
      </p:sp>
      <p:sp>
        <p:nvSpPr>
          <p:cNvPr id="3" name="Obdélník 2">
            <a:hlinkClick r:id="rId2" action="ppaction://hlinksldjump"/>
          </p:cNvPr>
          <p:cNvSpPr/>
          <p:nvPr/>
        </p:nvSpPr>
        <p:spPr>
          <a:xfrm>
            <a:off x="6300192" y="4797152"/>
            <a:ext cx="1944216" cy="576064"/>
          </a:xfrm>
          <a:prstGeom prst="rect">
            <a:avLst/>
          </a:prstGeom>
          <a:solidFill>
            <a:srgbClr val="000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d</a:t>
            </a:r>
            <a:r>
              <a:rPr lang="cs-CZ" sz="25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alší úkol</a:t>
            </a:r>
            <a:endParaRPr lang="cs-CZ" sz="25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9120362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300000"/>
    </mc:Choice>
    <mc:Fallback>
      <p:transition spd="slow" advClick="0" advTm="300000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348880"/>
            <a:ext cx="8229600" cy="1143000"/>
          </a:xfrm>
        </p:spPr>
        <p:txBody>
          <a:bodyPr>
            <a:normAutofit fontScale="90000"/>
          </a:bodyPr>
          <a:lstStyle/>
          <a:p>
            <a:pPr>
              <a:lnSpc>
                <a:spcPct val="150000"/>
              </a:lnSpc>
            </a:pPr>
            <a:r>
              <a:rPr lang="cs-CZ" dirty="0"/>
              <a:t>Na kterou světovou stranu jsou letokruhy na pařezu velmi husté</a:t>
            </a:r>
            <a:r>
              <a:rPr lang="cs-CZ" dirty="0" smtClean="0"/>
              <a:t>?</a:t>
            </a:r>
            <a:endParaRPr lang="cs-CZ" b="1" dirty="0"/>
          </a:p>
        </p:txBody>
      </p:sp>
      <p:sp>
        <p:nvSpPr>
          <p:cNvPr id="3" name="Obdélník 2">
            <a:hlinkClick r:id="rId2" action="ppaction://hlinksldjump"/>
          </p:cNvPr>
          <p:cNvSpPr/>
          <p:nvPr/>
        </p:nvSpPr>
        <p:spPr>
          <a:xfrm>
            <a:off x="6300192" y="4797152"/>
            <a:ext cx="1944216" cy="576064"/>
          </a:xfrm>
          <a:prstGeom prst="rect">
            <a:avLst/>
          </a:prstGeom>
          <a:solidFill>
            <a:srgbClr val="000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d</a:t>
            </a:r>
            <a:r>
              <a:rPr lang="cs-CZ" sz="25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alší úkol</a:t>
            </a:r>
            <a:endParaRPr lang="cs-CZ" sz="25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4" name="Obdélník 3">
            <a:hlinkClick r:id="rId3" action="ppaction://hlinksldjump"/>
          </p:cNvPr>
          <p:cNvSpPr/>
          <p:nvPr/>
        </p:nvSpPr>
        <p:spPr>
          <a:xfrm>
            <a:off x="6300192" y="5525616"/>
            <a:ext cx="1944216" cy="576064"/>
          </a:xfrm>
          <a:prstGeom prst="rect">
            <a:avLst/>
          </a:prstGeom>
          <a:solidFill>
            <a:srgbClr val="CC0099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5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kontrola</a:t>
            </a:r>
            <a:endParaRPr lang="cs-CZ" sz="25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387820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300000"/>
    </mc:Choice>
    <mc:Fallback>
      <p:transition spd="slow" advClick="0" advTm="300000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348880"/>
            <a:ext cx="8229600" cy="1143000"/>
          </a:xfrm>
        </p:spPr>
        <p:txBody>
          <a:bodyPr>
            <a:normAutofit fontScale="90000"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Letokruhy </a:t>
            </a:r>
            <a:r>
              <a:rPr lang="cs-CZ" dirty="0"/>
              <a:t>na pařezu </a:t>
            </a:r>
            <a:r>
              <a:rPr lang="cs-CZ" dirty="0" smtClean="0"/>
              <a:t>jsou velmi husté </a:t>
            </a:r>
            <a:br>
              <a:rPr lang="cs-CZ" dirty="0" smtClean="0"/>
            </a:br>
            <a:r>
              <a:rPr lang="cs-CZ" dirty="0" smtClean="0"/>
              <a:t>na sever.</a:t>
            </a:r>
            <a:endParaRPr lang="cs-CZ" b="1" dirty="0"/>
          </a:p>
        </p:txBody>
      </p:sp>
      <p:sp>
        <p:nvSpPr>
          <p:cNvPr id="3" name="Obdélník 2">
            <a:hlinkClick r:id="rId2" action="ppaction://hlinksldjump"/>
          </p:cNvPr>
          <p:cNvSpPr/>
          <p:nvPr/>
        </p:nvSpPr>
        <p:spPr>
          <a:xfrm>
            <a:off x="6300192" y="4797152"/>
            <a:ext cx="1944216" cy="576064"/>
          </a:xfrm>
          <a:prstGeom prst="rect">
            <a:avLst/>
          </a:prstGeom>
          <a:solidFill>
            <a:srgbClr val="000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d</a:t>
            </a:r>
            <a:r>
              <a:rPr lang="cs-CZ" sz="25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alší úkol</a:t>
            </a:r>
            <a:endParaRPr lang="cs-CZ" sz="25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2332407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300000"/>
    </mc:Choice>
    <mc:Fallback>
      <p:transition spd="slow" advClick="0" advTm="300000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348880"/>
            <a:ext cx="8229600" cy="114300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Kam </a:t>
            </a:r>
            <a:r>
              <a:rPr lang="cs-CZ" dirty="0"/>
              <a:t>směřuje stín </a:t>
            </a:r>
            <a:r>
              <a:rPr lang="cs-CZ" dirty="0" smtClean="0"/>
              <a:t>ráno?</a:t>
            </a:r>
            <a:endParaRPr lang="cs-CZ" b="1" dirty="0"/>
          </a:p>
        </p:txBody>
      </p:sp>
      <p:sp>
        <p:nvSpPr>
          <p:cNvPr id="3" name="Obdélník 2">
            <a:hlinkClick r:id="rId2" action="ppaction://hlinksldjump"/>
          </p:cNvPr>
          <p:cNvSpPr/>
          <p:nvPr/>
        </p:nvSpPr>
        <p:spPr>
          <a:xfrm>
            <a:off x="6300192" y="4797152"/>
            <a:ext cx="1944216" cy="576064"/>
          </a:xfrm>
          <a:prstGeom prst="rect">
            <a:avLst/>
          </a:prstGeom>
          <a:solidFill>
            <a:srgbClr val="000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d</a:t>
            </a:r>
            <a:r>
              <a:rPr lang="cs-CZ" sz="25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alší úkol</a:t>
            </a:r>
            <a:endParaRPr lang="cs-CZ" sz="25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4" name="Obdélník 3">
            <a:hlinkClick r:id="rId3" action="ppaction://hlinksldjump"/>
          </p:cNvPr>
          <p:cNvSpPr/>
          <p:nvPr/>
        </p:nvSpPr>
        <p:spPr>
          <a:xfrm>
            <a:off x="6300192" y="5525616"/>
            <a:ext cx="1944216" cy="576064"/>
          </a:xfrm>
          <a:prstGeom prst="rect">
            <a:avLst/>
          </a:prstGeom>
          <a:solidFill>
            <a:srgbClr val="CC0099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5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kontrola</a:t>
            </a:r>
            <a:endParaRPr lang="cs-CZ" sz="25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762113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300000"/>
    </mc:Choice>
    <mc:Fallback>
      <p:transition spd="slow" advClick="0" advTm="300000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348880"/>
            <a:ext cx="8229600" cy="114300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Ranní stín směřuje na západ.</a:t>
            </a:r>
            <a:endParaRPr lang="cs-CZ" b="1" dirty="0"/>
          </a:p>
        </p:txBody>
      </p:sp>
      <p:sp>
        <p:nvSpPr>
          <p:cNvPr id="3" name="Obdélník 2">
            <a:hlinkClick r:id="rId2" action="ppaction://hlinksldjump"/>
          </p:cNvPr>
          <p:cNvSpPr/>
          <p:nvPr/>
        </p:nvSpPr>
        <p:spPr>
          <a:xfrm>
            <a:off x="6300192" y="4797152"/>
            <a:ext cx="1944216" cy="576064"/>
          </a:xfrm>
          <a:prstGeom prst="rect">
            <a:avLst/>
          </a:prstGeom>
          <a:solidFill>
            <a:srgbClr val="000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d</a:t>
            </a:r>
            <a:r>
              <a:rPr lang="cs-CZ" sz="25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alší úkol</a:t>
            </a:r>
            <a:endParaRPr lang="cs-CZ" sz="25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9526099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300000"/>
    </mc:Choice>
    <mc:Fallback>
      <p:transition spd="slow" advClick="0" advTm="300000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348880"/>
            <a:ext cx="8229600" cy="114300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Kam </a:t>
            </a:r>
            <a:r>
              <a:rPr lang="cs-CZ" dirty="0"/>
              <a:t>směřuje stín </a:t>
            </a:r>
            <a:r>
              <a:rPr lang="cs-CZ" dirty="0" smtClean="0"/>
              <a:t>večer?</a:t>
            </a:r>
            <a:endParaRPr lang="cs-CZ" b="1" dirty="0"/>
          </a:p>
        </p:txBody>
      </p:sp>
      <p:sp>
        <p:nvSpPr>
          <p:cNvPr id="3" name="Obdélník 2">
            <a:hlinkClick r:id="rId2" action="ppaction://hlinksldjump"/>
          </p:cNvPr>
          <p:cNvSpPr/>
          <p:nvPr/>
        </p:nvSpPr>
        <p:spPr>
          <a:xfrm>
            <a:off x="6300192" y="4797152"/>
            <a:ext cx="1944216" cy="576064"/>
          </a:xfrm>
          <a:prstGeom prst="rect">
            <a:avLst/>
          </a:prstGeom>
          <a:solidFill>
            <a:srgbClr val="000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d</a:t>
            </a:r>
            <a:r>
              <a:rPr lang="cs-CZ" sz="25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alší úkol</a:t>
            </a:r>
            <a:endParaRPr lang="cs-CZ" sz="25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4" name="Obdélník 3">
            <a:hlinkClick r:id="rId3" action="ppaction://hlinksldjump"/>
          </p:cNvPr>
          <p:cNvSpPr/>
          <p:nvPr/>
        </p:nvSpPr>
        <p:spPr>
          <a:xfrm>
            <a:off x="6300192" y="5525616"/>
            <a:ext cx="1944216" cy="576064"/>
          </a:xfrm>
          <a:prstGeom prst="rect">
            <a:avLst/>
          </a:prstGeom>
          <a:solidFill>
            <a:srgbClr val="CC0099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5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kontrola</a:t>
            </a:r>
            <a:endParaRPr lang="cs-CZ" sz="25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981156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300000"/>
    </mc:Choice>
    <mc:Fallback>
      <p:transition spd="slow" advClick="0" advTm="300000"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348880"/>
            <a:ext cx="8229600" cy="114300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Večerní stín směřuje na východ.</a:t>
            </a:r>
            <a:endParaRPr lang="cs-CZ" b="1" dirty="0"/>
          </a:p>
        </p:txBody>
      </p:sp>
      <p:sp>
        <p:nvSpPr>
          <p:cNvPr id="3" name="Obdélník 2">
            <a:hlinkClick r:id="rId2" action="ppaction://hlinksldjump"/>
          </p:cNvPr>
          <p:cNvSpPr/>
          <p:nvPr/>
        </p:nvSpPr>
        <p:spPr>
          <a:xfrm>
            <a:off x="6300192" y="4797152"/>
            <a:ext cx="1944216" cy="576064"/>
          </a:xfrm>
          <a:prstGeom prst="rect">
            <a:avLst/>
          </a:prstGeom>
          <a:solidFill>
            <a:srgbClr val="000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d</a:t>
            </a:r>
            <a:r>
              <a:rPr lang="cs-CZ" sz="25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alší úkol</a:t>
            </a:r>
            <a:endParaRPr lang="cs-CZ" sz="25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940967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300000"/>
    </mc:Choice>
    <mc:Fallback>
      <p:transition spd="slow" advClick="0" advTm="300000"/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348880"/>
            <a:ext cx="8229600" cy="114300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Kdy </a:t>
            </a:r>
            <a:r>
              <a:rPr lang="cs-CZ" dirty="0"/>
              <a:t>je stín </a:t>
            </a:r>
            <a:r>
              <a:rPr lang="cs-CZ" dirty="0" smtClean="0"/>
              <a:t>nejkratší</a:t>
            </a:r>
            <a:r>
              <a:rPr lang="cs-CZ" dirty="0"/>
              <a:t>?</a:t>
            </a:r>
            <a:endParaRPr lang="cs-CZ" b="1" dirty="0"/>
          </a:p>
        </p:txBody>
      </p:sp>
      <p:sp>
        <p:nvSpPr>
          <p:cNvPr id="3" name="Obdélník 2">
            <a:hlinkClick r:id="rId2" action="ppaction://hlinksldjump"/>
          </p:cNvPr>
          <p:cNvSpPr/>
          <p:nvPr/>
        </p:nvSpPr>
        <p:spPr>
          <a:xfrm>
            <a:off x="6300192" y="4797152"/>
            <a:ext cx="1944216" cy="576064"/>
          </a:xfrm>
          <a:prstGeom prst="rect">
            <a:avLst/>
          </a:prstGeom>
          <a:solidFill>
            <a:srgbClr val="000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d</a:t>
            </a:r>
            <a:r>
              <a:rPr lang="cs-CZ" sz="25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alší úkol</a:t>
            </a:r>
            <a:endParaRPr lang="cs-CZ" sz="25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4" name="Obdélník 3">
            <a:hlinkClick r:id="rId3" action="ppaction://hlinksldjump"/>
          </p:cNvPr>
          <p:cNvSpPr/>
          <p:nvPr/>
        </p:nvSpPr>
        <p:spPr>
          <a:xfrm>
            <a:off x="6300192" y="5525616"/>
            <a:ext cx="1944216" cy="576064"/>
          </a:xfrm>
          <a:prstGeom prst="rect">
            <a:avLst/>
          </a:prstGeom>
          <a:solidFill>
            <a:srgbClr val="CC0099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5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kontrola</a:t>
            </a:r>
            <a:endParaRPr lang="cs-CZ" sz="25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633931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300000"/>
    </mc:Choice>
    <mc:Fallback>
      <p:transition spd="slow" advClick="0" advTm="300000"/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348880"/>
            <a:ext cx="8229600" cy="114300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Stín je nejkratší v poledne.</a:t>
            </a:r>
            <a:endParaRPr lang="cs-CZ" b="1" dirty="0"/>
          </a:p>
        </p:txBody>
      </p:sp>
      <p:sp>
        <p:nvSpPr>
          <p:cNvPr id="3" name="Obdélník 2">
            <a:hlinkClick r:id="rId2" action="ppaction://hlinksldjump"/>
          </p:cNvPr>
          <p:cNvSpPr/>
          <p:nvPr/>
        </p:nvSpPr>
        <p:spPr>
          <a:xfrm>
            <a:off x="6300192" y="4797152"/>
            <a:ext cx="1944216" cy="576064"/>
          </a:xfrm>
          <a:prstGeom prst="rect">
            <a:avLst/>
          </a:prstGeom>
          <a:solidFill>
            <a:srgbClr val="000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d</a:t>
            </a:r>
            <a:r>
              <a:rPr lang="cs-CZ" sz="25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alší úkol</a:t>
            </a:r>
            <a:endParaRPr lang="cs-CZ" sz="25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550856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300000"/>
    </mc:Choice>
    <mc:Fallback>
      <p:transition spd="slow" advClick="0" advTm="300000"/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348880"/>
            <a:ext cx="8229600" cy="114300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Nakresli </a:t>
            </a:r>
            <a:r>
              <a:rPr lang="cs-CZ" dirty="0"/>
              <a:t>směrovou růžici</a:t>
            </a:r>
            <a:r>
              <a:rPr lang="cs-CZ" dirty="0" smtClean="0"/>
              <a:t>.</a:t>
            </a:r>
            <a:endParaRPr lang="cs-CZ" b="1" dirty="0"/>
          </a:p>
        </p:txBody>
      </p:sp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6300192" y="5525616"/>
            <a:ext cx="1944216" cy="576064"/>
          </a:xfrm>
          <a:prstGeom prst="rect">
            <a:avLst/>
          </a:prstGeom>
          <a:solidFill>
            <a:srgbClr val="CC0099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5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kontrola</a:t>
            </a:r>
            <a:endParaRPr lang="cs-CZ" sz="25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" name="Obdélník 4">
            <a:hlinkClick r:id="rId3" action="ppaction://hlinksldjump"/>
          </p:cNvPr>
          <p:cNvSpPr/>
          <p:nvPr/>
        </p:nvSpPr>
        <p:spPr>
          <a:xfrm>
            <a:off x="6300192" y="4797152"/>
            <a:ext cx="1944216" cy="576064"/>
          </a:xfrm>
          <a:prstGeom prst="rect">
            <a:avLst/>
          </a:prstGeom>
          <a:solidFill>
            <a:srgbClr val="000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konec</a:t>
            </a:r>
            <a:endParaRPr lang="cs-CZ" sz="25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003418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300000"/>
    </mc:Choice>
    <mc:Fallback>
      <p:transition spd="slow" advClick="0" advTm="300000"/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27191" y="3212976"/>
            <a:ext cx="576064" cy="936104"/>
          </a:xfrm>
        </p:spPr>
        <p:txBody>
          <a:bodyPr>
            <a:normAutofit fontScale="90000"/>
          </a:bodyPr>
          <a:lstStyle/>
          <a:p>
            <a:pPr>
              <a:lnSpc>
                <a:spcPct val="150000"/>
              </a:lnSpc>
            </a:pPr>
            <a:r>
              <a:rPr lang="cs-CZ" b="1" dirty="0" smtClean="0"/>
              <a:t>V</a:t>
            </a:r>
            <a:endParaRPr lang="cs-CZ" b="1" dirty="0"/>
          </a:p>
        </p:txBody>
      </p:sp>
      <p:sp>
        <p:nvSpPr>
          <p:cNvPr id="3" name="Násobení 2"/>
          <p:cNvSpPr/>
          <p:nvPr/>
        </p:nvSpPr>
        <p:spPr>
          <a:xfrm>
            <a:off x="2411760" y="2276872"/>
            <a:ext cx="3096344" cy="3024336"/>
          </a:xfrm>
          <a:prstGeom prst="mathMultiply">
            <a:avLst>
              <a:gd name="adj1" fmla="val 290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Plus 3"/>
          <p:cNvSpPr/>
          <p:nvPr/>
        </p:nvSpPr>
        <p:spPr>
          <a:xfrm>
            <a:off x="1493658" y="1671650"/>
            <a:ext cx="4932548" cy="4234780"/>
          </a:xfrm>
          <a:prstGeom prst="mathPlus">
            <a:avLst>
              <a:gd name="adj1" fmla="val 310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3671900" y="5438378"/>
            <a:ext cx="576064" cy="93610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50000"/>
              </a:lnSpc>
            </a:pPr>
            <a:r>
              <a:rPr lang="cs-CZ" b="1" dirty="0" smtClean="0"/>
              <a:t>J</a:t>
            </a:r>
            <a:endParaRPr lang="cs-CZ" b="1" dirty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856762" y="2267922"/>
            <a:ext cx="864096" cy="10013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50000"/>
              </a:lnSpc>
            </a:pPr>
            <a:r>
              <a:rPr lang="cs-CZ" b="1" dirty="0" smtClean="0"/>
              <a:t>SV</a:t>
            </a:r>
            <a:endParaRPr lang="cs-CZ" b="1" dirty="0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1467374" y="3269316"/>
            <a:ext cx="576064" cy="93610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50000"/>
              </a:lnSpc>
            </a:pPr>
            <a:r>
              <a:rPr lang="cs-CZ" b="1" dirty="0" smtClean="0"/>
              <a:t>Z</a:t>
            </a:r>
            <a:endParaRPr lang="cs-CZ" b="1" dirty="0"/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3671900" y="1203598"/>
            <a:ext cx="576064" cy="93610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50000"/>
              </a:lnSpc>
            </a:pPr>
            <a:r>
              <a:rPr lang="cs-CZ" b="1" smtClean="0"/>
              <a:t>S</a:t>
            </a:r>
            <a:endParaRPr lang="cs-CZ" b="1" dirty="0"/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2195736" y="2267922"/>
            <a:ext cx="864096" cy="10013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50000"/>
              </a:lnSpc>
            </a:pPr>
            <a:r>
              <a:rPr lang="cs-CZ" b="1" dirty="0" smtClean="0"/>
              <a:t>SZ</a:t>
            </a:r>
            <a:endParaRPr lang="cs-CZ" b="1" dirty="0"/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4878466" y="4267022"/>
            <a:ext cx="864096" cy="10013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50000"/>
              </a:lnSpc>
            </a:pPr>
            <a:r>
              <a:rPr lang="cs-CZ" b="1" dirty="0" smtClean="0"/>
              <a:t>JV</a:t>
            </a:r>
            <a:endParaRPr lang="cs-CZ" b="1" dirty="0"/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2217440" y="4267022"/>
            <a:ext cx="864096" cy="10013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50000"/>
              </a:lnSpc>
            </a:pPr>
            <a:r>
              <a:rPr lang="cs-CZ" b="1" dirty="0" smtClean="0"/>
              <a:t>JZ</a:t>
            </a:r>
            <a:endParaRPr lang="cs-CZ" b="1" dirty="0"/>
          </a:p>
        </p:txBody>
      </p:sp>
      <p:sp>
        <p:nvSpPr>
          <p:cNvPr id="13" name="Obdélník 12">
            <a:hlinkClick r:id="rId2" action="ppaction://hlinksldjump"/>
          </p:cNvPr>
          <p:cNvSpPr/>
          <p:nvPr/>
        </p:nvSpPr>
        <p:spPr>
          <a:xfrm>
            <a:off x="6300192" y="5525616"/>
            <a:ext cx="1944216" cy="576064"/>
          </a:xfrm>
          <a:prstGeom prst="rect">
            <a:avLst/>
          </a:prstGeom>
          <a:solidFill>
            <a:srgbClr val="CC0099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5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konec</a:t>
            </a:r>
            <a:endParaRPr lang="cs-CZ" sz="25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564347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300000"/>
    </mc:Choice>
    <mc:Fallback>
      <p:transition spd="slow" advClick="0" advTm="300000"/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i="1" dirty="0" smtClean="0"/>
              <a:t>Ilustrace:</a:t>
            </a:r>
            <a:r>
              <a:rPr lang="cs-CZ" i="1" dirty="0" smtClean="0"/>
              <a:t> 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600" i="1" dirty="0" smtClean="0"/>
              <a:t>www.office.microsoft.com</a:t>
            </a:r>
            <a:r>
              <a:rPr lang="cs-CZ" i="1" dirty="0" smtClean="0"/>
              <a:t> </a:t>
            </a:r>
            <a:endParaRPr lang="cs-CZ" dirty="0" smtClean="0"/>
          </a:p>
          <a:p>
            <a:endParaRPr lang="cs-CZ" dirty="0" smtClean="0"/>
          </a:p>
          <a:p>
            <a:r>
              <a:rPr lang="cs-CZ" b="1" dirty="0" smtClean="0"/>
              <a:t>Hodnocení: </a:t>
            </a:r>
            <a:endParaRPr lang="cs-CZ" dirty="0" smtClean="0"/>
          </a:p>
          <a:p>
            <a:pPr marL="457200" lvl="0" indent="-457200">
              <a:buFont typeface="Wingdings" pitchFamily="2" charset="2"/>
              <a:buChar char="Ø"/>
            </a:pPr>
            <a:r>
              <a:rPr lang="cs-CZ" dirty="0" smtClean="0"/>
              <a:t>žáci byli aktivní, učivo uměli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736700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300000"/>
    </mc:Choice>
    <mc:Fallback>
      <p:transition spd="slow" advClick="0" advTm="300000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54</TotalTime>
  <Words>293</Words>
  <Application>Microsoft Office PowerPoint</Application>
  <PresentationFormat>Předvádění na obrazovce (4:3)</PresentationFormat>
  <Paragraphs>78</Paragraphs>
  <Slides>23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Motiv systému Office</vt:lpstr>
      <vt:lpstr>Prezentace aplikace PowerPoint</vt:lpstr>
      <vt:lpstr>Prezentace aplikace PowerPoint</vt:lpstr>
      <vt:lpstr>Co je to kompas?</vt:lpstr>
      <vt:lpstr>Co je to kompas?</vt:lpstr>
      <vt:lpstr>Buzola je </vt:lpstr>
      <vt:lpstr>Buzola je </vt:lpstr>
      <vt:lpstr>Na které světové straně slunce vstává?</vt:lpstr>
      <vt:lpstr>Slunce vstává na východě.</vt:lpstr>
      <vt:lpstr>Na které světové straně slunce jde spát?</vt:lpstr>
      <vt:lpstr>Slunce jde spát na západě.</vt:lpstr>
      <vt:lpstr>Na kterou světovou stranu směřuje stín v poledne?</vt:lpstr>
      <vt:lpstr>Stín v poledne směřuje na sever.</vt:lpstr>
      <vt:lpstr>Na kterou světovou stranu jsou letokruhy na pařezu velmi husté?</vt:lpstr>
      <vt:lpstr>Letokruhy na pařezu jsou velmi husté  na sever.</vt:lpstr>
      <vt:lpstr>Kam směřuje stín ráno?</vt:lpstr>
      <vt:lpstr>Ranní stín směřuje na západ.</vt:lpstr>
      <vt:lpstr>Kam směřuje stín večer?</vt:lpstr>
      <vt:lpstr>Večerní stín směřuje na východ.</vt:lpstr>
      <vt:lpstr>Kdy je stín nejkratší?</vt:lpstr>
      <vt:lpstr>Stín je nejkratší v poledne.</vt:lpstr>
      <vt:lpstr>Nakresli směrovou růžici.</vt:lpstr>
      <vt:lpstr>V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Škola</dc:creator>
  <cp:lastModifiedBy>Škola</cp:lastModifiedBy>
  <cp:revision>12</cp:revision>
  <dcterms:created xsi:type="dcterms:W3CDTF">2012-11-18T18:15:36Z</dcterms:created>
  <dcterms:modified xsi:type="dcterms:W3CDTF">2012-11-18T19:09:37Z</dcterms:modified>
</cp:coreProperties>
</file>