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notesMasterIdLst>
    <p:notesMasterId r:id="rId11"/>
  </p:notesMasterIdLst>
  <p:sldIdLst>
    <p:sldId id="265" r:id="rId3"/>
    <p:sldId id="256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0A29B3-3725-4E30-BA6D-0C9F9732480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86C0-754B-4DDE-9748-F79175947F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653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072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073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22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6815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218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0252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1429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4474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373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95155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363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F0D0A6B-0C30-4793-9639-9F646C2F85ED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1225287-2502-474B-A75B-0641FADE56D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53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352928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VY_32_INOVACE_13_09_Manželství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seznámení s učivem na téma manželství. Žák se seznámí s pojmem manželství, zjistí jaké druhy sňatků lze v ČR uzavřít. Objasní si některé pojmy týkající se manželství a registrovaného partnerství.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31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MANŽELSTVÍ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Registrované partnerství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71602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7048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Listina práv a svobod</a:t>
            </a:r>
          </a:p>
          <a:p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Čl.16 Muži a ženy jakmile dosáhnou plnoletosti mají právo uzavřít sňatek, založit rodinu.</a:t>
            </a:r>
          </a:p>
          <a:p>
            <a:endParaRPr lang="cs-CZ" sz="2800" dirty="0"/>
          </a:p>
          <a:p>
            <a:r>
              <a:rPr lang="cs-CZ" sz="2800" dirty="0" smtClean="0"/>
              <a:t>Je na každém z nás, zda vstoupí do manželství nebo ne.</a:t>
            </a:r>
          </a:p>
          <a:p>
            <a:endParaRPr lang="cs-CZ" sz="2800" dirty="0"/>
          </a:p>
          <a:p>
            <a:r>
              <a:rPr lang="cs-CZ" sz="2800" dirty="0" smtClean="0"/>
              <a:t>Manželství lze uzavřít jen na dobrovolném rozhodnutí.</a:t>
            </a:r>
            <a:endParaRPr lang="cs-CZ" sz="2800" dirty="0"/>
          </a:p>
        </p:txBody>
      </p:sp>
      <p:pic>
        <p:nvPicPr>
          <p:cNvPr id="1026" name="Picture 2" descr="C:\Users\Kabinet\AppData\Local\Temp\MP9004023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65104"/>
            <a:ext cx="3643852" cy="195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6968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Osoby, které nemohou uzavřít sňatek: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76328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Osoba již ženatá, či </a:t>
            </a:r>
            <a:r>
              <a:rPr lang="cs-CZ" sz="3200" dirty="0" smtClean="0"/>
              <a:t>vdaná.</a:t>
            </a:r>
            <a:endParaRPr lang="cs-CZ" sz="3200" dirty="0" smtClean="0"/>
          </a:p>
          <a:p>
            <a:r>
              <a:rPr lang="cs-CZ" sz="3200" dirty="0"/>
              <a:t>N</a:t>
            </a:r>
            <a:r>
              <a:rPr lang="cs-CZ" sz="3200" dirty="0" smtClean="0"/>
              <a:t>eplnoletým (soud povoluje od 16 let</a:t>
            </a:r>
            <a:r>
              <a:rPr lang="cs-CZ" sz="3200" dirty="0" smtClean="0"/>
              <a:t>).</a:t>
            </a:r>
            <a:endParaRPr lang="cs-CZ" sz="3200" dirty="0" smtClean="0"/>
          </a:p>
          <a:p>
            <a:r>
              <a:rPr lang="cs-CZ" sz="3200" dirty="0" smtClean="0"/>
              <a:t>Osoba duševně </a:t>
            </a:r>
            <a:r>
              <a:rPr lang="cs-CZ" sz="3200" dirty="0" smtClean="0"/>
              <a:t>nemocná.</a:t>
            </a:r>
            <a:endParaRPr lang="cs-CZ" sz="3200" dirty="0" smtClean="0"/>
          </a:p>
          <a:p>
            <a:r>
              <a:rPr lang="cs-CZ" sz="3200" dirty="0" smtClean="0"/>
              <a:t>Osoby blízce </a:t>
            </a:r>
            <a:r>
              <a:rPr lang="cs-CZ" sz="3200" dirty="0" smtClean="0"/>
              <a:t>příbuzné.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162184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69127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/>
              <a:t>Polygamie </a:t>
            </a:r>
            <a:r>
              <a:rPr lang="cs-CZ" dirty="0" smtClean="0"/>
              <a:t>= mnohoženství, soužití muže či ženy s více partnery opačného </a:t>
            </a:r>
            <a:r>
              <a:rPr lang="cs-CZ" dirty="0" smtClean="0"/>
              <a:t>pohlaví. </a:t>
            </a:r>
            <a:endParaRPr lang="cs-CZ" dirty="0" smtClean="0"/>
          </a:p>
          <a:p>
            <a:endParaRPr lang="cs-CZ" dirty="0" smtClean="0"/>
          </a:p>
          <a:p>
            <a:r>
              <a:rPr lang="cs-CZ" b="1" i="1" u="sng" dirty="0" smtClean="0"/>
              <a:t>Monogamie </a:t>
            </a:r>
            <a:r>
              <a:rPr lang="cs-CZ" dirty="0" smtClean="0"/>
              <a:t>= manželství jednoho muže s jednou </a:t>
            </a:r>
            <a:r>
              <a:rPr lang="cs-CZ" dirty="0" smtClean="0"/>
              <a:t>ženou.</a:t>
            </a:r>
            <a:endParaRPr lang="cs-CZ" dirty="0" smtClean="0"/>
          </a:p>
          <a:p>
            <a:endParaRPr lang="cs-CZ" dirty="0" smtClean="0"/>
          </a:p>
          <a:p>
            <a:r>
              <a:rPr lang="cs-CZ" b="1" i="1" u="sng" dirty="0" smtClean="0"/>
              <a:t>Bigamie </a:t>
            </a:r>
            <a:r>
              <a:rPr lang="cs-CZ" dirty="0" smtClean="0"/>
              <a:t>= je dvojí manželství, bigamie je v ČR trestným činem.</a:t>
            </a:r>
          </a:p>
          <a:p>
            <a:endParaRPr lang="cs-CZ" dirty="0" smtClean="0"/>
          </a:p>
          <a:p>
            <a:r>
              <a:rPr lang="cs-CZ" b="1" i="1" u="sng" dirty="0" smtClean="0"/>
              <a:t>Registrované partnerství </a:t>
            </a:r>
            <a:r>
              <a:rPr lang="cs-CZ" dirty="0" smtClean="0"/>
              <a:t>= svazek dvojic stejného pohlaví, svazek mezi homosexuálními partnery. V ČR od roku </a:t>
            </a:r>
            <a:r>
              <a:rPr lang="cs-CZ" dirty="0" smtClean="0"/>
              <a:t>2006.</a:t>
            </a:r>
            <a:endParaRPr lang="cs-CZ" dirty="0" smtClean="0"/>
          </a:p>
          <a:p>
            <a:r>
              <a:rPr lang="cs-CZ" dirty="0" smtClean="0"/>
              <a:t>Nejde o svazek příbuzenský, mohou se však zastupovat na </a:t>
            </a:r>
            <a:r>
              <a:rPr lang="cs-CZ" dirty="0" smtClean="0"/>
              <a:t>úřadech</a:t>
            </a:r>
            <a:r>
              <a:rPr lang="cs-CZ" dirty="0" smtClean="0"/>
              <a:t>, </a:t>
            </a:r>
            <a:r>
              <a:rPr lang="cs-CZ" dirty="0" smtClean="0"/>
              <a:t>dědit…</a:t>
            </a:r>
          </a:p>
          <a:p>
            <a:r>
              <a:rPr lang="cs-CZ" b="1" i="1" u="sng" dirty="0" smtClean="0"/>
              <a:t>Rodičovská dovolená </a:t>
            </a:r>
            <a:r>
              <a:rPr lang="cs-CZ" dirty="0" smtClean="0"/>
              <a:t>= mateřská, dnes může být doma s miminkem i </a:t>
            </a:r>
            <a:r>
              <a:rPr lang="cs-CZ" dirty="0" smtClean="0"/>
              <a:t>muž.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7111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Druhy sňatků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Čechách lze uzavřít dva druhy sňatků.</a:t>
            </a:r>
          </a:p>
          <a:p>
            <a:r>
              <a:rPr lang="cs-CZ" sz="3200" dirty="0" smtClean="0"/>
              <a:t>Svatba:</a:t>
            </a:r>
            <a:endParaRPr lang="cs-CZ" sz="3200" dirty="0"/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OBČANSKÁ</a:t>
            </a:r>
            <a:r>
              <a:rPr lang="cs-CZ" sz="3200" i="1" u="sng" dirty="0" smtClean="0"/>
              <a:t>:</a:t>
            </a:r>
            <a:r>
              <a:rPr lang="cs-CZ" sz="3200" dirty="0" smtClean="0"/>
              <a:t> Svatba </a:t>
            </a:r>
            <a:r>
              <a:rPr lang="cs-CZ" sz="3200" dirty="0" smtClean="0"/>
              <a:t>na obecním </a:t>
            </a:r>
            <a:r>
              <a:rPr lang="cs-CZ" sz="3200" dirty="0" smtClean="0"/>
              <a:t>úřadě.</a:t>
            </a:r>
            <a:endParaRPr lang="cs-CZ" sz="3200" dirty="0" smtClean="0"/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CÍRKEVNÍ</a:t>
            </a:r>
            <a:r>
              <a:rPr lang="cs-CZ" sz="3200" b="1" i="1" u="sng" dirty="0" smtClean="0"/>
              <a:t>:</a:t>
            </a:r>
            <a:r>
              <a:rPr lang="cs-CZ" sz="3200" dirty="0" smtClean="0"/>
              <a:t> V </a:t>
            </a:r>
            <a:r>
              <a:rPr lang="cs-CZ" sz="3200" dirty="0" smtClean="0"/>
              <a:t>kostele, může být kdykoli, kromě adventního a postního </a:t>
            </a:r>
            <a:r>
              <a:rPr lang="cs-CZ" sz="3200" dirty="0" smtClean="0"/>
              <a:t>období.</a:t>
            </a:r>
            <a:endParaRPr lang="cs-CZ" sz="3200" dirty="0"/>
          </a:p>
        </p:txBody>
      </p:sp>
      <p:pic>
        <p:nvPicPr>
          <p:cNvPr id="2050" name="Picture 2" descr="C:\Users\Kabinet\AppData\Local\Temp\MP9004222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627" y="4532691"/>
            <a:ext cx="2915816" cy="170462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4725144"/>
            <a:ext cx="41044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Obřad může být kdekoli – vede ho úředník, nebo farář.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03565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Výročí svatby: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0183" y="1772816"/>
            <a:ext cx="518457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let – dřevěné</a:t>
            </a:r>
          </a:p>
          <a:p>
            <a:r>
              <a:rPr lang="cs-CZ" sz="2800" dirty="0" smtClean="0"/>
              <a:t>10 let – cínové</a:t>
            </a:r>
          </a:p>
          <a:p>
            <a:r>
              <a:rPr lang="cs-CZ" sz="2800" dirty="0" smtClean="0"/>
              <a:t>15 let – křišťálové</a:t>
            </a:r>
          </a:p>
          <a:p>
            <a:r>
              <a:rPr lang="cs-CZ" sz="2800" dirty="0" smtClean="0"/>
              <a:t>20 let – porcelánové</a:t>
            </a:r>
          </a:p>
          <a:p>
            <a:r>
              <a:rPr lang="cs-CZ" sz="2800" dirty="0" smtClean="0"/>
              <a:t>25 let – stříbrná svatba</a:t>
            </a:r>
          </a:p>
          <a:p>
            <a:r>
              <a:rPr lang="cs-CZ" sz="2800" dirty="0" smtClean="0"/>
              <a:t>30 let – perlové</a:t>
            </a:r>
          </a:p>
          <a:p>
            <a:r>
              <a:rPr lang="cs-CZ" sz="2800" dirty="0" smtClean="0"/>
              <a:t>40 let – rubínové</a:t>
            </a:r>
          </a:p>
          <a:p>
            <a:r>
              <a:rPr lang="cs-CZ" sz="2800" dirty="0" smtClean="0"/>
              <a:t>50 let – zlatá svatba</a:t>
            </a:r>
          </a:p>
          <a:p>
            <a:r>
              <a:rPr lang="cs-CZ" sz="2800" dirty="0" smtClean="0"/>
              <a:t>60 let – diamantová svatba</a:t>
            </a:r>
          </a:p>
          <a:p>
            <a:r>
              <a:rPr lang="cs-CZ" sz="2800" dirty="0" smtClean="0"/>
              <a:t>70 let – platinová svatba</a:t>
            </a:r>
          </a:p>
          <a:p>
            <a:endParaRPr lang="cs-CZ" dirty="0"/>
          </a:p>
        </p:txBody>
      </p:sp>
      <p:pic>
        <p:nvPicPr>
          <p:cNvPr id="3074" name="Picture 2" descr="C:\Users\Kabinet\AppData\Local\Temp\MP90030937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090" y="1916832"/>
            <a:ext cx="254812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566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77048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dirty="0" smtClean="0"/>
              <a:t>Obrázky použity ze sady Office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Není-li </a:t>
            </a:r>
            <a:r>
              <a:rPr lang="cs-CZ" dirty="0"/>
              <a:t>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SKÁCELOVÁ, J., MRÁZOVÁ, L. </a:t>
            </a:r>
            <a:r>
              <a:rPr lang="cs-CZ" i="1" dirty="0"/>
              <a:t>Výchova k Občanství pro 6. ročník. </a:t>
            </a:r>
            <a:r>
              <a:rPr lang="cs-CZ" dirty="0"/>
              <a:t>1st </a:t>
            </a:r>
            <a:r>
              <a:rPr lang="cs-CZ" dirty="0" err="1"/>
              <a:t>ed</a:t>
            </a:r>
            <a:r>
              <a:rPr lang="cs-CZ" dirty="0"/>
              <a:t>. Brno: Nová škola, 2010. ISBN 978-80-7289-127-6.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JANOŠKOVÁ, D., ONDRÁČKOVÁ, M., ČEČILOVÁ, A. </a:t>
            </a:r>
            <a:r>
              <a:rPr lang="cs-CZ" i="1" dirty="0"/>
              <a:t>Občanská výchova 6 s blokem Rodinná výchova, učebnice pro základní školy a víceletá gymnázia</a:t>
            </a:r>
            <a:r>
              <a:rPr lang="cs-CZ" dirty="0"/>
              <a:t>. 1st </a:t>
            </a:r>
            <a:r>
              <a:rPr lang="cs-CZ" dirty="0" err="1"/>
              <a:t>ed</a:t>
            </a:r>
            <a:r>
              <a:rPr lang="cs-CZ" dirty="0"/>
              <a:t>. Plzeň: Fraus, 2003. ISBN 80-7238-207-1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smtClean="0"/>
              <a:t>Citováno dne 11.11.2011</a:t>
            </a:r>
            <a:endParaRPr lang="cs-CZ" dirty="0"/>
          </a:p>
          <a:p>
            <a:pPr marL="342900" indent="-342900"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701742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147</TotalTime>
  <Words>399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systému Office</vt:lpstr>
      <vt:lpstr>Název školy: ZŠ Klášterec nad Ohří, Krátká 676 Autor: Mgr. Veronika Kubincová Název materiálu: VY_32_INOVACE_13_09_Manželství Číslo projektu: CZ.1.07/1.4.00/21.1115  </vt:lpstr>
      <vt:lpstr>MANŽELSTVÍ</vt:lpstr>
      <vt:lpstr>Prezentace aplikace PowerPoint</vt:lpstr>
      <vt:lpstr>Osoby, které nemohou uzavřít sňatek:</vt:lpstr>
      <vt:lpstr>Pojmy:</vt:lpstr>
      <vt:lpstr>Druhy sňatků</vt:lpstr>
      <vt:lpstr>Výročí svatby: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Martin Králík</cp:lastModifiedBy>
  <cp:revision>21</cp:revision>
  <dcterms:created xsi:type="dcterms:W3CDTF">2011-11-06T18:45:39Z</dcterms:created>
  <dcterms:modified xsi:type="dcterms:W3CDTF">2012-03-01T20:43:53Z</dcterms:modified>
</cp:coreProperties>
</file>