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91" r:id="rId2"/>
    <p:sldId id="256" r:id="rId3"/>
    <p:sldId id="292" r:id="rId4"/>
    <p:sldId id="257" r:id="rId5"/>
    <p:sldId id="268" r:id="rId6"/>
    <p:sldId id="269" r:id="rId7"/>
    <p:sldId id="270" r:id="rId8"/>
    <p:sldId id="258" r:id="rId9"/>
    <p:sldId id="271" r:id="rId10"/>
    <p:sldId id="272" r:id="rId11"/>
    <p:sldId id="259" r:id="rId12"/>
    <p:sldId id="260" r:id="rId13"/>
    <p:sldId id="273" r:id="rId14"/>
    <p:sldId id="274" r:id="rId15"/>
    <p:sldId id="261" r:id="rId16"/>
    <p:sldId id="262" r:id="rId17"/>
    <p:sldId id="263" r:id="rId18"/>
    <p:sldId id="275" r:id="rId19"/>
    <p:sldId id="276" r:id="rId20"/>
    <p:sldId id="264" r:id="rId21"/>
    <p:sldId id="265" r:id="rId22"/>
    <p:sldId id="277" r:id="rId23"/>
    <p:sldId id="266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67" r:id="rId32"/>
    <p:sldId id="285" r:id="rId33"/>
    <p:sldId id="286" r:id="rId34"/>
    <p:sldId id="287" r:id="rId35"/>
    <p:sldId id="288" r:id="rId36"/>
    <p:sldId id="289" r:id="rId37"/>
    <p:sldId id="290" r:id="rId38"/>
    <p:sldId id="293" r:id="rId39"/>
    <p:sldId id="294" r:id="rId40"/>
    <p:sldId id="295" r:id="rId4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D5E9E-EDB4-4D04-9A19-9B6027C828FB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FEF5A-0ABA-415D-95F0-4FBE03C93A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001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0580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9809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905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3146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1324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9315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089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9482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5474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160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355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F318D-3009-4F4E-97ED-BB3785DC5AD3}" type="datetimeFigureOut">
              <a:rPr lang="cs-CZ" smtClean="0"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916BA-DD68-48C2-AF51-C32FA19FA1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3979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wiki.brtnik.info/index.php/Soubor:Auschwitz_mapa.jpg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wiki.brtnik.info/index.php/Soubor:Birkenau_mapa.jpg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VY_32_INOVACE_14_8_ PROTEKTORÁT ČECHY A MORAVA – I. ČÁST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Prezentace 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K výkladu</a:t>
            </a: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29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nd04.jxs.cz/260/951/4f4359dafb_74068988_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97" y="-1"/>
            <a:ext cx="9144000" cy="684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204864"/>
            <a:ext cx="7772400" cy="1470025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DRUHÁ SVĚTOVÁ VÁLKA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60303" y="5088422"/>
            <a:ext cx="6400800" cy="1752600"/>
          </a:xfrm>
        </p:spPr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PROTEKTORÁT ČECHY A MORAVA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I. ČÁST</a:t>
            </a:r>
            <a:endParaRPr lang="cs-CZ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46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charakterizuje úvodní období Protektorátu Čechy a Morava.</a:t>
            </a:r>
          </a:p>
          <a:p>
            <a:r>
              <a:rPr lang="cs-CZ" dirty="0" smtClean="0"/>
              <a:t>Seznamuje s organizací a řízením tohoto útvaru.</a:t>
            </a:r>
          </a:p>
          <a:p>
            <a:r>
              <a:rPr lang="cs-CZ" dirty="0" smtClean="0"/>
              <a:t>Charakterizuje základní rysy života v Protektorátu.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7880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 NĚMECKOU NADVLÁDOU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Všeobecně je považováno za vnik Protektorátu Čechy a Morava datum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15.3.1939 – OKUPACE ČECH A MORAVY NĚMECKÝM VOJSKEM</a:t>
            </a:r>
            <a:r>
              <a:rPr lang="cs-CZ" dirty="0" smtClean="0"/>
              <a:t>.</a:t>
            </a:r>
          </a:p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 k oficiálnímu vyhlášení PROTEKTORÁTU ČECHY A MORAVA došlo až 16.3.1939</a:t>
            </a:r>
            <a:r>
              <a:rPr lang="cs-CZ" dirty="0" smtClean="0"/>
              <a:t>.</a:t>
            </a:r>
          </a:p>
          <a:p>
            <a:r>
              <a:rPr lang="cs-CZ" dirty="0" smtClean="0"/>
              <a:t>Protektorát Čechy a Morava měl sice vlastní vládu, prezidenta, policie i četnictvo, ale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státní orgány byly podřízeny NĚMECKU a měly omezené pravomoci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617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neaktuality.cz/wp-content/uploads/r-prijezd-jednotek-ss-do-prahy-15.3.193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4" y="0"/>
            <a:ext cx="9118136" cy="68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3011660"/>
            <a:ext cx="23044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OKUPAČNÍ VOJSKA</a:t>
            </a:r>
          </a:p>
          <a:p>
            <a:pPr algn="ctr"/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PRAŽSKÝCH ULICÍCH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677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21stoleti.cz/wp-content/images/12426530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5779"/>
            <a:ext cx="9144000" cy="5700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51535" y="496144"/>
            <a:ext cx="7840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Okupační německé vojsko očekává příjezd A. Hitlera na Pražský hrad – 15.3.1939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022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noviny.libochovice.cz/image.php?idx=2484&amp;mw=453&amp;mh=3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1"/>
            <a:ext cx="9144000" cy="602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63425" y="232178"/>
            <a:ext cx="76171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ADOLF HITLER PŘI PŘEHLÍDCE HRADNÍ STŘÁŽE SS – PRAŽSKÝ HRAD  15.3.1939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494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Hlavní dozor nad prací vlády vykonával přímý Hitlerův zástupce –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ŘÍŠSKÝ PROTEKTOR</a:t>
            </a:r>
            <a:r>
              <a:rPr lang="cs-CZ" dirty="0" smtClean="0"/>
              <a:t> –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měl v protektorátu nejvyšší moc</a:t>
            </a:r>
            <a:r>
              <a:rPr lang="cs-CZ" dirty="0" smtClean="0"/>
              <a:t>.</a:t>
            </a:r>
          </a:p>
          <a:p>
            <a:r>
              <a:rPr lang="cs-CZ" dirty="0" smtClean="0"/>
              <a:t>Prvním říšským protektorem byl do roku 1941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KONSTANTIN VON NEURATH</a:t>
            </a:r>
            <a:r>
              <a:rPr lang="cs-CZ" dirty="0" smtClean="0"/>
              <a:t>.</a:t>
            </a:r>
          </a:p>
          <a:p>
            <a:r>
              <a:rPr lang="cs-CZ" dirty="0" smtClean="0"/>
              <a:t>O všech zásadních otázkách státu rozhodovali němečtí politici.</a:t>
            </a:r>
          </a:p>
          <a:p>
            <a:r>
              <a:rPr lang="cs-CZ" dirty="0" smtClean="0"/>
              <a:t>Okupační režim se opíral o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TAJNOU POLICII – GESTAPO –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HEIME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ATS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LIZEI</a:t>
            </a:r>
            <a:r>
              <a:rPr lang="cs-CZ" dirty="0" smtClean="0"/>
              <a:t>.</a:t>
            </a:r>
          </a:p>
          <a:p>
            <a:r>
              <a:rPr lang="cs-CZ" i="1" dirty="0" smtClean="0"/>
              <a:t>Hitler měl v úmyslu poslat Čechy, kteří neměli árijské rysy, na Sibiř, ostatní plánoval poněmčit.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4280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sudetsti-nemci.cz/pictures/neurath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38375" cy="292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t0.gstatic.com/images?q=tbn:ANd9GcSdo6_F2-a8XZsd27jsQLjmdGGDqpP0p-dBW8taQNRnibLJ9lSwIarnU_Ax4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-7286"/>
            <a:ext cx="2195737" cy="3175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law2.umkc.edu/faculty/projects/ftrials/nuremberg/Images/Neurath&amp;Goer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197" y="3140969"/>
            <a:ext cx="3725804" cy="372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lh6.googleusercontent.com/-dsOCOzkBjQo/TX76n3cUDSI/AAAAAAAAEHE/ySaExgtIH8s/Kopie+-+07102010434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4502"/>
            <a:ext cx="5436096" cy="4023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274112" y="360805"/>
            <a:ext cx="4674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ŘÍŠSKÝ PROTEKTOR, BÝVALÝ NĚMECKÝ</a:t>
            </a:r>
          </a:p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MINISTR ZAHRANIČÍ </a:t>
            </a:r>
          </a:p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KONSTANTIN VON NEURATH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184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upload.wikimedia.org/wikipedia/en/archive/5/56/20090118065603!Gestapo_pi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1" y="0"/>
            <a:ext cx="1839376" cy="189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1.bp.blogspot.com/_MkjqwGJyMT8/S-Zjf6pVDsI/AAAAAAAADL4/VuC2RDR-0t4/s1600/Gestap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384" y="0"/>
            <a:ext cx="54751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www.cojeco.cz/attach/photos/3aba3326c946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007" y="-3300"/>
            <a:ext cx="2578977" cy="1914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://www.cojeco.cz/attach/photos/3aba3305c083b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344" y="-3300"/>
            <a:ext cx="1514153" cy="112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907362"/>
            <a:ext cx="3138495" cy="4946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844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ŽILO ČECHŮM ZA OKUPACE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V době okupace zakázali Němci činnost českých politických stran a většiny spolků (hlavně SOKOL  a JUNÁK).</a:t>
            </a:r>
          </a:p>
          <a:p>
            <a:r>
              <a:rPr lang="cs-CZ" dirty="0" smtClean="0"/>
              <a:t>Na veřejných budovách visely prapory s hákovým křížem.</a:t>
            </a:r>
          </a:p>
          <a:p>
            <a:r>
              <a:rPr lang="cs-CZ" dirty="0" smtClean="0"/>
              <a:t>Na úřadech a školách se objevily dvojjazyčné německo-české nápisy.</a:t>
            </a:r>
          </a:p>
          <a:p>
            <a:r>
              <a:rPr lang="cs-CZ" dirty="0" smtClean="0"/>
              <a:t>Byly změněny názvy ulic, které připomínaly naší historii, první republiku nebo slavné osobnosti.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485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NĚMČINA se stala ÚŘEDNÍM JAZYKEM</a:t>
            </a:r>
            <a:r>
              <a:rPr lang="cs-CZ" dirty="0" smtClean="0"/>
              <a:t> – úředníci i učitelé museli povinně skládat z tohoto jazyka zkoušku.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Cílem bylo poněmčení – GERMANIZACE českého národa</a:t>
            </a:r>
            <a:r>
              <a:rPr lang="cs-CZ" dirty="0" smtClean="0"/>
              <a:t>.</a:t>
            </a:r>
          </a:p>
          <a:p>
            <a:r>
              <a:rPr lang="cs-CZ" dirty="0" smtClean="0"/>
              <a:t>Kina i divadla byla v provozu, vydávaly se knihy, časopisy i noviny, ale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 podléhalo PŘÍSNÉ CENZUŘE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Pod přísným trestem bylo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ZAKÁZÁNO POSLOUCHAT ZAHRANIČNÍ ROZHLAS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954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ronta.cz/pics_upload/pics_poradna/4900/4892/nov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" y="0"/>
            <a:ext cx="3810000" cy="274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3/31/Varovn%C3%BD_n%C3%A1pis_k_rozhlasov%C3%BDm_p%C5%99ij%C3%ADma%C4%8D%C5%AFm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640" y="2820679"/>
            <a:ext cx="6767977" cy="402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fronta.cz/pics_upload/pics_poradna/4900/4892/vyhlask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" y="3557364"/>
            <a:ext cx="2397014" cy="255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2.gstatic.com/images?q=tbn:ANd9GcSNXkAXQq2OXFVfXoq0c2CvF_95REYbYZ8KDBC_Xq-L0ePj-nLv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5484"/>
            <a:ext cx="3384376" cy="2795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07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Höritz Museum - Radio Philips 461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010"/>
            <a:ext cx="9144000" cy="6889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678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048672"/>
          </a:xfrm>
        </p:spPr>
        <p:txBody>
          <a:bodyPr>
            <a:normAutofit lnSpcReduction="10000"/>
          </a:bodyPr>
          <a:lstStyle/>
          <a:p>
            <a:r>
              <a:rPr lang="cs-CZ" i="1" dirty="0" smtClean="0"/>
              <a:t>Po vyhlášení Protektorátu Čechy a Morava se prakticky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během jednoho dne začalo na silnicích jezdit VPRAVO</a:t>
            </a:r>
            <a:r>
              <a:rPr lang="cs-CZ" i="1" dirty="0" smtClean="0"/>
              <a:t> – stejně jako v Německu.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Až do této doby se u nás jezdilo vlevo</a:t>
            </a:r>
            <a:r>
              <a:rPr lang="cs-CZ" i="1" dirty="0" smtClean="0"/>
              <a:t>. Nedostatek pohonných hmot nutil majitele osobních aut je přebudovat na pohon dřevoplynem.</a:t>
            </a:r>
          </a:p>
          <a:p>
            <a:r>
              <a:rPr lang="cs-CZ" i="1" dirty="0" smtClean="0"/>
              <a:t>Češi mnohdy reagovali na novou situaci s humorem. Například pozdrav </a:t>
            </a:r>
            <a:r>
              <a:rPr 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AHOJ</a:t>
            </a:r>
            <a:r>
              <a:rPr lang="cs-CZ" i="1" dirty="0" smtClean="0"/>
              <a:t> se dešifroval jako </a:t>
            </a:r>
            <a:r>
              <a:rPr 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dolfa </a:t>
            </a:r>
            <a:r>
              <a:rPr 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itlera </a:t>
            </a:r>
            <a:r>
              <a:rPr 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běsíme </a:t>
            </a:r>
            <a:r>
              <a:rPr 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istě</a:t>
            </a:r>
            <a:r>
              <a:rPr lang="cs-CZ" i="1" dirty="0" smtClean="0"/>
              <a:t>. </a:t>
            </a:r>
            <a:endParaRPr lang="cs-CZ" i="1" dirty="0"/>
          </a:p>
          <a:p>
            <a:r>
              <a:rPr lang="cs-CZ" i="1" dirty="0" smtClean="0"/>
              <a:t>Z oficiálního označení </a:t>
            </a:r>
            <a:r>
              <a:rPr 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ůdce </a:t>
            </a:r>
            <a:r>
              <a:rPr 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eichu</a:t>
            </a:r>
            <a:r>
              <a:rPr lang="cs-CZ" i="1" dirty="0" smtClean="0"/>
              <a:t> (říše) </a:t>
            </a:r>
            <a:r>
              <a:rPr 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dolf </a:t>
            </a:r>
            <a:r>
              <a:rPr 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itler</a:t>
            </a:r>
            <a:r>
              <a:rPr lang="cs-CZ" i="1" dirty="0" smtClean="0"/>
              <a:t> napsaného jen začátečními písmeny vzniklo slovo </a:t>
            </a:r>
            <a:r>
              <a:rPr lang="cs-CZ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VRAH</a:t>
            </a:r>
            <a:r>
              <a:rPr lang="cs-CZ" i="1" dirty="0" smtClean="0"/>
              <a:t>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08200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HOSPODÁŘSTVÍ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Vedení mnoha českých továren převzali Němci.</a:t>
            </a:r>
          </a:p>
          <a:p>
            <a:r>
              <a:rPr lang="cs-CZ" dirty="0" smtClean="0"/>
              <a:t>Češi sice nemuseli na frontu, ale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byli nuceni PRACOVAT PRO VÁLEČNOU VÝROBU</a:t>
            </a:r>
            <a:r>
              <a:rPr lang="cs-CZ" dirty="0" smtClean="0"/>
              <a:t>, takže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zmizela nezaměstnanost</a:t>
            </a:r>
            <a:r>
              <a:rPr lang="cs-CZ" dirty="0" smtClean="0"/>
              <a:t>.</a:t>
            </a:r>
          </a:p>
          <a:p>
            <a:r>
              <a:rPr lang="cs-CZ" i="1" dirty="0" smtClean="0"/>
              <a:t>Pracovní doba byla prodloužena až na 60 hodin týdně. Dělníci však dostávali zvýšené příděly potravin, aby neklesal jejich pracovní výkon.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42684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Od roku 1942 bylo vyhlášeno tzv.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TOTÁLNÍ NASAZENÍ několika ročníků MLADÝCH LIDÍ NA PRÁCI DO NĚMECKA</a:t>
            </a:r>
            <a:r>
              <a:rPr lang="cs-CZ" dirty="0" smtClean="0"/>
              <a:t> – Češi měli nahradit v továrnách Němce, kteří odešli na frontu.</a:t>
            </a:r>
          </a:p>
          <a:p>
            <a:r>
              <a:rPr lang="cs-CZ" dirty="0" smtClean="0"/>
              <a:t>V době okupace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ZHORŠILA ŽIVOTNÍ ÚROVEŇ obyvatel</a:t>
            </a:r>
            <a:r>
              <a:rPr lang="cs-CZ" dirty="0" smtClean="0"/>
              <a:t>.</a:t>
            </a:r>
          </a:p>
          <a:p>
            <a:r>
              <a:rPr lang="cs-CZ" dirty="0" smtClean="0"/>
              <a:t>Byl zaveden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PŘÍDĚLOVÝ SYSTÉM NA POTRAVINY, TEXTIL a OBUV </a:t>
            </a:r>
            <a:r>
              <a:rPr lang="cs-CZ" dirty="0" smtClean="0"/>
              <a:t>– každý obdržel lístky umožňující jen omezený nákup tohoto zboží.</a:t>
            </a:r>
          </a:p>
          <a:p>
            <a:r>
              <a:rPr lang="cs-CZ" dirty="0" smtClean="0"/>
              <a:t>Lidé z měst si proto za přemrštěné ceny nebo výměnou za cenné předměty opatřovali jídlo na venkově. Za tento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„černý obchod“</a:t>
            </a:r>
            <a:r>
              <a:rPr lang="cs-CZ" dirty="0" smtClean="0"/>
              <a:t> riskovali vězení. Policie prováděla kontroly, nalezené potraviny zabavila a přistižené osoby zatkla.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0929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6/6d/V%C3%BDdej_potravinov%C3%BDch_l%C3%ADstk%C5%AF_v_Brn%C4%9B_1939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91" y="0"/>
            <a:ext cx="4518783" cy="6848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annefrankguide.net/cs-cz/content/listk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0"/>
            <a:ext cx="4644008" cy="401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41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bigbloger.lidovky.cz/blog/2034/103566/544-pot-li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9588"/>
            <a:ext cx="9144000" cy="611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18676" y="161991"/>
            <a:ext cx="3906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PROTEKTORÁTNÍ POTRAVINOVÉ LÍSTKY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710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ŠKOLSTVÍ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školách byl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snížen počet hodin občanské výchovy, dějepisu a českého jazyka</a:t>
            </a:r>
            <a:r>
              <a:rPr lang="cs-CZ" dirty="0" smtClean="0"/>
              <a:t>.</a:t>
            </a:r>
          </a:p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Zvýšil se počet hodin němčiny</a:t>
            </a:r>
            <a:r>
              <a:rPr lang="cs-CZ" dirty="0" smtClean="0"/>
              <a:t> a děti se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povinně učily němčinu již od 1. ročníku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Z učebnic byl stahován „závadný“ text.</a:t>
            </a:r>
          </a:p>
          <a:p>
            <a:r>
              <a:rPr lang="cs-CZ" dirty="0" smtClean="0"/>
              <a:t>Snížil se počet středních škol.</a:t>
            </a:r>
          </a:p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17. listopadu 1939 byly UZAVŘENY VYSOKÉ ŠKOLY.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0904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OSUD ŽIDŮ A ROMŮ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Adolf Hitler rozhodl o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likvidaci celých národů, především ŽIDŮ  a ROMŮ</a:t>
            </a:r>
            <a:r>
              <a:rPr lang="cs-CZ" dirty="0" smtClean="0"/>
              <a:t>. Nejhorší osud připravil ŽIDŮM.</a:t>
            </a:r>
          </a:p>
          <a:p>
            <a:r>
              <a:rPr lang="cs-CZ" dirty="0" smtClean="0"/>
              <a:t>Všichni se stali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BEZPRÁVNÝMI OBČANY</a:t>
            </a:r>
            <a:r>
              <a:rPr lang="cs-CZ" dirty="0" smtClean="0"/>
              <a:t> a na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veřejnosti museli nosit na oděvu žlutou (Davidovu) hvězdu</a:t>
            </a:r>
            <a:r>
              <a:rPr lang="cs-CZ" dirty="0" smtClean="0"/>
              <a:t>.</a:t>
            </a:r>
          </a:p>
          <a:p>
            <a:r>
              <a:rPr lang="cs-CZ" dirty="0" smtClean="0"/>
              <a:t>Jejich podniky zabrali Němci a byla proti nim zavedena další diskriminační nařízení.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161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nd04.jxs.cz/034/324/548c1a06e7_68883639_o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2" y="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zmizeli-sousede.estranky.cz/img/mid/24/davidova-hvezd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419" y="77763"/>
            <a:ext cx="4381500" cy="328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koncentracni-tabory.estranky.cz/img/mid/242/zide-z-ruska-cekajici-na-selekci--kveten-19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541" y="3743324"/>
            <a:ext cx="4381500" cy="311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74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</p:spPr>
        <p:txBody>
          <a:bodyPr/>
          <a:lstStyle/>
          <a:p>
            <a:r>
              <a:rPr lang="cs-CZ" dirty="0" smtClean="0"/>
              <a:t>Od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podzimu 1941</a:t>
            </a:r>
            <a:r>
              <a:rPr lang="cs-CZ" dirty="0" smtClean="0"/>
              <a:t> byli Židé z protektorátu i z dalších evropských zemí soustřeďováni do bývalé pevnosti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TEREZÍN</a:t>
            </a:r>
            <a:r>
              <a:rPr lang="cs-CZ" dirty="0" smtClean="0"/>
              <a:t>, ve které Němci zřídili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ŽIDOVSKÉ GHETTO</a:t>
            </a:r>
            <a:r>
              <a:rPr lang="cs-CZ" dirty="0" smtClean="0"/>
              <a:t>.</a:t>
            </a:r>
          </a:p>
          <a:p>
            <a:r>
              <a:rPr lang="cs-CZ" dirty="0" smtClean="0"/>
              <a:t>Odtud byly vypravovány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TRANSPORTY DO KONCENTRAČNÍCH PRACOVNÍCH TÁBORŮ</a:t>
            </a:r>
            <a:r>
              <a:rPr lang="cs-CZ" dirty="0" smtClean="0"/>
              <a:t> a do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VYHLAZOVACÍCH TÁBORŮ</a:t>
            </a:r>
            <a:r>
              <a:rPr lang="cs-CZ" dirty="0" smtClean="0"/>
              <a:t> v Polsku a v Německu.</a:t>
            </a:r>
          </a:p>
          <a:p>
            <a:r>
              <a:rPr lang="cs-CZ" dirty="0" smtClean="0"/>
              <a:t>Nejčastěji mířily terezínské transporty do polské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OSVĚTIMI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62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gamepark.cz/pictures/00/09/36/9366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78"/>
            <a:ext cx="9162581" cy="6839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98516" y="476672"/>
            <a:ext cx="316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TEREZÍNSKÉ ŽIDOVSKÉ GHETTO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533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zwoje-scrolls.com/shoah/w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83610" cy="332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ejpress.org/ImageGallery/f4d300a1-5a10-410c-8507-a0e2ed1042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-22983"/>
            <a:ext cx="4283968" cy="334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zchor.org/bialystok/transport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1358"/>
            <a:ext cx="5148064" cy="3526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www.jewishmuseum.cz/images/predmet/2006_zari_bi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23867"/>
            <a:ext cx="3995936" cy="357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607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holocaust.cz/web_data/icons/auschwitz/auschwitz_pla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8048"/>
            <a:ext cx="9144000" cy="494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74049" y="648360"/>
            <a:ext cx="5395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NÁKRES HLAVNÍHO TÁBORA – OSVĚTIM I A OSVĚTIM II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772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Auschwitz_mapa.jpg">
            <a:hlinkClick r:id="rId2" tooltip="Soubor:Auschwitz_mapa.jpg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5"/>
            <a:ext cx="9144000" cy="685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5860" y="87248"/>
            <a:ext cx="4396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ROZLOŽENÍ HLAVNÍHO TÁBORA – OSVĚTIM 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168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Birkenau_mapa.jpg">
            <a:hlinkClick r:id="rId2" tooltip="Soubor:Birkenau_mapa.jpg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76" y="-1"/>
            <a:ext cx="9173376" cy="687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5157192"/>
            <a:ext cx="29333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ROZLOŽENÍ TÁBORA SMRTI –</a:t>
            </a:r>
          </a:p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OSVĚTIM BŘEZINKA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5349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.idnes.cz/10/013/cl6/JB30bf20_1557876.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76" y="1148320"/>
            <a:ext cx="9173375" cy="5737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602015" y="449110"/>
            <a:ext cx="5910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VSTUPNÍ BRÁNA DO AREÁLU HLAVNÍHO TÁBORA OSVĚTIM I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5329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nik.supericsun.com/wp-content/uploads/2011/09/7dc681e714ocaust1.jpg1.jpg?w=640&amp;h=5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49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63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Výnosy vlády přikazovaly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ROMŮM trvale se usadit a zanechat kočování</a:t>
            </a:r>
            <a:r>
              <a:rPr lang="cs-CZ" dirty="0" smtClean="0"/>
              <a:t>. Kdo neuposlechl, hrozilo mu zařazení do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TÁBORA PRO ROMY</a:t>
            </a:r>
            <a:r>
              <a:rPr lang="cs-CZ" dirty="0" smtClean="0"/>
              <a:t>.</a:t>
            </a:r>
          </a:p>
          <a:p>
            <a:r>
              <a:rPr lang="cs-CZ" dirty="0" smtClean="0"/>
              <a:t>Od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srpna 1940</a:t>
            </a:r>
            <a:r>
              <a:rPr lang="cs-CZ" dirty="0" smtClean="0"/>
              <a:t> existovaly na území protektorátu 2 takové tábory –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LETY U PÍSKU</a:t>
            </a:r>
            <a:r>
              <a:rPr lang="cs-CZ" dirty="0" smtClean="0"/>
              <a:t> a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HODONÍN U KUNŠTÁTU</a:t>
            </a:r>
            <a:r>
              <a:rPr lang="cs-CZ" dirty="0" smtClean="0"/>
              <a:t>. Nejdříve zde byli umisťováni Romové, kteří se odmítali usadit, později Romové bez rozdílu.</a:t>
            </a:r>
          </a:p>
          <a:p>
            <a:r>
              <a:rPr lang="cs-CZ" dirty="0" smtClean="0"/>
              <a:t>Od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jara 1943</a:t>
            </a:r>
            <a:r>
              <a:rPr lang="cs-CZ" dirty="0" smtClean="0"/>
              <a:t> byli Romové posíláni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transporty hlavně do koncentračního a vyhlazovacího tábora OSVĚTIM</a:t>
            </a:r>
            <a:r>
              <a:rPr lang="cs-CZ" dirty="0" smtClean="0"/>
              <a:t>.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Zde zahynulo přes 4000 mužů, žen a dětí romského původu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164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g.aktualne.centrum.cz/337/73/3377311-lety-u-pisku-trestny-tab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404664"/>
            <a:ext cx="22630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ROMSKÝ TÁBOR</a:t>
            </a:r>
          </a:p>
          <a:p>
            <a:pPr algn="ctr"/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LETY U PÍSKU - nákres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778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zwittau.cz/PICTURE/lety_barak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80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romea.cz/images/servis/lety-det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49"/>
            <a:ext cx="485775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813204"/>
            <a:ext cx="4718929" cy="4044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9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holocaust.cz/web_data/images/rom/maps/hodon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050" y="1"/>
            <a:ext cx="9154050" cy="682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30351"/>
            <a:ext cx="4137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CIKÁNSKÝ TÁBOR HODONÍN U KUNŠTÁTU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80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holocaust.cz/web_data/images/rom/hodonin_barak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67436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289025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625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nd01.jxs.cz/919/689/7f4dc6125b_44001752_o2.jpg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http://www.kcprymarov.estranky.cz/img/mid/2216/r--prijezd-jednotek-ss-do-prahy---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15.3.1939.jpg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http://www.kcprymarov.estranky.cz/img/mid/1128/r--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prijezd-nemeckych-vojska-15.3.1939-na-prazsky-hrad.jpg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noviny.libochovice.cz/image.php?idx=2484&amp;mw=453&amp;mh=300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www.sudetsti-nemci.cz/pictures/neurath1.jpg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law2.umkc.edu/faculty/projects/ftrials/nuremberg/Images/Neurath&amp;Goering.JPG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www.quizz.biz/uploads/quizz/282673/14_b2o8o.jpg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https://lh6.googleusercontent.com/-dsOCOzkBjQo/TX76n3cUDSI/AAAAAAAAEHE/ySaExgtIH8s/Kopie+-+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071020104347.jpg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http://1.bp.blogspot.com/_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MkjqwGJyMT8/S-Zjf6pVDsI/AAAAAAAADL4/VuC2RDR-0t4/s1600/Gestapo.jpg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http://1.bp.blogspot.com/_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3btAaBK2Aq4/RtijlRi1AaI/AAAAAAAAAGQ/9Bj64RDEic4/s400/Uniforme+nazi.jpg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2092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700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upload.wikimedia.org/wikipedia/en/archive/5/56/20090118065603!Gestapo_pins.jpg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www.cojeco.cz/attach/photos/3aba3326c9464.jpg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www.cojeco.cz/attach/photos/3aba3305c083b.jpg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www.fronta.cz/pics_upload/pics_poradna/4900/4892/karta.jpg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www.fronta.cz/pics_upload/pics_poradna/4900/4892/vyhlaska.jpg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www.fronta.cz/pics_upload/pics_poradna/4900/4892/sept_2_s.jpg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http://www.fronta.cz/pics_upload/pics_poradna/4900/4892/nov2.jpg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http://upload.wikimedia.org/wikipedia/commons/thumb/c/cf/H%C3%B6ritz_Museum_-_Radio_Philips_461A.jpg/800px-H%C3%B6ritz_Museum_-_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Radio_Philips_461A.jpg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www.annefrankguide.net/cs-cz/content/listky.jpg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upload.wikimedia.org/wikipedia/commons/6/6d/V%C3%BDdej_potravinov%C3%BDch_l%C3%ADstk%C5%AF_v_Brn%C4%9B_1939.gif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110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550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bigbloger.lidovky.cz/blog/2034/103566/544-pot-list.jpg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www.windstarembroidery.com/cw2/Assets/product_full/604_250.gif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www.zmizeli-sousede.estranky.cz/img/mid/24/davidova-hvezda.jpg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www.gamepark.cz/pictures/00/09/36/93668.GIF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www.zwoje-scrolls.com/shoah/w1.jpg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www.moderni-dejiny.cz/PublicFiles/UserFiles/image/Metodika/05_CSR_1938-1945/800x800_terezin.jpg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www.jewishmuseum.cz/images/predmet/2006_zari_big.jpg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www.zchor.org/bialystok/transport3.jpg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holocaust.cz/web_data/icons/auschwitz/auschwitz_plan.gif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wiki.brtnik.info/images/9/90/Auschwitz_mapa.jpg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wiki.brtnik.info/images/0/09/Birkenau_mapa.jpg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i.idnes.cz/10/013/cl6/JB30bf20_1557876.jpg.JPG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www.niemander.estranky.cz/img/picture/201/Birkenau-inmates.jpg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img.aktualne.centrum.cz/337/73/3377311-lety-u-pisku-trestny-tabor.jpg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www.holocaust.cz/web_data/images/rom/lety_baraky.jpg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www.romea.cz/images/servis/lety-deti.jpg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www.holocaust.cz/web_data/images/ros_chodes/2004/02/rom01.jpg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www.holocaust.cz/web_data/images/rom/maps/hodonin.jpg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www.holocaust.cz/web_data/images/rom/hodonin_baraky.jpg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106018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</TotalTime>
  <Words>1120</Words>
  <Application>Microsoft Office PowerPoint</Application>
  <PresentationFormat>Předvádění na obrazovce (4:3)</PresentationFormat>
  <Paragraphs>115</Paragraphs>
  <Slides>40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1" baseType="lpstr">
      <vt:lpstr>Motiv systému Office</vt:lpstr>
      <vt:lpstr>Název školy: ZŠ Klášterec nad Ohří, Krátká 676 Autor: Bc. Michael RADIMERSKÝ Název materiálu: VY_32_INOVACE_14_8_ PROTEKTORÁT ČECHY A MORAVA – I. ČÁST Číslo projektu: CZ.1.07/1.4.00/21.1115</vt:lpstr>
      <vt:lpstr>DRUHÁ SVĚTOVÁ VÁLKA</vt:lpstr>
      <vt:lpstr>ANOTACE:</vt:lpstr>
      <vt:lpstr>POD NĚMECKOU NADVLÁDOU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JAK SE ŽILO ČECHŮM ZA OKUPACE</vt:lpstr>
      <vt:lpstr>Prezentace aplikace PowerPoint</vt:lpstr>
      <vt:lpstr>Prezentace aplikace PowerPoint</vt:lpstr>
      <vt:lpstr>Prezentace aplikace PowerPoint</vt:lpstr>
      <vt:lpstr>Prezentace aplikace PowerPoint</vt:lpstr>
      <vt:lpstr>HOSPODÁŘSTVÍ</vt:lpstr>
      <vt:lpstr>Prezentace aplikace PowerPoint</vt:lpstr>
      <vt:lpstr>Prezentace aplikace PowerPoint</vt:lpstr>
      <vt:lpstr>Prezentace aplikace PowerPoint</vt:lpstr>
      <vt:lpstr>ŠKOLSTVÍ</vt:lpstr>
      <vt:lpstr>OSUD ŽIDŮ A ROMŮ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  <vt:lpstr>ZDROJE PRO OBRÁZKY: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SVĚTOVÁ VÁLKA</dc:title>
  <dc:creator>Bc. Michael RADIMERSKÝ</dc:creator>
  <cp:lastModifiedBy>Bc. Michael RADIMERSKÝ</cp:lastModifiedBy>
  <cp:revision>58</cp:revision>
  <dcterms:created xsi:type="dcterms:W3CDTF">2012-01-15T16:39:38Z</dcterms:created>
  <dcterms:modified xsi:type="dcterms:W3CDTF">2012-11-25T14:10:13Z</dcterms:modified>
</cp:coreProperties>
</file>