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11"/>
  </p:notesMasterIdLst>
  <p:handoutMasterIdLst>
    <p:handoutMasterId r:id="rId12"/>
  </p:handoutMasterIdLst>
  <p:sldIdLst>
    <p:sldId id="266" r:id="rId2"/>
    <p:sldId id="267" r:id="rId3"/>
    <p:sldId id="265" r:id="rId4"/>
    <p:sldId id="261" r:id="rId5"/>
    <p:sldId id="262" r:id="rId6"/>
    <p:sldId id="260" r:id="rId7"/>
    <p:sldId id="264" r:id="rId8"/>
    <p:sldId id="263" r:id="rId9"/>
    <p:sldId id="268" r:id="rId10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165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82524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Najdi anglická slovesa. K vytištění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jako pracovní list. 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Všechny směry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jsou možné, počáteční písmena jsou daná.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řešení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Dopiš past </a:t>
            </a:r>
            <a:r>
              <a:rPr lang="en-GB" sz="1000" i="1" noProof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simple form 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 přelož daná slovesa.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řešení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2064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 sešitu zapiš pět vět, použij jakékoliv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z daných sloves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Verbs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VY_22_INOVACE_25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Vanda Steinová,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7.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upevňování znalosti slovní zásoby,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verbs – past simple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tvary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en-GB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podrobnější metodika viz. poznámky u 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553933" y="2967335"/>
            <a:ext cx="2036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VERBS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Find English verbs in the word search</a:t>
            </a:r>
            <a:endParaRPr lang="en-GB" sz="2400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2" y="980729"/>
          <a:ext cx="6336705" cy="5184570"/>
        </p:xfrm>
        <a:graphic>
          <a:graphicData uri="http://schemas.openxmlformats.org/drawingml/2006/table">
            <a:tbl>
              <a:tblPr/>
              <a:tblGrid>
                <a:gridCol w="422447"/>
                <a:gridCol w="422447"/>
                <a:gridCol w="422447"/>
                <a:gridCol w="422447"/>
                <a:gridCol w="422447"/>
                <a:gridCol w="422447"/>
                <a:gridCol w="422447"/>
                <a:gridCol w="422447"/>
                <a:gridCol w="422447"/>
                <a:gridCol w="422447"/>
                <a:gridCol w="422447"/>
                <a:gridCol w="422447"/>
                <a:gridCol w="422447"/>
                <a:gridCol w="422447"/>
                <a:gridCol w="422447"/>
              </a:tblGrid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Solution</a:t>
            </a:r>
            <a:endParaRPr lang="en-GB" sz="2400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475656" y="908720"/>
          <a:ext cx="6336705" cy="5184570"/>
        </p:xfrm>
        <a:graphic>
          <a:graphicData uri="http://schemas.openxmlformats.org/drawingml/2006/table">
            <a:tbl>
              <a:tblPr/>
              <a:tblGrid>
                <a:gridCol w="422447"/>
                <a:gridCol w="422447"/>
                <a:gridCol w="422447"/>
                <a:gridCol w="422447"/>
                <a:gridCol w="422447"/>
                <a:gridCol w="422447"/>
                <a:gridCol w="422447"/>
                <a:gridCol w="422447"/>
                <a:gridCol w="422447"/>
                <a:gridCol w="422447"/>
                <a:gridCol w="422447"/>
                <a:gridCol w="422447"/>
                <a:gridCol w="422447"/>
                <a:gridCol w="422447"/>
                <a:gridCol w="422447"/>
              </a:tblGrid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urier New" pitchFamily="49" charset="0"/>
              <a:cs typeface="Courier New" pitchFamily="49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528" y="1916832"/>
          <a:ext cx="8568951" cy="3816423"/>
        </p:xfrm>
        <a:graphic>
          <a:graphicData uri="http://schemas.openxmlformats.org/drawingml/2006/table">
            <a:tbl>
              <a:tblPr/>
              <a:tblGrid>
                <a:gridCol w="2856317"/>
                <a:gridCol w="2856317"/>
                <a:gridCol w="2856317"/>
              </a:tblGrid>
              <a:tr h="634207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BREAK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CLEAN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CUT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4207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DECIDE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DIE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DRIVE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5388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FALL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FEED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FEEL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4207">
                <a:tc>
                  <a:txBody>
                    <a:bodyPr/>
                    <a:lstStyle/>
                    <a:p>
                      <a:pPr algn="l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GIVE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HURT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NEED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4207">
                <a:tc>
                  <a:txBody>
                    <a:bodyPr/>
                    <a:lstStyle/>
                    <a:p>
                      <a:pPr algn="l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SELL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TALK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TASTE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4207">
                <a:tc>
                  <a:txBody>
                    <a:bodyPr/>
                    <a:lstStyle/>
                    <a:p>
                      <a:pPr algn="l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WANT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WAVE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" name="Zaoblený obdélník 6"/>
          <p:cNvSpPr/>
          <p:nvPr/>
        </p:nvSpPr>
        <p:spPr>
          <a:xfrm>
            <a:off x="251520" y="620688"/>
            <a:ext cx="8604448" cy="914400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Find out the meaning of the verbs and its past simple form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urier New" pitchFamily="49" charset="0"/>
              <a:cs typeface="Courier New" pitchFamily="49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528" y="1916832"/>
          <a:ext cx="8568951" cy="3816423"/>
        </p:xfrm>
        <a:graphic>
          <a:graphicData uri="http://schemas.openxmlformats.org/drawingml/2006/table">
            <a:tbl>
              <a:tblPr/>
              <a:tblGrid>
                <a:gridCol w="2856317"/>
                <a:gridCol w="2856317"/>
                <a:gridCol w="2856317"/>
              </a:tblGrid>
              <a:tr h="634207">
                <a:tc>
                  <a:txBody>
                    <a:bodyPr/>
                    <a:lstStyle/>
                    <a:p>
                      <a:pPr algn="l"/>
                      <a:r>
                        <a:rPr lang="en-GB" sz="2000" b="1" noProof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BREAK - BROKE</a:t>
                      </a:r>
                      <a:endParaRPr lang="en-GB" sz="2000" b="1" noProof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000" b="1" noProof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CLEAN - CLEANED</a:t>
                      </a:r>
                      <a:endParaRPr lang="en-GB" sz="2000" b="1" noProof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000" b="1" noProof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CUT - CUT</a:t>
                      </a:r>
                      <a:endParaRPr lang="en-GB" sz="2000" b="1" noProof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4207">
                <a:tc>
                  <a:txBody>
                    <a:bodyPr/>
                    <a:lstStyle/>
                    <a:p>
                      <a:pPr algn="l"/>
                      <a:r>
                        <a:rPr lang="en-GB" sz="2000" b="1" noProof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DECIDE - DECIDED</a:t>
                      </a:r>
                      <a:endParaRPr lang="en-GB" sz="2000" b="1" noProof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000" b="1" noProof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DIE - DIED</a:t>
                      </a:r>
                      <a:endParaRPr lang="en-GB" sz="2000" b="1" noProof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000" b="1" noProof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DRIVE - DROVE</a:t>
                      </a:r>
                      <a:endParaRPr lang="en-GB" sz="2000" b="1" noProof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5388">
                <a:tc>
                  <a:txBody>
                    <a:bodyPr/>
                    <a:lstStyle/>
                    <a:p>
                      <a:pPr algn="l"/>
                      <a:r>
                        <a:rPr lang="en-GB" sz="2000" b="1" noProof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FALL - FELL</a:t>
                      </a:r>
                      <a:endParaRPr lang="en-GB" sz="2000" b="1" noProof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000" b="1" noProof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FEED - FED</a:t>
                      </a:r>
                      <a:endParaRPr lang="en-GB" sz="2000" b="1" noProof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000" b="1" noProof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FEEL - FELT</a:t>
                      </a:r>
                      <a:endParaRPr lang="en-GB" sz="2000" b="1" noProof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4207">
                <a:tc>
                  <a:txBody>
                    <a:bodyPr/>
                    <a:lstStyle/>
                    <a:p>
                      <a:pPr algn="l"/>
                      <a:r>
                        <a:rPr lang="en-GB" sz="2000" b="1" noProof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GIVE - GAVE</a:t>
                      </a:r>
                      <a:endParaRPr lang="en-GB" sz="2000" b="1" noProof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000" b="1" noProof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HURT - HURT</a:t>
                      </a:r>
                      <a:endParaRPr lang="en-GB" sz="2000" b="1" noProof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000" b="1" noProof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NEED - NEEDED</a:t>
                      </a:r>
                      <a:endParaRPr lang="en-GB" sz="2000" b="1" noProof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4207">
                <a:tc>
                  <a:txBody>
                    <a:bodyPr/>
                    <a:lstStyle/>
                    <a:p>
                      <a:pPr algn="l"/>
                      <a:r>
                        <a:rPr lang="en-GB" sz="2000" b="1" noProof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SELL - SOLD</a:t>
                      </a:r>
                      <a:endParaRPr lang="en-GB" sz="2000" b="1" noProof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000" b="1" noProof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TALK - TALKED</a:t>
                      </a:r>
                      <a:endParaRPr lang="en-GB" sz="2000" b="1" noProof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000" b="1" noProof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TASTE - TASTED</a:t>
                      </a:r>
                      <a:endParaRPr lang="en-GB" sz="2000" b="1" noProof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4207">
                <a:tc>
                  <a:txBody>
                    <a:bodyPr/>
                    <a:lstStyle/>
                    <a:p>
                      <a:pPr algn="l"/>
                      <a:r>
                        <a:rPr lang="en-GB" sz="2000" b="1" noProof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USE - USED</a:t>
                      </a:r>
                      <a:endParaRPr lang="en-GB" sz="2000" b="1" noProof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000" b="1" noProof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WANT - WANTED</a:t>
                      </a:r>
                      <a:endParaRPr lang="en-GB" sz="2000" b="1" noProof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000" b="1" noProof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WAVE - WAVED</a:t>
                      </a:r>
                      <a:endParaRPr lang="en-GB" sz="2000" b="1" noProof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" name="Zaoblený obdélník 6"/>
          <p:cNvSpPr/>
          <p:nvPr/>
        </p:nvSpPr>
        <p:spPr>
          <a:xfrm>
            <a:off x="3635896" y="620688"/>
            <a:ext cx="1944216" cy="914400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Solution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urier New" pitchFamily="49" charset="0"/>
              <a:cs typeface="Courier New" pitchFamily="49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528" y="1916832"/>
          <a:ext cx="8568951" cy="3816423"/>
        </p:xfrm>
        <a:graphic>
          <a:graphicData uri="http://schemas.openxmlformats.org/drawingml/2006/table">
            <a:tbl>
              <a:tblPr/>
              <a:tblGrid>
                <a:gridCol w="2856317"/>
                <a:gridCol w="2856317"/>
                <a:gridCol w="2856317"/>
              </a:tblGrid>
              <a:tr h="634207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BREAK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CLEAN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CUT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4207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DECIDE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DIE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DRIVE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5388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FALL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FEED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FEEL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4207">
                <a:tc>
                  <a:txBody>
                    <a:bodyPr/>
                    <a:lstStyle/>
                    <a:p>
                      <a:pPr algn="l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GIVE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HURT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NEED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4207">
                <a:tc>
                  <a:txBody>
                    <a:bodyPr/>
                    <a:lstStyle/>
                    <a:p>
                      <a:pPr algn="l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SELL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TALK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TASTE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4207">
                <a:tc>
                  <a:txBody>
                    <a:bodyPr/>
                    <a:lstStyle/>
                    <a:p>
                      <a:pPr algn="l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WANT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WAVE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" name="Zaoblený obdélník 6"/>
          <p:cNvSpPr/>
          <p:nvPr/>
        </p:nvSpPr>
        <p:spPr>
          <a:xfrm>
            <a:off x="971600" y="620688"/>
            <a:ext cx="7200800" cy="914400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Choose five</a:t>
            </a:r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given verbs and use them in sentences.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446</TotalTime>
  <Words>757</Words>
  <Application>Microsoft Office PowerPoint</Application>
  <PresentationFormat>Předvádění na obrazovce (4:3)</PresentationFormat>
  <Paragraphs>561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</vt:lpstr>
      <vt:lpstr>Prezentace aplikace PowerPoint</vt:lpstr>
      <vt:lpstr>Find English verbs in the word search</vt:lpstr>
      <vt:lpstr>Solution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49</cp:revision>
  <dcterms:created xsi:type="dcterms:W3CDTF">2011-05-26T14:17:08Z</dcterms:created>
  <dcterms:modified xsi:type="dcterms:W3CDTF">2011-12-10T15:44:33Z</dcterms:modified>
</cp:coreProperties>
</file>