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2" r:id="rId8"/>
    <p:sldId id="261" r:id="rId9"/>
    <p:sldId id="263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7C60BF-4938-4C75-B204-EC28B67110A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628476-BDD1-49E2-A1F8-36AEEA9D3F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7C60BF-4938-4C75-B204-EC28B67110A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628476-BDD1-49E2-A1F8-36AEEA9D3F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7C60BF-4938-4C75-B204-EC28B67110A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628476-BDD1-49E2-A1F8-36AEEA9D3F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7C60BF-4938-4C75-B204-EC28B67110A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628476-BDD1-49E2-A1F8-36AEEA9D3F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7C60BF-4938-4C75-B204-EC28B67110A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628476-BDD1-49E2-A1F8-36AEEA9D3F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7C60BF-4938-4C75-B204-EC28B67110A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628476-BDD1-49E2-A1F8-36AEEA9D3F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7C60BF-4938-4C75-B204-EC28B67110A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628476-BDD1-49E2-A1F8-36AEEA9D3F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7C60BF-4938-4C75-B204-EC28B67110A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628476-BDD1-49E2-A1F8-36AEEA9D3F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7C60BF-4938-4C75-B204-EC28B67110A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628476-BDD1-49E2-A1F8-36AEEA9D3F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7C60BF-4938-4C75-B204-EC28B67110A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628476-BDD1-49E2-A1F8-36AEEA9D3F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7C60BF-4938-4C75-B204-EC28B67110A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628476-BDD1-49E2-A1F8-36AEEA9D3F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7C60BF-4938-4C75-B204-EC28B67110A6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A628476-BDD1-49E2-A1F8-36AEEA9D3F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cs.wikipedia.org/wiki/Interne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ARPANET" TargetMode="External"/><Relationship Id="rId2" Type="http://schemas.openxmlformats.org/officeDocument/2006/relationships/hyperlink" Target="http://cs.wikipedia.org/wiki/Internet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Internet_users_per_100_inhabitants_1997-2007_ITU.png" TargetMode="External"/><Relationship Id="rId4" Type="http://schemas.openxmlformats.org/officeDocument/2006/relationships/hyperlink" Target="http://www.archive.baraja.cz/archiv.php?url=google.cz&amp;b=22-4-1999/google.cz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Historie Internetu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5445224"/>
            <a:ext cx="4643470" cy="1131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Počátky Internetu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První vizi počítačové sítě nalezneme v povídce z roku </a:t>
            </a:r>
            <a:r>
              <a:rPr lang="cs-CZ" b="1" dirty="0" smtClean="0"/>
              <a:t>1946</a:t>
            </a:r>
          </a:p>
          <a:p>
            <a:r>
              <a:rPr lang="cs-CZ" b="1" dirty="0" smtClean="0"/>
              <a:t>1969</a:t>
            </a:r>
            <a:r>
              <a:rPr lang="cs-CZ" dirty="0" smtClean="0"/>
              <a:t> byla zprovozněna síť ARPANET se 4 uzly, které představovaly univerzitní počítače v různých částech USA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4NUAGI3N\MC90035360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4221088"/>
            <a:ext cx="1656184" cy="2287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31640" y="1052736"/>
            <a:ext cx="7498080" cy="4800600"/>
          </a:xfrm>
        </p:spPr>
        <p:txBody>
          <a:bodyPr/>
          <a:lstStyle/>
          <a:p>
            <a:r>
              <a:rPr lang="cs-CZ" dirty="0" smtClean="0"/>
              <a:t>1972 – První e-</a:t>
            </a:r>
            <a:r>
              <a:rPr lang="cs-CZ" dirty="0" err="1" smtClean="0"/>
              <a:t>mailový</a:t>
            </a:r>
            <a:r>
              <a:rPr lang="cs-CZ" dirty="0" smtClean="0"/>
              <a:t> program</a:t>
            </a:r>
          </a:p>
          <a:p>
            <a:r>
              <a:rPr lang="cs-CZ" dirty="0" smtClean="0"/>
              <a:t>1987 – Vzniká pojem „Internet“</a:t>
            </a:r>
          </a:p>
          <a:p>
            <a:r>
              <a:rPr lang="pl-PL" dirty="0" smtClean="0"/>
              <a:t>1987 – Propojeno 27 000 počítačů</a:t>
            </a:r>
          </a:p>
        </p:txBody>
      </p:sp>
      <p:pic>
        <p:nvPicPr>
          <p:cNvPr id="2050" name="Picture 2" descr="C:\Documents and Settings\Ondra\Local Settings\Temporary Internet Files\Content.IE5\XW4HJWA4\MC90023918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76672"/>
            <a:ext cx="1757477" cy="599846"/>
          </a:xfrm>
          <a:prstGeom prst="rect">
            <a:avLst/>
          </a:prstGeom>
          <a:noFill/>
        </p:spPr>
      </p:pic>
      <p:pic>
        <p:nvPicPr>
          <p:cNvPr id="2051" name="Picture 3" descr="C:\Documents and Settings\Ondra\Local Settings\Temporary Internet Files\Content.IE5\5Q5HXOCW\MP90043410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717032"/>
            <a:ext cx="1858587" cy="2780928"/>
          </a:xfrm>
          <a:prstGeom prst="rect">
            <a:avLst/>
          </a:prstGeom>
          <a:noFill/>
        </p:spPr>
      </p:pic>
      <p:pic>
        <p:nvPicPr>
          <p:cNvPr id="2052" name="Picture 4" descr="C:\Documents and Settings\Ondra\Local Settings\Temporary Internet Files\Content.IE5\P2H3G0KD\MP900403187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717032"/>
            <a:ext cx="4176464" cy="2783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3648" y="764704"/>
            <a:ext cx="7498080" cy="4800600"/>
          </a:xfrm>
        </p:spPr>
        <p:txBody>
          <a:bodyPr/>
          <a:lstStyle/>
          <a:p>
            <a:r>
              <a:rPr lang="cs-CZ" dirty="0" smtClean="0"/>
              <a:t>1991 – Nasazení WWW</a:t>
            </a:r>
          </a:p>
          <a:p>
            <a:r>
              <a:rPr lang="cs-CZ" dirty="0" smtClean="0"/>
              <a:t>1992 – připojen Bílý dům</a:t>
            </a:r>
          </a:p>
          <a:p>
            <a:r>
              <a:rPr lang="cs-CZ" dirty="0" smtClean="0"/>
              <a:t>1993 – </a:t>
            </a:r>
            <a:r>
              <a:rPr lang="cs-CZ" dirty="0" err="1" smtClean="0"/>
              <a:t>Mosaic</a:t>
            </a:r>
            <a:r>
              <a:rPr lang="cs-CZ" dirty="0" smtClean="0"/>
              <a:t>, první WWW prohlížeč</a:t>
            </a:r>
          </a:p>
          <a:p>
            <a:r>
              <a:rPr lang="cs-CZ" dirty="0" smtClean="0"/>
              <a:t>1996 – 55 milionů uživatelů</a:t>
            </a:r>
          </a:p>
          <a:p>
            <a:endParaRPr lang="cs-CZ" dirty="0"/>
          </a:p>
        </p:txBody>
      </p:sp>
      <p:pic>
        <p:nvPicPr>
          <p:cNvPr id="20482" name="Picture 2" descr="C:\Documents and Settings\Ondra\Local Settings\Temporary Internet Files\Content.IE5\4NUAGI3N\MP90018246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3717032"/>
            <a:ext cx="1963243" cy="2937520"/>
          </a:xfrm>
          <a:prstGeom prst="rect">
            <a:avLst/>
          </a:prstGeom>
          <a:noFill/>
        </p:spPr>
      </p:pic>
      <p:pic>
        <p:nvPicPr>
          <p:cNvPr id="20483" name="Picture 3" descr="C:\Documents and Settings\Ondra\Local Settings\Temporary Internet Files\Content.IE5\XW4HJWA4\MP900309209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717032"/>
            <a:ext cx="1953457" cy="2952328"/>
          </a:xfrm>
          <a:prstGeom prst="rect">
            <a:avLst/>
          </a:prstGeom>
          <a:noFill/>
        </p:spPr>
      </p:pic>
      <p:pic>
        <p:nvPicPr>
          <p:cNvPr id="20484" name="Picture 4" descr="C:\Documents and Settings\Ondra\Local Settings\Temporary Internet Files\Content.IE5\XW4HJWA4\MP90044231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717032"/>
            <a:ext cx="3492386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3648" y="1196752"/>
            <a:ext cx="7498080" cy="4800600"/>
          </a:xfrm>
        </p:spPr>
        <p:txBody>
          <a:bodyPr/>
          <a:lstStyle/>
          <a:p>
            <a:r>
              <a:rPr lang="cs-CZ" dirty="0" smtClean="0"/>
              <a:t>2000 – 250 milionů uživatelů</a:t>
            </a:r>
          </a:p>
          <a:p>
            <a:r>
              <a:rPr lang="cs-CZ" dirty="0" smtClean="0"/>
              <a:t>2003 – 600 milionů uživatelů</a:t>
            </a:r>
          </a:p>
          <a:p>
            <a:r>
              <a:rPr lang="cs-CZ" dirty="0" smtClean="0"/>
              <a:t>2005 – 900 milionů uživatelů</a:t>
            </a:r>
          </a:p>
          <a:p>
            <a:r>
              <a:rPr lang="cs-CZ" dirty="0" smtClean="0"/>
              <a:t>2009 – 1,8 miliardy uživatelů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5Q5HXOCW\MP90042211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4509120"/>
            <a:ext cx="2555833" cy="2204864"/>
          </a:xfrm>
          <a:prstGeom prst="rect">
            <a:avLst/>
          </a:prstGeom>
          <a:noFill/>
        </p:spPr>
      </p:pic>
      <p:pic>
        <p:nvPicPr>
          <p:cNvPr id="3075" name="Picture 3" descr="C:\Documents and Settings\Ondra\Local Settings\Temporary Internet Files\Content.IE5\P2H3G0KD\MP90042277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509120"/>
            <a:ext cx="2232248" cy="2232248"/>
          </a:xfrm>
          <a:prstGeom prst="rect">
            <a:avLst/>
          </a:prstGeom>
          <a:noFill/>
        </p:spPr>
      </p:pic>
      <p:pic>
        <p:nvPicPr>
          <p:cNvPr id="3076" name="Picture 4" descr="C:\Documents and Settings\Ondra\Local Settings\Temporary Internet Files\Content.IE5\4NUAGI3N\MP900439571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509120"/>
            <a:ext cx="2808312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31640" y="2057400"/>
            <a:ext cx="7498080" cy="4800600"/>
          </a:xfrm>
        </p:spPr>
        <p:txBody>
          <a:bodyPr/>
          <a:lstStyle/>
          <a:p>
            <a:endParaRPr lang="cs-CZ" u="sng" dirty="0" smtClean="0"/>
          </a:p>
          <a:p>
            <a:r>
              <a:rPr lang="cs-CZ" dirty="0" smtClean="0"/>
              <a:t>2010 – ve Finsku jako první zemi na světě mají lidé podle zákona nárok na Internet</a:t>
            </a:r>
            <a:r>
              <a:rPr lang="cs-CZ" baseline="30000" dirty="0" smtClean="0">
                <a:hlinkClick r:id="rId2"/>
              </a:rPr>
              <a:t>[7]</a:t>
            </a:r>
            <a:endParaRPr lang="cs-CZ" dirty="0" smtClean="0"/>
          </a:p>
          <a:p>
            <a:r>
              <a:rPr lang="cs-CZ" dirty="0" smtClean="0"/>
              <a:t>2010 - přes 2 miliardy uživatelů</a:t>
            </a:r>
          </a:p>
          <a:p>
            <a:endParaRPr lang="cs-CZ" dirty="0"/>
          </a:p>
        </p:txBody>
      </p:sp>
      <p:pic>
        <p:nvPicPr>
          <p:cNvPr id="4098" name="Picture 2" descr="C:\Documents and Settings\Ondra\Local Settings\Temporary Internet Files\Content.IE5\4NUAGI3N\MP90040080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88640"/>
            <a:ext cx="2250250" cy="1800200"/>
          </a:xfrm>
          <a:prstGeom prst="rect">
            <a:avLst/>
          </a:prstGeom>
          <a:noFill/>
        </p:spPr>
      </p:pic>
      <p:pic>
        <p:nvPicPr>
          <p:cNvPr id="4099" name="Picture 3" descr="C:\Documents and Settings\Ondra\Local Settings\Temporary Internet Files\Content.IE5\XW4HJWA4\MC90040576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188640"/>
            <a:ext cx="1485900" cy="1800200"/>
          </a:xfrm>
          <a:prstGeom prst="rect">
            <a:avLst/>
          </a:prstGeom>
          <a:noFill/>
        </p:spPr>
      </p:pic>
      <p:pic>
        <p:nvPicPr>
          <p:cNvPr id="4100" name="Picture 4" descr="C:\Documents and Settings\Ondra\Local Settings\Temporary Internet Files\Content.IE5\5Q5HXOCW\MP900400902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188640"/>
            <a:ext cx="2701355" cy="1800200"/>
          </a:xfrm>
          <a:prstGeom prst="rect">
            <a:avLst/>
          </a:prstGeom>
          <a:noFill/>
        </p:spPr>
      </p:pic>
      <p:pic>
        <p:nvPicPr>
          <p:cNvPr id="4102" name="Picture 6" descr="C:\Documents and Settings\Ondra\Local Settings\Temporary Internet Files\Content.IE5\4NUAGI3N\MP900449104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653136"/>
            <a:ext cx="2304256" cy="1843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122" name="Picture 2" descr="http://upload.wikimedia.org/wikipedia/commons/2/25/Internet_users_per_100_inhabitants_1997-2007_IT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852"/>
            <a:ext cx="9144000" cy="6866852"/>
          </a:xfrm>
          <a:prstGeom prst="rect">
            <a:avLst/>
          </a:prstGeom>
          <a:noFill/>
        </p:spPr>
      </p:pic>
      <p:sp>
        <p:nvSpPr>
          <p:cNvPr id="5" name="Obdélník 4"/>
          <p:cNvSpPr/>
          <p:nvPr/>
        </p:nvSpPr>
        <p:spPr>
          <a:xfrm>
            <a:off x="395536" y="0"/>
            <a:ext cx="874846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cs-CZ" sz="2400" dirty="0">
                <a:solidFill>
                  <a:srgbClr val="FF0000"/>
                </a:solidFill>
              </a:rPr>
              <a:t>Počet internetových uživatelů na 100 obyvatel v letech 1997 až 2007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Historie WWW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Vývoj WWW si prošel několika etapami</a:t>
            </a:r>
          </a:p>
          <a:p>
            <a:r>
              <a:rPr lang="en-US" dirty="0" smtClean="0"/>
              <a:t> web 1.0, web 2.0 a web 3.0</a:t>
            </a:r>
            <a:endParaRPr lang="cs-CZ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140968"/>
            <a:ext cx="4854627" cy="339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07.08.2012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http://cs.wikipedia.org/wiki/Internet</a:t>
            </a:r>
          </a:p>
          <a:p>
            <a:r>
              <a:rPr lang="cs-CZ" dirty="0" smtClean="0">
                <a:hlinkClick r:id="rId3"/>
              </a:rPr>
              <a:t>http://cs.wikipedia.org/wiki/ARPANET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http://www.archive.</a:t>
            </a:r>
            <a:r>
              <a:rPr lang="cs-CZ" dirty="0" err="1" smtClean="0">
                <a:hlinkClick r:id="rId4"/>
              </a:rPr>
              <a:t>baraja.cz</a:t>
            </a:r>
            <a:r>
              <a:rPr lang="cs-CZ" dirty="0" smtClean="0">
                <a:hlinkClick r:id="rId4"/>
              </a:rPr>
              <a:t>/archiv.</a:t>
            </a:r>
            <a:r>
              <a:rPr lang="cs-CZ" dirty="0" err="1" smtClean="0">
                <a:hlinkClick r:id="rId4"/>
              </a:rPr>
              <a:t>php</a:t>
            </a:r>
            <a:r>
              <a:rPr lang="cs-CZ" dirty="0" smtClean="0">
                <a:hlinkClick r:id="rId4"/>
              </a:rPr>
              <a:t>?</a:t>
            </a:r>
            <a:r>
              <a:rPr lang="cs-CZ" dirty="0" err="1" smtClean="0">
                <a:hlinkClick r:id="rId4"/>
              </a:rPr>
              <a:t>url</a:t>
            </a:r>
            <a:r>
              <a:rPr lang="cs-CZ" dirty="0" smtClean="0">
                <a:hlinkClick r:id="rId4"/>
              </a:rPr>
              <a:t>=</a:t>
            </a:r>
            <a:r>
              <a:rPr lang="cs-CZ" dirty="0" err="1" smtClean="0">
                <a:hlinkClick r:id="rId4"/>
              </a:rPr>
              <a:t>google.cz</a:t>
            </a:r>
            <a:r>
              <a:rPr lang="cs-CZ" dirty="0" smtClean="0">
                <a:hlinkClick r:id="rId4"/>
              </a:rPr>
              <a:t>&amp;b=22-4-1999/</a:t>
            </a:r>
            <a:r>
              <a:rPr lang="cs-CZ" dirty="0" err="1" smtClean="0">
                <a:hlinkClick r:id="rId4"/>
              </a:rPr>
              <a:t>google.cz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cs.wikipedia.org/wiki/Soubor:Internet_users_per_100_inhabitants_1997-2007_ITU.png</a:t>
            </a:r>
            <a:endParaRPr lang="cs-CZ" dirty="0" smtClean="0"/>
          </a:p>
          <a:p>
            <a:r>
              <a:rPr lang="cs-CZ" dirty="0" smtClean="0"/>
              <a:t>Zdroje obrázků: MS Office </a:t>
            </a:r>
            <a:r>
              <a:rPr lang="cs-CZ" dirty="0" smtClean="0"/>
              <a:t>K</a:t>
            </a:r>
            <a:r>
              <a:rPr lang="cs-CZ" dirty="0" smtClean="0"/>
              <a:t>lipart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unovrat">
  <a:themeElements>
    <a:clrScheme name="Slunovrat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lunovra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lu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90</TotalTime>
  <Words>66</Words>
  <Application>Microsoft Office PowerPoint</Application>
  <PresentationFormat>Předvádění na obrazovce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Slunovrat</vt:lpstr>
      <vt:lpstr>Historie Internetu</vt:lpstr>
      <vt:lpstr>Počátky Internetu</vt:lpstr>
      <vt:lpstr>Snímek 3</vt:lpstr>
      <vt:lpstr>Snímek 4</vt:lpstr>
      <vt:lpstr>Snímek 5</vt:lpstr>
      <vt:lpstr>Snímek 6</vt:lpstr>
      <vt:lpstr>Snímek 7</vt:lpstr>
      <vt:lpstr>Historie WWW</vt:lpstr>
      <vt:lpstr>Zdroje 07.08.2012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Ondra</dc:creator>
  <cp:lastModifiedBy>Ondra</cp:lastModifiedBy>
  <cp:revision>11</cp:revision>
  <dcterms:created xsi:type="dcterms:W3CDTF">2012-08-07T10:16:55Z</dcterms:created>
  <dcterms:modified xsi:type="dcterms:W3CDTF">2012-11-24T18:01:03Z</dcterms:modified>
</cp:coreProperties>
</file>