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Zaoblený obdélník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Zaoblený obdélník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7" name="Obdélník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Zaoblený obdélník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Zaoblený obdélník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0FFDD4C-8EAF-4322-A263-49E285C2E70E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BC2E252-94F0-44A0-B395-EC03FA9EBBBC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Elektronick%C3%A1_po%C5%A1ta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b="1" dirty="0"/>
              <a:t>Elektronická pošta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5429264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Elektronická pošta -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>
                <a:latin typeface="Calibri" pitchFamily="34" charset="0"/>
              </a:rPr>
              <a:t>Zkráceně e-mail</a:t>
            </a:r>
          </a:p>
          <a:p>
            <a:r>
              <a:rPr lang="cs-CZ" sz="3200" dirty="0" smtClean="0">
                <a:latin typeface="Calibri" pitchFamily="34" charset="0"/>
              </a:rPr>
              <a:t>Způsob odesílání, doručování a přijímání zpráv</a:t>
            </a:r>
          </a:p>
          <a:p>
            <a:r>
              <a:rPr lang="cs-CZ" sz="3200" smtClean="0">
                <a:latin typeface="Calibri" pitchFamily="34" charset="0"/>
              </a:rPr>
              <a:t>Přes elektronické</a:t>
            </a:r>
            <a:r>
              <a:rPr lang="cs-CZ" sz="3200" dirty="0" smtClean="0">
                <a:latin typeface="Calibri" pitchFamily="34" charset="0"/>
              </a:rPr>
              <a:t> komunikační systémy</a:t>
            </a:r>
          </a:p>
          <a:p>
            <a:endParaRPr lang="cs-CZ" sz="3200" dirty="0">
              <a:latin typeface="Calibri" pitchFamily="34" charset="0"/>
            </a:endParaRPr>
          </a:p>
        </p:txBody>
      </p:sp>
      <p:pic>
        <p:nvPicPr>
          <p:cNvPr id="1026" name="Picture 2" descr="C:\Documents and Settings\Ondra\Local Settings\Temporary Internet Files\Content.IE5\5Q5HXOCW\MC90044145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929066"/>
            <a:ext cx="2742857" cy="27428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Historie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>
                <a:latin typeface="Calibri" pitchFamily="34" charset="0"/>
              </a:rPr>
              <a:t>E-mail je ve skutečnosti starší než internet</a:t>
            </a:r>
          </a:p>
          <a:p>
            <a:r>
              <a:rPr lang="cs-CZ" sz="2800" dirty="0" smtClean="0">
                <a:latin typeface="Calibri" pitchFamily="34" charset="0"/>
              </a:rPr>
              <a:t>Staré e-</a:t>
            </a:r>
            <a:r>
              <a:rPr lang="cs-CZ" sz="2800" dirty="0" err="1" smtClean="0">
                <a:latin typeface="Calibri" pitchFamily="34" charset="0"/>
              </a:rPr>
              <a:t>mailové</a:t>
            </a:r>
            <a:r>
              <a:rPr lang="cs-CZ" sz="2800" dirty="0" smtClean="0">
                <a:latin typeface="Calibri" pitchFamily="34" charset="0"/>
              </a:rPr>
              <a:t> systémy byly nástrojem při tvorbě internetu.</a:t>
            </a:r>
          </a:p>
          <a:p>
            <a:r>
              <a:rPr lang="cs-CZ" sz="2800" dirty="0" smtClean="0">
                <a:latin typeface="Calibri" pitchFamily="34" charset="0"/>
              </a:rPr>
              <a:t>Prvních volná e-</a:t>
            </a:r>
            <a:r>
              <a:rPr lang="cs-CZ" sz="2800" dirty="0" err="1" smtClean="0">
                <a:latin typeface="Calibri" pitchFamily="34" charset="0"/>
              </a:rPr>
              <a:t>mailová</a:t>
            </a:r>
            <a:r>
              <a:rPr lang="cs-CZ" sz="2800" dirty="0" smtClean="0">
                <a:latin typeface="Calibri" pitchFamily="34" charset="0"/>
              </a:rPr>
              <a:t> služba Hotmail (1996)</a:t>
            </a:r>
          </a:p>
          <a:p>
            <a:pPr lvl="1">
              <a:buFont typeface="Courier New" pitchFamily="49" charset="0"/>
              <a:buChar char="o"/>
            </a:pPr>
            <a:r>
              <a:rPr lang="cs-CZ" sz="2800" dirty="0" smtClean="0">
                <a:latin typeface="Calibri" pitchFamily="34" charset="0"/>
              </a:rPr>
              <a:t>Z</a:t>
            </a:r>
            <a:r>
              <a:rPr lang="pt-BR" sz="2800" dirty="0" smtClean="0">
                <a:latin typeface="Calibri" pitchFamily="34" charset="0"/>
              </a:rPr>
              <a:t>akoupil </a:t>
            </a:r>
            <a:r>
              <a:rPr lang="cs-CZ" sz="2800" dirty="0" smtClean="0">
                <a:latin typeface="Calibri" pitchFamily="34" charset="0"/>
              </a:rPr>
              <a:t>ji</a:t>
            </a:r>
            <a:r>
              <a:rPr lang="pt-BR" sz="2800" dirty="0" smtClean="0">
                <a:latin typeface="Calibri" pitchFamily="34" charset="0"/>
              </a:rPr>
              <a:t> Microsof</a:t>
            </a:r>
            <a:r>
              <a:rPr lang="cs-CZ" sz="2800" dirty="0" smtClean="0">
                <a:latin typeface="Calibri" pitchFamily="34" charset="0"/>
              </a:rPr>
              <a:t>t</a:t>
            </a:r>
            <a:endParaRPr lang="cs-CZ" sz="28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Používání e-mailu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b="1" u="sng" dirty="0" smtClean="0">
                <a:latin typeface="Calibri" pitchFamily="34" charset="0"/>
              </a:rPr>
              <a:t>Postup při posílání a přijímání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>
                <a:latin typeface="Calibri" pitchFamily="34" charset="0"/>
              </a:rPr>
              <a:t>Jana napíše zprávu v e-</a:t>
            </a:r>
            <a:r>
              <a:rPr lang="cs-CZ" dirty="0" err="1" smtClean="0">
                <a:latin typeface="Calibri" pitchFamily="34" charset="0"/>
              </a:rPr>
              <a:t>mailovém</a:t>
            </a:r>
            <a:r>
              <a:rPr lang="cs-CZ" dirty="0" smtClean="0">
                <a:latin typeface="Calibri" pitchFamily="34" charset="0"/>
              </a:rPr>
              <a:t> klientu, napíše e-</a:t>
            </a:r>
            <a:r>
              <a:rPr lang="cs-CZ" dirty="0" err="1" smtClean="0">
                <a:latin typeface="Calibri" pitchFamily="34" charset="0"/>
              </a:rPr>
              <a:t>mailovou</a:t>
            </a:r>
            <a:r>
              <a:rPr lang="cs-CZ" dirty="0" smtClean="0">
                <a:latin typeface="Calibri" pitchFamily="34" charset="0"/>
              </a:rPr>
              <a:t> adresu Petra. Potom klikne na tlačítko „Odeslat“.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>
                <a:latin typeface="Calibri" pitchFamily="34" charset="0"/>
              </a:rPr>
              <a:t>Poštovní klient Jany a poštovní klient Petra se postarají o doručení zprávy Petrovi</a:t>
            </a:r>
          </a:p>
          <a:p>
            <a:pPr marL="514350" indent="-514350">
              <a:buFont typeface="+mj-lt"/>
              <a:buAutoNum type="arabicParenR"/>
            </a:pPr>
            <a:r>
              <a:rPr lang="cs-CZ" dirty="0" smtClean="0">
                <a:latin typeface="Calibri" pitchFamily="34" charset="0"/>
              </a:rPr>
              <a:t>Petr klikne na tlačítko „zkontrolovat novou poštu“ ve svém e-</a:t>
            </a:r>
            <a:r>
              <a:rPr lang="cs-CZ" dirty="0" err="1" smtClean="0">
                <a:latin typeface="Calibri" pitchFamily="34" charset="0"/>
              </a:rPr>
              <a:t>mailovém</a:t>
            </a:r>
            <a:r>
              <a:rPr lang="cs-CZ" dirty="0" smtClean="0">
                <a:latin typeface="Calibri" pitchFamily="34" charset="0"/>
              </a:rPr>
              <a:t> klientu</a:t>
            </a:r>
            <a:endParaRPr lang="cs-CZ" b="1" u="sng" dirty="0">
              <a:latin typeface="Calibri" pitchFamily="34" charset="0"/>
            </a:endParaRPr>
          </a:p>
        </p:txBody>
      </p:sp>
      <p:pic>
        <p:nvPicPr>
          <p:cNvPr id="16386" name="Picture 2" descr="C:\Documents and Settings\Ondra\Local Settings\Temporary Internet Files\Content.IE5\P2H3G0KD\MC90044140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786322"/>
            <a:ext cx="1428750" cy="180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Obsah e-</a:t>
            </a:r>
            <a:r>
              <a:rPr lang="cs-CZ" b="1" dirty="0" err="1" smtClean="0"/>
              <a:t>mailové</a:t>
            </a:r>
            <a:r>
              <a:rPr lang="cs-CZ" b="1" dirty="0" smtClean="0"/>
              <a:t> zprávy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sz="2800" u="sng" dirty="0" smtClean="0">
                <a:latin typeface="Calibri" pitchFamily="34" charset="0"/>
              </a:rPr>
              <a:t>E-mail se skládají ze dvou hlavních částí:</a:t>
            </a:r>
          </a:p>
          <a:p>
            <a:pPr marL="514350" indent="-514350">
              <a:buFont typeface="+mj-lt"/>
              <a:buAutoNum type="arabicParenR"/>
            </a:pPr>
            <a:r>
              <a:rPr lang="cs-CZ" sz="2800" b="1" dirty="0" smtClean="0">
                <a:latin typeface="Calibri" pitchFamily="34" charset="0"/>
              </a:rPr>
              <a:t>Hlavička</a:t>
            </a:r>
            <a:r>
              <a:rPr lang="cs-CZ" sz="2800" dirty="0" smtClean="0">
                <a:latin typeface="Calibri" pitchFamily="34" charset="0"/>
              </a:rPr>
              <a:t> – předmět zprávy, odesílatel, příjemce a jiné informace o e-mailu</a:t>
            </a:r>
          </a:p>
          <a:p>
            <a:pPr marL="514350" indent="-514350">
              <a:buFont typeface="+mj-lt"/>
              <a:buAutoNum type="arabicParenR"/>
            </a:pPr>
            <a:endParaRPr lang="cs-CZ" sz="2800" b="1" dirty="0" smtClean="0">
              <a:latin typeface="Calibri" pitchFamily="34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cs-CZ" sz="2800" b="1" dirty="0" smtClean="0">
                <a:latin typeface="Calibri" pitchFamily="34" charset="0"/>
              </a:rPr>
              <a:t>Tělo </a:t>
            </a:r>
            <a:r>
              <a:rPr lang="cs-CZ" sz="2800" dirty="0" smtClean="0">
                <a:latin typeface="Calibri" pitchFamily="34" charset="0"/>
              </a:rPr>
              <a:t>– Samotná zpráva, obyčejně obsahuje na konci blok s podpisem, začíná zpravidla pozdravem.</a:t>
            </a:r>
          </a:p>
          <a:p>
            <a:endParaRPr lang="cs-CZ" sz="2800" dirty="0">
              <a:latin typeface="Calibri" pitchFamily="34" charset="0"/>
            </a:endParaRPr>
          </a:p>
        </p:txBody>
      </p:sp>
      <p:pic>
        <p:nvPicPr>
          <p:cNvPr id="1026" name="Picture 2" descr="C:\Documents and Settings\Ondra\Local Settings\Temporary Internet Files\Content.IE5\4NUAGI3N\MC90022342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643446"/>
            <a:ext cx="1668780" cy="15297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Hlavička e-mailu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u="sng" dirty="0" smtClean="0">
                <a:latin typeface="Calibri" pitchFamily="34" charset="0"/>
              </a:rPr>
              <a:t>Obvykle obsahují alespoň 4 pole:</a:t>
            </a:r>
          </a:p>
          <a:p>
            <a:pPr marL="514350" indent="-514350">
              <a:buFont typeface="+mj-lt"/>
              <a:buAutoNum type="arabicParenR"/>
            </a:pPr>
            <a:r>
              <a:rPr lang="cs-CZ" b="1" dirty="0" smtClean="0">
                <a:latin typeface="Calibri" pitchFamily="34" charset="0"/>
              </a:rPr>
              <a:t>Od (</a:t>
            </a:r>
            <a:r>
              <a:rPr lang="cs-CZ" b="1" dirty="0" err="1" smtClean="0">
                <a:latin typeface="Calibri" pitchFamily="34" charset="0"/>
              </a:rPr>
              <a:t>From</a:t>
            </a:r>
            <a:r>
              <a:rPr lang="cs-CZ" b="1" dirty="0" smtClean="0">
                <a:latin typeface="Calibri" pitchFamily="34" charset="0"/>
              </a:rPr>
              <a:t>):</a:t>
            </a:r>
            <a:r>
              <a:rPr lang="cs-CZ" dirty="0" smtClean="0">
                <a:latin typeface="Calibri" pitchFamily="34" charset="0"/>
              </a:rPr>
              <a:t> e-</a:t>
            </a:r>
            <a:r>
              <a:rPr lang="cs-CZ" dirty="0" err="1" smtClean="0">
                <a:latin typeface="Calibri" pitchFamily="34" charset="0"/>
              </a:rPr>
              <a:t>mailová</a:t>
            </a:r>
            <a:r>
              <a:rPr lang="cs-CZ" dirty="0" smtClean="0">
                <a:latin typeface="Calibri" pitchFamily="34" charset="0"/>
              </a:rPr>
              <a:t> adresa odesílatele</a:t>
            </a:r>
          </a:p>
          <a:p>
            <a:pPr marL="514350" indent="-514350">
              <a:buFont typeface="+mj-lt"/>
              <a:buAutoNum type="arabicParenR"/>
            </a:pPr>
            <a:r>
              <a:rPr lang="cs-CZ" b="1" dirty="0" smtClean="0">
                <a:latin typeface="Calibri" pitchFamily="34" charset="0"/>
              </a:rPr>
              <a:t>Komu (To): </a:t>
            </a:r>
            <a:r>
              <a:rPr lang="cs-CZ" dirty="0" smtClean="0">
                <a:latin typeface="Calibri" pitchFamily="34" charset="0"/>
              </a:rPr>
              <a:t>e-</a:t>
            </a:r>
            <a:r>
              <a:rPr lang="cs-CZ" dirty="0" err="1" smtClean="0">
                <a:latin typeface="Calibri" pitchFamily="34" charset="0"/>
              </a:rPr>
              <a:t>mailová</a:t>
            </a:r>
            <a:r>
              <a:rPr lang="cs-CZ" dirty="0" smtClean="0">
                <a:latin typeface="Calibri" pitchFamily="34" charset="0"/>
              </a:rPr>
              <a:t> adresa příjemce zprávy</a:t>
            </a:r>
          </a:p>
          <a:p>
            <a:pPr marL="514350" indent="-514350">
              <a:buFont typeface="+mj-lt"/>
              <a:buAutoNum type="arabicParenR"/>
            </a:pPr>
            <a:r>
              <a:rPr lang="cs-CZ" b="1" dirty="0" smtClean="0">
                <a:latin typeface="Calibri" pitchFamily="34" charset="0"/>
              </a:rPr>
              <a:t>Předmět (</a:t>
            </a:r>
            <a:r>
              <a:rPr lang="cs-CZ" b="1" dirty="0" err="1" smtClean="0">
                <a:latin typeface="Calibri" pitchFamily="34" charset="0"/>
              </a:rPr>
              <a:t>Subject</a:t>
            </a:r>
            <a:r>
              <a:rPr lang="cs-CZ" b="1" dirty="0" smtClean="0">
                <a:latin typeface="Calibri" pitchFamily="34" charset="0"/>
              </a:rPr>
              <a:t>): </a:t>
            </a:r>
            <a:r>
              <a:rPr lang="cs-CZ" dirty="0" smtClean="0">
                <a:latin typeface="Calibri" pitchFamily="34" charset="0"/>
              </a:rPr>
              <a:t>stručný popis obsahu zprávy</a:t>
            </a:r>
          </a:p>
          <a:p>
            <a:pPr marL="514350" indent="-514350">
              <a:buFont typeface="+mj-lt"/>
              <a:buAutoNum type="arabicParenR"/>
            </a:pPr>
            <a:r>
              <a:rPr lang="cs-CZ" b="1" dirty="0" smtClean="0">
                <a:latin typeface="Calibri" pitchFamily="34" charset="0"/>
              </a:rPr>
              <a:t>Datum (</a:t>
            </a:r>
            <a:r>
              <a:rPr lang="cs-CZ" b="1" dirty="0" err="1" smtClean="0">
                <a:latin typeface="Calibri" pitchFamily="34" charset="0"/>
              </a:rPr>
              <a:t>Date</a:t>
            </a:r>
            <a:r>
              <a:rPr lang="cs-CZ" b="1" dirty="0" smtClean="0">
                <a:latin typeface="Calibri" pitchFamily="34" charset="0"/>
              </a:rPr>
              <a:t>): </a:t>
            </a:r>
            <a:r>
              <a:rPr lang="cs-CZ" dirty="0" smtClean="0">
                <a:latin typeface="Calibri" pitchFamily="34" charset="0"/>
              </a:rPr>
              <a:t>místní datum a čas odeslání zprávy</a:t>
            </a:r>
          </a:p>
          <a:p>
            <a:pPr marL="514350" indent="-514350">
              <a:buFont typeface="+mj-lt"/>
              <a:buAutoNum type="arabicParenR"/>
            </a:pPr>
            <a:endParaRPr lang="cs-CZ" dirty="0" smtClean="0">
              <a:latin typeface="Calibri" pitchFamily="34" charset="0"/>
            </a:endParaRPr>
          </a:p>
          <a:p>
            <a:pPr marL="514350" indent="-514350"/>
            <a:r>
              <a:rPr lang="cs-CZ" dirty="0" smtClean="0">
                <a:latin typeface="Calibri" pitchFamily="34" charset="0"/>
              </a:rPr>
              <a:t>1) a 4) pole vyplňuje program automaticky</a:t>
            </a:r>
          </a:p>
          <a:p>
            <a:pPr marL="514350" indent="-514350"/>
            <a:r>
              <a:rPr lang="cs-CZ" dirty="0" smtClean="0">
                <a:latin typeface="Calibri" pitchFamily="34" charset="0"/>
              </a:rPr>
              <a:t>2) a 3) pole vyplňuje uživatel</a:t>
            </a:r>
          </a:p>
          <a:p>
            <a:pPr>
              <a:buNone/>
            </a:pPr>
            <a:endParaRPr lang="cs-CZ" u="sng" dirty="0">
              <a:latin typeface="Calibri" pitchFamily="34" charset="0"/>
            </a:endParaRPr>
          </a:p>
        </p:txBody>
      </p:sp>
      <p:pic>
        <p:nvPicPr>
          <p:cNvPr id="2050" name="Picture 2" descr="C:\Documents and Settings\Ondra\Local Settings\Temporary Internet Files\Content.IE5\XW4HJWA4\MC90023897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84273">
            <a:off x="6726103" y="290213"/>
            <a:ext cx="1790395" cy="15151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Příloha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>
                <a:latin typeface="Calibri" pitchFamily="34" charset="0"/>
              </a:rPr>
              <a:t>Možné přikládat jako přílohy i obrázky a jiné soubory</a:t>
            </a:r>
          </a:p>
          <a:p>
            <a:r>
              <a:rPr lang="cs-CZ" sz="3200" b="1" dirty="0" smtClean="0">
                <a:latin typeface="Calibri" pitchFamily="34" charset="0"/>
              </a:rPr>
              <a:t>Příliš velký soubor </a:t>
            </a:r>
            <a:r>
              <a:rPr lang="cs-CZ" sz="3200" dirty="0" smtClean="0">
                <a:latin typeface="Calibri" pitchFamily="34" charset="0"/>
              </a:rPr>
              <a:t>– možnost identifikace jako vir</a:t>
            </a:r>
            <a:endParaRPr lang="cs-CZ" sz="3200" dirty="0">
              <a:latin typeface="Calibri" pitchFamily="34" charset="0"/>
            </a:endParaRPr>
          </a:p>
        </p:txBody>
      </p:sp>
      <p:pic>
        <p:nvPicPr>
          <p:cNvPr id="3074" name="Picture 2" descr="C:\Documents and Settings\Ondra\Local Settings\Temporary Internet Files\Content.IE5\P2H3G0KD\MC900432605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857628"/>
            <a:ext cx="1828572" cy="1828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Soukromí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>
                <a:latin typeface="Calibri" pitchFamily="34" charset="0"/>
              </a:rPr>
              <a:t>Bez bezpečnostních opatření e-mail nezaručuje soukromí</a:t>
            </a:r>
          </a:p>
          <a:p>
            <a:r>
              <a:rPr lang="cs-CZ" sz="2800" dirty="0" smtClean="0">
                <a:latin typeface="Calibri" pitchFamily="34" charset="0"/>
              </a:rPr>
              <a:t>Existují šifrovací aplikace (PGP, GNU </a:t>
            </a:r>
            <a:r>
              <a:rPr lang="cs-CZ" sz="2800" dirty="0" err="1" smtClean="0">
                <a:latin typeface="Calibri" pitchFamily="34" charset="0"/>
              </a:rPr>
              <a:t>Privacy</a:t>
            </a:r>
            <a:r>
              <a:rPr lang="cs-CZ" sz="2800" dirty="0" smtClean="0">
                <a:latin typeface="Calibri" pitchFamily="34" charset="0"/>
              </a:rPr>
              <a:t> </a:t>
            </a:r>
            <a:r>
              <a:rPr lang="cs-CZ" sz="2800" dirty="0" err="1" smtClean="0">
                <a:latin typeface="Calibri" pitchFamily="34" charset="0"/>
              </a:rPr>
              <a:t>Guard</a:t>
            </a:r>
            <a:r>
              <a:rPr lang="cs-CZ" sz="2800" dirty="0" smtClean="0">
                <a:latin typeface="Calibri" pitchFamily="34" charset="0"/>
              </a:rPr>
              <a:t>)</a:t>
            </a:r>
            <a:endParaRPr lang="cs-CZ" sz="2800" dirty="0">
              <a:latin typeface="Calibri" pitchFamily="34" charset="0"/>
            </a:endParaRPr>
          </a:p>
        </p:txBody>
      </p:sp>
      <p:pic>
        <p:nvPicPr>
          <p:cNvPr id="4098" name="Picture 2" descr="C:\Documents and Settings\Ondra\Local Settings\Temporary Internet Files\Content.IE5\5Q5HXOCW\MC90028291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286124"/>
            <a:ext cx="2310008" cy="23669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(03.05.2012)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cs.wikipedia.org/wiki/Elektronick%C3%A1_po%C5%A1ta</a:t>
            </a:r>
            <a:endParaRPr lang="cs-CZ" dirty="0" smtClean="0"/>
          </a:p>
          <a:p>
            <a:r>
              <a:rPr lang="cs-CZ" smtClean="0"/>
              <a:t>Zdroje obrázků: MS Office Klipart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mění">
  <a:themeElements>
    <a:clrScheme name="Jmění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Jmění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Jmění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52</TotalTime>
  <Words>128</Words>
  <Application>Microsoft Office PowerPoint</Application>
  <PresentationFormat>Předvádění na obrazovce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Jmění</vt:lpstr>
      <vt:lpstr>Elektronická pošta</vt:lpstr>
      <vt:lpstr>Elektronická pošta - obecně</vt:lpstr>
      <vt:lpstr>Historie</vt:lpstr>
      <vt:lpstr>Používání e-mailu</vt:lpstr>
      <vt:lpstr>Obsah e-mailové zprávy</vt:lpstr>
      <vt:lpstr>Hlavička e-mailu </vt:lpstr>
      <vt:lpstr>Příloha</vt:lpstr>
      <vt:lpstr>Soukromí</vt:lpstr>
      <vt:lpstr>Zdroje (03.05.2012)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Elektronická pošta</dc:title>
  <dc:creator>Ondra</dc:creator>
  <cp:lastModifiedBy>Ondra</cp:lastModifiedBy>
  <cp:revision>11</cp:revision>
  <dcterms:created xsi:type="dcterms:W3CDTF">2012-04-27T19:19:02Z</dcterms:created>
  <dcterms:modified xsi:type="dcterms:W3CDTF">2012-11-24T18:02:57Z</dcterms:modified>
</cp:coreProperties>
</file>