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78B2C-7DE8-4F70-8E31-6AC67556A303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0830-F33D-47F5-A291-9D0BD37922C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Obdélník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78B2C-7DE8-4F70-8E31-6AC67556A303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0830-F33D-47F5-A291-9D0BD37922C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78B2C-7DE8-4F70-8E31-6AC67556A303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0830-F33D-47F5-A291-9D0BD37922C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78B2C-7DE8-4F70-8E31-6AC67556A303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0830-F33D-47F5-A291-9D0BD37922C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78B2C-7DE8-4F70-8E31-6AC67556A303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0830-F33D-47F5-A291-9D0BD37922C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78B2C-7DE8-4F70-8E31-6AC67556A303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0830-F33D-47F5-A291-9D0BD37922C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78B2C-7DE8-4F70-8E31-6AC67556A303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0830-F33D-47F5-A291-9D0BD37922C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78B2C-7DE8-4F70-8E31-6AC67556A303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0830-F33D-47F5-A291-9D0BD37922C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78B2C-7DE8-4F70-8E31-6AC67556A303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0830-F33D-47F5-A291-9D0BD37922C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78B2C-7DE8-4F70-8E31-6AC67556A303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0830-F33D-47F5-A291-9D0BD37922C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Obdélník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D6778B2C-7DE8-4F70-8E31-6AC67556A303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5A390830-F33D-47F5-A291-9D0BD37922C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Obdélník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6778B2C-7DE8-4F70-8E31-6AC67556A303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A390830-F33D-47F5-A291-9D0BD37922C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Antivirov%C3%BD_program" TargetMode="External"/><Relationship Id="rId2" Type="http://schemas.openxmlformats.org/officeDocument/2006/relationships/hyperlink" Target="http://cs.wikipedia.org/wiki/Po%C4%8D%C3%ADta%C4%8Dov%C3%BD_virus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8.xml"/><Relationship Id="rId3" Type="http://schemas.openxmlformats.org/officeDocument/2006/relationships/image" Target="../media/image3.png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" Type="http://schemas.openxmlformats.org/officeDocument/2006/relationships/slide" Target="slide3.xml"/><Relationship Id="rId16" Type="http://schemas.openxmlformats.org/officeDocument/2006/relationships/slide" Target="slide1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42910" y="2357430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cs-CZ" sz="5400" dirty="0" smtClean="0"/>
              <a:t>Počítačový virus -  soutěž</a:t>
            </a:r>
            <a:endParaRPr lang="cs-CZ" sz="54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42910" y="2857496"/>
            <a:ext cx="7467600" cy="4873752"/>
          </a:xfrm>
        </p:spPr>
        <p:txBody>
          <a:bodyPr/>
          <a:lstStyle/>
          <a:p>
            <a:pPr lvl="8" algn="ctr"/>
            <a:endParaRPr lang="cs-CZ" dirty="0" smtClean="0"/>
          </a:p>
          <a:p>
            <a:pPr algn="ctr"/>
            <a:endParaRPr lang="cs-CZ" dirty="0" smtClean="0"/>
          </a:p>
          <a:p>
            <a:pPr algn="ctr"/>
            <a:endParaRPr lang="cs-CZ" dirty="0" smtClean="0"/>
          </a:p>
          <a:p>
            <a:pPr algn="ctr"/>
            <a:endParaRPr lang="cs-CZ" dirty="0" smtClean="0"/>
          </a:p>
          <a:p>
            <a:pPr algn="ctr"/>
            <a:endParaRPr lang="cs-CZ" dirty="0" smtClean="0"/>
          </a:p>
          <a:p>
            <a:pPr algn="ctr"/>
            <a:endParaRPr lang="cs-CZ" dirty="0" smtClean="0"/>
          </a:p>
          <a:p>
            <a:pPr algn="r">
              <a:buNone/>
            </a:pPr>
            <a:r>
              <a:rPr lang="cs-CZ" dirty="0" smtClean="0"/>
              <a:t>Radek Straka</a:t>
            </a:r>
          </a:p>
          <a:p>
            <a:pPr algn="r">
              <a:buNone/>
            </a:pPr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42852"/>
            <a:ext cx="4929222" cy="10001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Který je to vir - </a:t>
            </a:r>
            <a:r>
              <a:rPr lang="cs-CZ" dirty="0" smtClean="0"/>
              <a:t>400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cs-CZ" dirty="0" smtClean="0"/>
              <a:t>Který vir se uloží do operační paměti a Infikuje soubory, se kterými uživatel pracuje?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Rezidentní vir</a:t>
            </a:r>
            <a:endParaRPr lang="cs-CZ" dirty="0"/>
          </a:p>
        </p:txBody>
      </p:sp>
      <p:pic>
        <p:nvPicPr>
          <p:cNvPr id="5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Uloží do operační paměti počítače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- </a:t>
            </a: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Infikuje soubory, se kterými uživatel pracuje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 smtClean="0">
                <a:solidFill>
                  <a:srgbClr val="FFC000"/>
                </a:solidFill>
              </a:rPr>
              <a:t>Počítačové viry mix </a:t>
            </a:r>
            <a:r>
              <a:rPr lang="cs-CZ" sz="3200" dirty="0" smtClean="0"/>
              <a:t>- </a:t>
            </a:r>
            <a:r>
              <a:rPr lang="cs-CZ" dirty="0" smtClean="0"/>
              <a:t>100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3600" dirty="0" smtClean="0"/>
              <a:t>Podle čeho se dělí počítačové viry ?</a:t>
            </a:r>
          </a:p>
          <a:p>
            <a:endParaRPr lang="cs-CZ" sz="3600" dirty="0" smtClean="0"/>
          </a:p>
          <a:p>
            <a:pPr>
              <a:buNone/>
            </a:pPr>
            <a:endParaRPr lang="cs-CZ" sz="3600" dirty="0" smtClean="0"/>
          </a:p>
          <a:p>
            <a:r>
              <a:rPr lang="cs-CZ" sz="3600" dirty="0" smtClean="0"/>
              <a:t>Podle druhu hostitele a podle způsobu činnosti</a:t>
            </a:r>
            <a:endParaRPr lang="cs-CZ" sz="3600" b="1" dirty="0" smtClean="0"/>
          </a:p>
          <a:p>
            <a:pPr lvl="0"/>
            <a:endParaRPr lang="cs-CZ" sz="3600" dirty="0" smtClean="0"/>
          </a:p>
          <a:p>
            <a:endParaRPr lang="cs-CZ" sz="3600" dirty="0" smtClean="0"/>
          </a:p>
          <a:p>
            <a:endParaRPr lang="cs-CZ" sz="3600" dirty="0"/>
          </a:p>
        </p:txBody>
      </p:sp>
      <p:pic>
        <p:nvPicPr>
          <p:cNvPr id="5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>
                <a:solidFill>
                  <a:srgbClr val="FFC000"/>
                </a:solidFill>
              </a:rPr>
              <a:t>Počítačové viry mix </a:t>
            </a:r>
            <a:r>
              <a:rPr lang="cs-CZ" sz="3200" dirty="0" smtClean="0"/>
              <a:t>- </a:t>
            </a:r>
            <a:r>
              <a:rPr lang="cs-CZ" dirty="0" smtClean="0"/>
              <a:t>200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7972452" cy="4873752"/>
          </a:xfrm>
        </p:spPr>
        <p:txBody>
          <a:bodyPr>
            <a:normAutofit/>
          </a:bodyPr>
          <a:lstStyle/>
          <a:p>
            <a:r>
              <a:rPr lang="cs-CZ" sz="3600" dirty="0" smtClean="0"/>
              <a:t>Pomocí čeho se bráníme proti počítačovým virům ?</a:t>
            </a:r>
          </a:p>
          <a:p>
            <a:endParaRPr lang="cs-CZ" sz="3600" dirty="0" smtClean="0"/>
          </a:p>
          <a:p>
            <a:endParaRPr lang="cs-CZ" sz="3600" dirty="0" smtClean="0"/>
          </a:p>
          <a:p>
            <a:r>
              <a:rPr lang="cs-CZ" sz="3600" dirty="0" smtClean="0"/>
              <a:t>Pomocí Antivirových programů</a:t>
            </a:r>
          </a:p>
          <a:p>
            <a:endParaRPr lang="cs-CZ" sz="3600" dirty="0" smtClean="0"/>
          </a:p>
          <a:p>
            <a:endParaRPr lang="cs-CZ" sz="3600" dirty="0" smtClean="0"/>
          </a:p>
          <a:p>
            <a:endParaRPr lang="cs-CZ" sz="3600" dirty="0"/>
          </a:p>
        </p:txBody>
      </p:sp>
      <p:pic>
        <p:nvPicPr>
          <p:cNvPr id="5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>
                <a:solidFill>
                  <a:srgbClr val="FFC000"/>
                </a:solidFill>
              </a:rPr>
              <a:t>Počítačové viry mix </a:t>
            </a:r>
            <a:r>
              <a:rPr lang="cs-CZ" sz="3200" dirty="0" smtClean="0"/>
              <a:t>- </a:t>
            </a:r>
            <a:r>
              <a:rPr lang="cs-CZ" dirty="0" smtClean="0"/>
              <a:t>300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z="3600" dirty="0" smtClean="0"/>
              <a:t>U všech virů se ničivý kód spouští až se zpožděním. Ano nebo ne ?</a:t>
            </a:r>
          </a:p>
          <a:p>
            <a:endParaRPr lang="cs-CZ" sz="3600" dirty="0" smtClean="0"/>
          </a:p>
          <a:p>
            <a:endParaRPr lang="cs-CZ" sz="3600" dirty="0" smtClean="0"/>
          </a:p>
          <a:p>
            <a:pPr lvl="0"/>
            <a:r>
              <a:rPr lang="cs-CZ" sz="3600" dirty="0" smtClean="0"/>
              <a:t>NE, pouze u některých !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5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>
                <a:solidFill>
                  <a:srgbClr val="FFC000"/>
                </a:solidFill>
              </a:rPr>
              <a:t>Počítačové viry mix </a:t>
            </a:r>
            <a:r>
              <a:rPr lang="cs-CZ" sz="3200" dirty="0" smtClean="0"/>
              <a:t>-</a:t>
            </a:r>
            <a:r>
              <a:rPr lang="cs-CZ" dirty="0" smtClean="0"/>
              <a:t> 400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7758138" cy="4873752"/>
          </a:xfrm>
        </p:spPr>
        <p:txBody>
          <a:bodyPr>
            <a:normAutofit/>
          </a:bodyPr>
          <a:lstStyle/>
          <a:p>
            <a:r>
              <a:rPr lang="cs-CZ" sz="3600" dirty="0" smtClean="0"/>
              <a:t>Je to velké, vousaté a dá ti to pětku, pokud se nebudeš učit!</a:t>
            </a:r>
          </a:p>
          <a:p>
            <a:endParaRPr lang="cs-CZ" sz="3600" dirty="0" smtClean="0"/>
          </a:p>
          <a:p>
            <a:endParaRPr lang="cs-CZ" sz="3600" dirty="0" smtClean="0"/>
          </a:p>
          <a:p>
            <a:r>
              <a:rPr lang="cs-CZ" sz="3600" dirty="0" smtClean="0"/>
              <a:t>Pan učitel Straka</a:t>
            </a:r>
          </a:p>
          <a:p>
            <a:endParaRPr lang="cs-CZ" sz="3600" dirty="0" smtClean="0"/>
          </a:p>
        </p:txBody>
      </p:sp>
      <p:pic>
        <p:nvPicPr>
          <p:cNvPr id="5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 smtClean="0"/>
              <a:t>Opakování učiva - </a:t>
            </a:r>
            <a:r>
              <a:rPr lang="cs-CZ" dirty="0" smtClean="0"/>
              <a:t>100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3600" dirty="0" smtClean="0"/>
              <a:t>Co je to hardware?</a:t>
            </a:r>
          </a:p>
          <a:p>
            <a:pPr>
              <a:buNone/>
            </a:pPr>
            <a:endParaRPr lang="cs-CZ" sz="3600" dirty="0" smtClean="0"/>
          </a:p>
          <a:p>
            <a:r>
              <a:rPr lang="cs-CZ" sz="3600" dirty="0" smtClean="0"/>
              <a:t>Fyzicky existující technické vybavení počítače</a:t>
            </a:r>
          </a:p>
        </p:txBody>
      </p:sp>
      <p:pic>
        <p:nvPicPr>
          <p:cNvPr id="7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Opakování učiva -</a:t>
            </a:r>
            <a:r>
              <a:rPr lang="cs-CZ" dirty="0" smtClean="0"/>
              <a:t> 200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3600" dirty="0" smtClean="0"/>
              <a:t>Scanner je vstupní nebo výstupní hardware?</a:t>
            </a:r>
          </a:p>
          <a:p>
            <a:endParaRPr lang="cs-CZ" sz="3600" dirty="0" smtClean="0"/>
          </a:p>
          <a:p>
            <a:endParaRPr lang="cs-CZ" sz="3600" dirty="0" smtClean="0"/>
          </a:p>
          <a:p>
            <a:r>
              <a:rPr lang="cs-CZ" sz="3600" dirty="0" smtClean="0"/>
              <a:t>Vstupní</a:t>
            </a:r>
          </a:p>
          <a:p>
            <a:endParaRPr lang="cs-CZ" sz="3600" dirty="0"/>
          </a:p>
        </p:txBody>
      </p:sp>
      <p:pic>
        <p:nvPicPr>
          <p:cNvPr id="5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Opakování učiva - </a:t>
            </a:r>
            <a:r>
              <a:rPr lang="cs-CZ" dirty="0" smtClean="0"/>
              <a:t>300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3600" dirty="0" smtClean="0"/>
              <a:t>K čemu slouží aplikační software ?</a:t>
            </a:r>
          </a:p>
          <a:p>
            <a:endParaRPr lang="cs-CZ" sz="3600" dirty="0" smtClean="0"/>
          </a:p>
          <a:p>
            <a:endParaRPr lang="cs-CZ" sz="3600" dirty="0" smtClean="0"/>
          </a:p>
          <a:p>
            <a:r>
              <a:rPr lang="cs-CZ" sz="3600" dirty="0" smtClean="0"/>
              <a:t>Umožňuje provádět nějakou užitečnou činnost </a:t>
            </a:r>
          </a:p>
          <a:p>
            <a:endParaRPr lang="cs-CZ" sz="3600" dirty="0" smtClean="0"/>
          </a:p>
          <a:p>
            <a:endParaRPr lang="cs-CZ" dirty="0" smtClean="0"/>
          </a:p>
          <a:p>
            <a:pPr>
              <a:buNone/>
            </a:pPr>
            <a:endParaRPr lang="cs-CZ" dirty="0"/>
          </a:p>
        </p:txBody>
      </p:sp>
      <p:pic>
        <p:nvPicPr>
          <p:cNvPr id="5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Opakování učiva - </a:t>
            </a:r>
            <a:r>
              <a:rPr lang="cs-CZ" dirty="0" smtClean="0"/>
              <a:t>400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3600" dirty="0" smtClean="0"/>
              <a:t>Kolik má </a:t>
            </a:r>
            <a:r>
              <a:rPr lang="cs-CZ" sz="3600" dirty="0" smtClean="0">
                <a:latin typeface="Calibri"/>
                <a:ea typeface="Calibri"/>
                <a:cs typeface="Times New Roman"/>
              </a:rPr>
              <a:t>1 </a:t>
            </a:r>
            <a:r>
              <a:rPr lang="cs-CZ" sz="3600" dirty="0" err="1" smtClean="0">
                <a:latin typeface="Calibri"/>
                <a:ea typeface="Calibri"/>
                <a:cs typeface="Times New Roman"/>
              </a:rPr>
              <a:t>Terabajt</a:t>
            </a:r>
            <a:r>
              <a:rPr lang="cs-CZ" sz="3600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cs-CZ" sz="3600" dirty="0" err="1" smtClean="0">
                <a:latin typeface="Calibri"/>
                <a:ea typeface="Calibri"/>
                <a:cs typeface="Times New Roman"/>
              </a:rPr>
              <a:t>Gigabajtů</a:t>
            </a:r>
            <a:r>
              <a:rPr lang="cs-CZ" sz="3600" dirty="0" smtClean="0">
                <a:latin typeface="Calibri"/>
                <a:ea typeface="Calibri"/>
                <a:cs typeface="Times New Roman"/>
              </a:rPr>
              <a:t> ?</a:t>
            </a:r>
          </a:p>
          <a:p>
            <a:pPr>
              <a:buNone/>
            </a:pPr>
            <a:endParaRPr lang="cs-CZ" sz="3600" dirty="0" smtClean="0"/>
          </a:p>
          <a:p>
            <a:endParaRPr lang="cs-CZ" sz="3600" dirty="0" smtClean="0"/>
          </a:p>
          <a:p>
            <a:endParaRPr lang="cs-CZ" sz="3600" dirty="0" smtClean="0"/>
          </a:p>
          <a:p>
            <a:r>
              <a:rPr lang="cs-CZ" sz="3600" dirty="0" smtClean="0">
                <a:latin typeface="Calibri"/>
                <a:ea typeface="Calibri"/>
                <a:cs typeface="Times New Roman"/>
              </a:rPr>
              <a:t>1024 </a:t>
            </a:r>
            <a:r>
              <a:rPr lang="cs-CZ" sz="3600" dirty="0" err="1" smtClean="0">
                <a:latin typeface="Calibri"/>
                <a:ea typeface="Calibri"/>
                <a:cs typeface="Times New Roman"/>
              </a:rPr>
              <a:t>Gigabajtů</a:t>
            </a:r>
            <a:endParaRPr lang="cs-CZ" sz="3600" dirty="0" smtClean="0">
              <a:latin typeface="Calibri"/>
              <a:ea typeface="Calibri"/>
              <a:cs typeface="Times New Roman"/>
            </a:endParaRPr>
          </a:p>
          <a:p>
            <a:endParaRPr lang="cs-CZ" sz="3600" dirty="0" smtClean="0"/>
          </a:p>
          <a:p>
            <a:endParaRPr lang="cs-CZ" sz="3600" dirty="0"/>
          </a:p>
        </p:txBody>
      </p:sp>
      <p:pic>
        <p:nvPicPr>
          <p:cNvPr id="5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Zdroje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2"/>
              </a:rPr>
              <a:t>http://cs.wikipedia.org/wiki/Po%C4%8D%C3%ADta%C4%8Dov%C3%BD_virus</a:t>
            </a:r>
          </a:p>
          <a:p>
            <a:r>
              <a:rPr lang="cs-CZ" dirty="0" smtClean="0">
                <a:hlinkClick r:id="rId3"/>
              </a:rPr>
              <a:t>http://</a:t>
            </a:r>
            <a:r>
              <a:rPr lang="cs-CZ" dirty="0" smtClean="0">
                <a:hlinkClick r:id="rId3"/>
              </a:rPr>
              <a:t>cs.wikipedia.org/wiki/Antivirov%C3%BD_program</a:t>
            </a:r>
            <a:endParaRPr lang="cs-CZ" dirty="0" smtClean="0"/>
          </a:p>
          <a:p>
            <a:r>
              <a:rPr lang="cs-CZ" smtClean="0"/>
              <a:t>Zdroj obrázků: MS Office Klipart</a:t>
            </a:r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err="1" smtClean="0"/>
                        <a:t>Poč</a:t>
                      </a:r>
                      <a:r>
                        <a:rPr lang="cs-CZ" sz="2800" dirty="0" smtClean="0"/>
                        <a:t>.</a:t>
                      </a:r>
                      <a:r>
                        <a:rPr lang="cs-CZ" sz="2800" baseline="0" dirty="0" smtClean="0"/>
                        <a:t> virus obecně</a:t>
                      </a:r>
                      <a:endParaRPr lang="cs-CZ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Který je to vir</a:t>
                      </a:r>
                      <a:endParaRPr lang="cs-CZ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Počítačové viry</a:t>
                      </a:r>
                      <a:r>
                        <a:rPr kumimoji="0" lang="cs-CZ" sz="2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mix</a:t>
                      </a:r>
                      <a:endParaRPr kumimoji="0" lang="cs-CZ" sz="2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Opakování</a:t>
                      </a:r>
                      <a:r>
                        <a:rPr lang="cs-CZ" sz="2800" baseline="0" dirty="0"/>
                        <a:t> </a:t>
                      </a:r>
                      <a:r>
                        <a:rPr lang="cs-CZ" sz="2800" baseline="0" dirty="0" smtClean="0"/>
                        <a:t>učiva</a:t>
                      </a:r>
                      <a:endParaRPr lang="cs-CZ" sz="2800" dirty="0" smtClean="0"/>
                    </a:p>
                  </a:txBody>
                  <a:tcPr anchor="ctr"/>
                </a:tc>
              </a:tr>
              <a:tr h="1371600"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100</a:t>
                      </a:r>
                      <a:endParaRPr lang="cs-CZ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100</a:t>
                      </a:r>
                      <a:endParaRPr lang="cs-CZ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100</a:t>
                      </a:r>
                      <a:endParaRPr lang="cs-CZ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100</a:t>
                      </a:r>
                      <a:endParaRPr lang="cs-CZ" sz="4000" dirty="0"/>
                    </a:p>
                  </a:txBody>
                  <a:tcPr anchor="ctr"/>
                </a:tc>
              </a:tr>
              <a:tr h="1371600"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200</a:t>
                      </a:r>
                      <a:endParaRPr lang="cs-CZ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200</a:t>
                      </a:r>
                      <a:endParaRPr lang="cs-CZ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200</a:t>
                      </a:r>
                      <a:endParaRPr lang="cs-CZ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200</a:t>
                      </a:r>
                      <a:endParaRPr lang="cs-CZ" sz="4000" dirty="0"/>
                    </a:p>
                  </a:txBody>
                  <a:tcPr anchor="ctr"/>
                </a:tc>
              </a:tr>
              <a:tr h="1371600"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300</a:t>
                      </a:r>
                      <a:endParaRPr lang="cs-CZ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300</a:t>
                      </a:r>
                      <a:endParaRPr lang="cs-CZ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300</a:t>
                      </a:r>
                      <a:endParaRPr lang="cs-CZ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300</a:t>
                      </a:r>
                      <a:endParaRPr lang="cs-CZ" sz="4000" dirty="0"/>
                    </a:p>
                  </a:txBody>
                  <a:tcPr anchor="ctr"/>
                </a:tc>
              </a:tr>
              <a:tr h="1371600"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400</a:t>
                      </a:r>
                      <a:endParaRPr lang="cs-CZ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400</a:t>
                      </a:r>
                      <a:endParaRPr lang="cs-CZ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400</a:t>
                      </a:r>
                      <a:endParaRPr lang="cs-CZ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400</a:t>
                      </a:r>
                      <a:endParaRPr lang="cs-CZ" sz="400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026" name="Picture 2" descr="C:\Documents and Settings\Ondra\Local Settings\Temporary Internet Files\Content.IE5\P2H3G0KD\MC900442145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643050"/>
            <a:ext cx="786458" cy="823908"/>
          </a:xfrm>
          <a:prstGeom prst="rect">
            <a:avLst/>
          </a:prstGeom>
          <a:noFill/>
        </p:spPr>
      </p:pic>
      <p:pic>
        <p:nvPicPr>
          <p:cNvPr id="6" name="Picture 2" descr="C:\Documents and Settings\Ondra\Local Settings\Temporary Internet Files\Content.IE5\P2H3G0KD\MC900442145[1]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3071810"/>
            <a:ext cx="786458" cy="823908"/>
          </a:xfrm>
          <a:prstGeom prst="rect">
            <a:avLst/>
          </a:prstGeom>
          <a:noFill/>
        </p:spPr>
      </p:pic>
      <p:pic>
        <p:nvPicPr>
          <p:cNvPr id="7" name="Picture 2" descr="C:\Documents and Settings\Ondra\Local Settings\Temporary Internet Files\Content.IE5\P2H3G0KD\MC900442145[1]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4357694"/>
            <a:ext cx="786458" cy="823908"/>
          </a:xfrm>
          <a:prstGeom prst="rect">
            <a:avLst/>
          </a:prstGeom>
          <a:noFill/>
        </p:spPr>
      </p:pic>
      <p:pic>
        <p:nvPicPr>
          <p:cNvPr id="8" name="Picture 2" descr="C:\Documents and Settings\Ondra\Local Settings\Temporary Internet Files\Content.IE5\P2H3G0KD\MC900442145[1]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5786454"/>
            <a:ext cx="786458" cy="823908"/>
          </a:xfrm>
          <a:prstGeom prst="rect">
            <a:avLst/>
          </a:prstGeom>
          <a:noFill/>
        </p:spPr>
      </p:pic>
      <p:pic>
        <p:nvPicPr>
          <p:cNvPr id="10" name="Picture 2" descr="C:\Documents and Settings\Ondra\Local Settings\Temporary Internet Files\Content.IE5\P2H3G0KD\MC900442145[1]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1643050"/>
            <a:ext cx="786458" cy="823908"/>
          </a:xfrm>
          <a:prstGeom prst="rect">
            <a:avLst/>
          </a:prstGeom>
          <a:noFill/>
        </p:spPr>
      </p:pic>
      <p:pic>
        <p:nvPicPr>
          <p:cNvPr id="11" name="Picture 2" descr="C:\Documents and Settings\Ondra\Local Settings\Temporary Internet Files\Content.IE5\P2H3G0KD\MC900442145[1]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000372"/>
            <a:ext cx="786458" cy="823908"/>
          </a:xfrm>
          <a:prstGeom prst="rect">
            <a:avLst/>
          </a:prstGeom>
          <a:noFill/>
        </p:spPr>
      </p:pic>
      <p:pic>
        <p:nvPicPr>
          <p:cNvPr id="12" name="Picture 2" descr="C:\Documents and Settings\Ondra\Local Settings\Temporary Internet Files\Content.IE5\P2H3G0KD\MC900442145[1]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4357694"/>
            <a:ext cx="786458" cy="823908"/>
          </a:xfrm>
          <a:prstGeom prst="rect">
            <a:avLst/>
          </a:prstGeom>
          <a:noFill/>
        </p:spPr>
      </p:pic>
      <p:pic>
        <p:nvPicPr>
          <p:cNvPr id="13" name="Picture 2" descr="C:\Documents and Settings\Ondra\Local Settings\Temporary Internet Files\Content.IE5\P2H3G0KD\MC900442145[1]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5786454"/>
            <a:ext cx="786458" cy="823908"/>
          </a:xfrm>
          <a:prstGeom prst="rect">
            <a:avLst/>
          </a:prstGeom>
          <a:noFill/>
        </p:spPr>
      </p:pic>
      <p:pic>
        <p:nvPicPr>
          <p:cNvPr id="14" name="Picture 2" descr="C:\Documents and Settings\Ondra\Local Settings\Temporary Internet Files\Content.IE5\P2H3G0KD\MC900442145[1]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1643050"/>
            <a:ext cx="786458" cy="823908"/>
          </a:xfrm>
          <a:prstGeom prst="rect">
            <a:avLst/>
          </a:prstGeom>
          <a:noFill/>
        </p:spPr>
      </p:pic>
      <p:pic>
        <p:nvPicPr>
          <p:cNvPr id="15" name="Picture 2" descr="C:\Documents and Settings\Ondra\Local Settings\Temporary Internet Files\Content.IE5\P2H3G0KD\MC900442145[1]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3071810"/>
            <a:ext cx="786458" cy="823908"/>
          </a:xfrm>
          <a:prstGeom prst="rect">
            <a:avLst/>
          </a:prstGeom>
          <a:noFill/>
        </p:spPr>
      </p:pic>
      <p:pic>
        <p:nvPicPr>
          <p:cNvPr id="16" name="Picture 2" descr="C:\Documents and Settings\Ondra\Local Settings\Temporary Internet Files\Content.IE5\P2H3G0KD\MC900442145[1]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4357694"/>
            <a:ext cx="786458" cy="823908"/>
          </a:xfrm>
          <a:prstGeom prst="rect">
            <a:avLst/>
          </a:prstGeom>
          <a:noFill/>
        </p:spPr>
      </p:pic>
      <p:pic>
        <p:nvPicPr>
          <p:cNvPr id="17" name="Picture 2" descr="C:\Documents and Settings\Ondra\Local Settings\Temporary Internet Files\Content.IE5\P2H3G0KD\MC900442145[1].pn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5786454"/>
            <a:ext cx="786458" cy="823908"/>
          </a:xfrm>
          <a:prstGeom prst="rect">
            <a:avLst/>
          </a:prstGeom>
          <a:noFill/>
        </p:spPr>
      </p:pic>
      <p:pic>
        <p:nvPicPr>
          <p:cNvPr id="18" name="Picture 2" descr="C:\Documents and Settings\Ondra\Local Settings\Temporary Internet Files\Content.IE5\P2H3G0KD\MC900442145[1].pn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1643050"/>
            <a:ext cx="786458" cy="823908"/>
          </a:xfrm>
          <a:prstGeom prst="rect">
            <a:avLst/>
          </a:prstGeom>
          <a:noFill/>
        </p:spPr>
      </p:pic>
      <p:pic>
        <p:nvPicPr>
          <p:cNvPr id="19" name="Picture 2" descr="C:\Documents and Settings\Ondra\Local Settings\Temporary Internet Files\Content.IE5\P2H3G0KD\MC900442145[1].pn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3000372"/>
            <a:ext cx="786458" cy="823908"/>
          </a:xfrm>
          <a:prstGeom prst="rect">
            <a:avLst/>
          </a:prstGeom>
          <a:noFill/>
        </p:spPr>
      </p:pic>
      <p:pic>
        <p:nvPicPr>
          <p:cNvPr id="20" name="Picture 2" descr="C:\Documents and Settings\Ondra\Local Settings\Temporary Internet Files\Content.IE5\P2H3G0KD\MC900442145[1].png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4429132"/>
            <a:ext cx="786458" cy="823908"/>
          </a:xfrm>
          <a:prstGeom prst="rect">
            <a:avLst/>
          </a:prstGeom>
          <a:noFill/>
        </p:spPr>
      </p:pic>
      <p:pic>
        <p:nvPicPr>
          <p:cNvPr id="21" name="Picture 2" descr="C:\Documents and Settings\Ondra\Local Settings\Temporary Internet Files\Content.IE5\P2H3G0KD\MC900442145[1].png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5786454"/>
            <a:ext cx="786458" cy="823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Počítačový virus obecně </a:t>
            </a:r>
            <a:r>
              <a:rPr lang="cs-CZ" dirty="0" smtClean="0"/>
              <a:t>- 100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3600" dirty="0" smtClean="0"/>
              <a:t>Co je obecně počítačový virus ?</a:t>
            </a:r>
          </a:p>
          <a:p>
            <a:pPr>
              <a:buNone/>
            </a:pPr>
            <a:endParaRPr lang="cs-CZ" sz="3600" dirty="0" smtClean="0"/>
          </a:p>
          <a:p>
            <a:pPr>
              <a:buNone/>
            </a:pPr>
            <a:endParaRPr lang="cs-CZ" sz="3600" dirty="0" smtClean="0"/>
          </a:p>
          <a:p>
            <a:pPr lvl="0"/>
            <a:r>
              <a:rPr lang="cs-CZ" sz="3600" dirty="0" smtClean="0"/>
              <a:t>Počítačový program</a:t>
            </a:r>
          </a:p>
          <a:p>
            <a:endParaRPr lang="cs-CZ" sz="3600" dirty="0"/>
          </a:p>
        </p:txBody>
      </p:sp>
      <p:pic>
        <p:nvPicPr>
          <p:cNvPr id="2050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66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Počítačový virus obecně </a:t>
            </a:r>
            <a:r>
              <a:rPr lang="cs-CZ" sz="4800" dirty="0" smtClean="0"/>
              <a:t>-</a:t>
            </a:r>
            <a:r>
              <a:rPr lang="cs-CZ" sz="3200" dirty="0" smtClean="0"/>
              <a:t> </a:t>
            </a:r>
            <a:r>
              <a:rPr lang="cs-CZ" dirty="0" smtClean="0"/>
              <a:t>200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cs-CZ" sz="3600" dirty="0" smtClean="0"/>
              <a:t>Mohou se počítačové viry sami šířit ?</a:t>
            </a:r>
          </a:p>
          <a:p>
            <a:endParaRPr lang="cs-CZ" sz="3600" dirty="0" smtClean="0"/>
          </a:p>
          <a:p>
            <a:pPr>
              <a:buNone/>
            </a:pPr>
            <a:endParaRPr lang="cs-CZ" sz="3600" dirty="0" smtClean="0"/>
          </a:p>
          <a:p>
            <a:r>
              <a:rPr lang="cs-CZ" sz="3600" dirty="0" smtClean="0"/>
              <a:t>NE</a:t>
            </a:r>
          </a:p>
          <a:p>
            <a:endParaRPr lang="cs-CZ" sz="3600" dirty="0"/>
          </a:p>
        </p:txBody>
      </p:sp>
      <p:pic>
        <p:nvPicPr>
          <p:cNvPr id="6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Počítačový virus obecně - </a:t>
            </a:r>
            <a:r>
              <a:rPr lang="cs-CZ" dirty="0" smtClean="0"/>
              <a:t>300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z="3600" dirty="0" smtClean="0"/>
              <a:t>Program určený ke vniknutí nebo poškození počítačového systému se nazývá?</a:t>
            </a:r>
          </a:p>
          <a:p>
            <a:endParaRPr lang="cs-CZ" sz="3600" dirty="0" smtClean="0"/>
          </a:p>
          <a:p>
            <a:r>
              <a:rPr lang="cs-CZ" sz="3600" dirty="0" err="1" smtClean="0"/>
              <a:t>Malware</a:t>
            </a:r>
            <a:endParaRPr lang="cs-CZ" dirty="0"/>
          </a:p>
        </p:txBody>
      </p:sp>
      <p:pic>
        <p:nvPicPr>
          <p:cNvPr id="5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Počítačový virus obecně </a:t>
            </a:r>
            <a:r>
              <a:rPr lang="cs-CZ" dirty="0" smtClean="0"/>
              <a:t>- 400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3600" dirty="0" smtClean="0"/>
              <a:t>Co znamená, že počítačové viry jsou polymorfní ?</a:t>
            </a:r>
          </a:p>
          <a:p>
            <a:pPr>
              <a:buNone/>
            </a:pPr>
            <a:endParaRPr lang="cs-CZ" sz="3600" dirty="0" smtClean="0"/>
          </a:p>
          <a:p>
            <a:r>
              <a:rPr lang="cs-CZ" sz="3600" dirty="0" smtClean="0"/>
              <a:t>Jeho „potomek“ se odlišuje od svého „rodiče“</a:t>
            </a:r>
            <a:endParaRPr lang="cs-CZ" sz="3600" dirty="0"/>
          </a:p>
        </p:txBody>
      </p:sp>
      <p:pic>
        <p:nvPicPr>
          <p:cNvPr id="5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Který je to vir - </a:t>
            </a:r>
            <a:r>
              <a:rPr lang="cs-CZ" dirty="0" smtClean="0"/>
              <a:t>100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Který vir se snaží zamaskovat svou přítomnost v souboru ?</a:t>
            </a:r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dirty="0" err="1" smtClean="0"/>
              <a:t>Stealth</a:t>
            </a:r>
            <a:r>
              <a:rPr lang="cs-CZ" dirty="0" smtClean="0"/>
              <a:t> vir</a:t>
            </a:r>
            <a:endParaRPr lang="cs-CZ" dirty="0"/>
          </a:p>
        </p:txBody>
      </p:sp>
      <p:pic>
        <p:nvPicPr>
          <p:cNvPr id="7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Který je to vir -</a:t>
            </a:r>
            <a:r>
              <a:rPr lang="cs-CZ" dirty="0" smtClean="0"/>
              <a:t> 200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71472" y="1643050"/>
            <a:ext cx="7467600" cy="4873752"/>
          </a:xfrm>
        </p:spPr>
        <p:txBody>
          <a:bodyPr>
            <a:normAutofit/>
          </a:bodyPr>
          <a:lstStyle/>
          <a:p>
            <a:r>
              <a:rPr lang="pl-PL" sz="3600" dirty="0" smtClean="0"/>
              <a:t>Který vir je schopný se kopírovat z dokumentu do dokumentu ?</a:t>
            </a:r>
            <a:endParaRPr lang="cs-CZ" sz="3600" dirty="0" smtClean="0"/>
          </a:p>
          <a:p>
            <a:endParaRPr lang="cs-CZ" sz="3600" dirty="0" smtClean="0"/>
          </a:p>
          <a:p>
            <a:endParaRPr lang="cs-CZ" sz="3600" dirty="0" smtClean="0"/>
          </a:p>
          <a:p>
            <a:r>
              <a:rPr lang="cs-CZ" dirty="0" smtClean="0"/>
              <a:t>Makro vir</a:t>
            </a:r>
            <a:endParaRPr lang="cs-CZ" dirty="0"/>
          </a:p>
        </p:txBody>
      </p:sp>
      <p:pic>
        <p:nvPicPr>
          <p:cNvPr id="5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Který je to vir - </a:t>
            </a:r>
            <a:r>
              <a:rPr lang="cs-CZ" dirty="0" smtClean="0"/>
              <a:t>300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cs-CZ" dirty="0" smtClean="0"/>
              <a:t>Který vir se </a:t>
            </a:r>
            <a:r>
              <a:rPr lang="cs-CZ" dirty="0" err="1" smtClean="0"/>
              <a:t>přispuštění</a:t>
            </a:r>
            <a:r>
              <a:rPr lang="cs-CZ" dirty="0" smtClean="0"/>
              <a:t> hostitele se rozšíří do nenakažených souborů ?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r>
              <a:rPr lang="cs-CZ" dirty="0" smtClean="0"/>
              <a:t>Nerezidentní vir</a:t>
            </a:r>
            <a:endParaRPr lang="cs-CZ" dirty="0"/>
          </a:p>
        </p:txBody>
      </p:sp>
      <p:pic>
        <p:nvPicPr>
          <p:cNvPr id="5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Ve chvíli spuštění hostitele se rozšíří do nalezených nenakažených souborů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Ve chvíli spuštění hostitele se rozšíří do nalezených nenakažených souborů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">
  <a:themeElements>
    <a:clrScheme name="Modul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117</TotalTime>
  <Words>346</Words>
  <Application>Microsoft Office PowerPoint</Application>
  <PresentationFormat>Předvádění na obrazovce (4:3)</PresentationFormat>
  <Paragraphs>121</Paragraphs>
  <Slides>19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0" baseType="lpstr">
      <vt:lpstr>Modul</vt:lpstr>
      <vt:lpstr>Počítačový virus -  soutěž</vt:lpstr>
      <vt:lpstr>Snímek 2</vt:lpstr>
      <vt:lpstr>Počítačový virus obecně - 100</vt:lpstr>
      <vt:lpstr>Počítačový virus obecně - 200</vt:lpstr>
      <vt:lpstr>Počítačový virus obecně - 300</vt:lpstr>
      <vt:lpstr>Počítačový virus obecně - 400</vt:lpstr>
      <vt:lpstr>Který je to vir - 100</vt:lpstr>
      <vt:lpstr>Který je to vir - 200</vt:lpstr>
      <vt:lpstr>Který je to vir - 300</vt:lpstr>
      <vt:lpstr>Který je to vir - 400</vt:lpstr>
      <vt:lpstr>Počítačové viry mix - 100</vt:lpstr>
      <vt:lpstr>Počítačové viry mix - 200</vt:lpstr>
      <vt:lpstr>Počítačové viry mix - 300</vt:lpstr>
      <vt:lpstr>Počítačové viry mix - 400</vt:lpstr>
      <vt:lpstr>Opakování učiva - 100</vt:lpstr>
      <vt:lpstr>Opakování učiva - 200</vt:lpstr>
      <vt:lpstr>Opakování učiva - 300</vt:lpstr>
      <vt:lpstr>Opakování učiva - 400</vt:lpstr>
      <vt:lpstr>Zdroje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Ondra</dc:creator>
  <cp:lastModifiedBy>Ondra</cp:lastModifiedBy>
  <cp:revision>16</cp:revision>
  <dcterms:created xsi:type="dcterms:W3CDTF">2012-04-22T08:52:18Z</dcterms:created>
  <dcterms:modified xsi:type="dcterms:W3CDTF">2012-11-24T18:05:40Z</dcterms:modified>
</cp:coreProperties>
</file>