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6" r:id="rId8"/>
    <p:sldId id="263" r:id="rId9"/>
    <p:sldId id="265" r:id="rId10"/>
    <p:sldId id="264" r:id="rId11"/>
    <p:sldId id="258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9CE51-B05F-493A-AFAD-A8C79CB0518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13DB9-C85E-474A-96C2-41DDD744D7F9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13DB9-C85E-474A-96C2-41DDD744D7F9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Obdélní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Obdélní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Obdélní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Obdélní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56" name="Obdélní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Obdélní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Obdélní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Obdélní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olný tvar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Volný tvar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Volný tvar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Volný tvar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Volný tvar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Volný tvar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Volný tvar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Volný tvar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Volný tvar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Volný tvar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bdélní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bdélní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délní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Obdélní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Obdélní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Obdélní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Obdélní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Obdélní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Přímá spojovací čára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Skupina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Přímá spojovací čára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ovací čára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grpSp>
        <p:nvGrpSpPr>
          <p:cNvPr id="14" name="Skupina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Přímá spojovací čára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ovací čára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Skupina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Přímá spojovací čára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ovací čára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ovací čára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Obdélní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F371BB5-F0F9-4762-A539-AB014B8FE6F6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BEA4B67-97A9-47E4-8114-2C3B864B56A8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1/1b/Facebook_icon.svg" TargetMode="External"/><Relationship Id="rId2" Type="http://schemas.openxmlformats.org/officeDocument/2006/relationships/hyperlink" Target="http://upload.wikimedia.org/wikipedia/commons/2/27/Facebook_and_Firefox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3/3a/Facebookheadquarters.jpg" TargetMode="External"/><Relationship Id="rId5" Type="http://schemas.openxmlformats.org/officeDocument/2006/relationships/hyperlink" Target="http://cs.wikipedia.org/wiki/Facebook" TargetMode="External"/><Relationship Id="rId4" Type="http://schemas.openxmlformats.org/officeDocument/2006/relationships/hyperlink" Target="http://upload.wikimedia.org/wikipedia/commons/e/ef/MarkZuckerberg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Facebook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5892520"/>
            <a:ext cx="3960440" cy="9654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218" name="Picture 2" descr="Soubor:Facebook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196752"/>
            <a:ext cx="4728214" cy="1777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Využití v marketingu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Facebook</a:t>
            </a:r>
            <a:r>
              <a:rPr lang="cs-CZ" dirty="0" smtClean="0"/>
              <a:t> je možné, stejně jako jiné sociální sítě, využít marketingově, a to zejména pro </a:t>
            </a:r>
            <a:r>
              <a:rPr lang="cs-CZ" dirty="0" err="1" smtClean="0"/>
              <a:t>virální</a:t>
            </a:r>
            <a:r>
              <a:rPr lang="cs-CZ" dirty="0" smtClean="0"/>
              <a:t> marketing</a:t>
            </a:r>
          </a:p>
          <a:p>
            <a:endParaRPr lang="cs-CZ" dirty="0" smtClean="0"/>
          </a:p>
          <a:p>
            <a:r>
              <a:rPr lang="cs-CZ" dirty="0" smtClean="0"/>
              <a:t>Možnost </a:t>
            </a:r>
            <a:r>
              <a:rPr lang="cs-CZ" dirty="0" err="1" smtClean="0"/>
              <a:t>slovit</a:t>
            </a:r>
            <a:r>
              <a:rPr lang="cs-CZ" dirty="0" smtClean="0"/>
              <a:t> velké množství potenciálních spotřebitelů za relativně nízkých mediálních nákladů</a:t>
            </a:r>
            <a:endParaRPr lang="cs-CZ" dirty="0"/>
          </a:p>
        </p:txBody>
      </p:sp>
      <p:pic>
        <p:nvPicPr>
          <p:cNvPr id="23554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5373216"/>
            <a:ext cx="1257981" cy="1284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20.08.2012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>
                <a:hlinkClick r:id="rId2"/>
              </a:rPr>
              <a:t>http://upload.wikimedia.org/wikipedia/commons/2/27/Facebook_and_Firefox.jpg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http://upload.wikimedia.org/wikipedia/commons/1/1b/Facebook_icon.svg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http://upload.wikimedia.org/wikipedia/commons/e/ef/MarkZuckerberg.jpg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http://cs.wikipedia.org/wiki/Facebook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upload.wikimedia.org/wikipedia/commons/3/3a/Facebookheadquarters.jpg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Facebook</a:t>
            </a:r>
            <a:r>
              <a:rPr lang="cs-CZ" dirty="0" smtClean="0"/>
              <a:t> obecně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1783560"/>
            <a:ext cx="7978080" cy="4741784"/>
          </a:xfrm>
        </p:spPr>
        <p:txBody>
          <a:bodyPr/>
          <a:lstStyle/>
          <a:p>
            <a:r>
              <a:rPr lang="cs-CZ" dirty="0" smtClean="0"/>
              <a:t>Rozsáhlý společenský webový systém</a:t>
            </a:r>
          </a:p>
          <a:p>
            <a:r>
              <a:rPr lang="cs-CZ" dirty="0" smtClean="0"/>
              <a:t>Plně přeložen do šedesáti osmi jazyků</a:t>
            </a:r>
          </a:p>
          <a:p>
            <a:r>
              <a:rPr lang="cs-CZ" dirty="0" smtClean="0"/>
              <a:t>800 milionů aktivních uživatelů (červenec 2011)</a:t>
            </a:r>
          </a:p>
          <a:p>
            <a:r>
              <a:rPr lang="cs-CZ" dirty="0" smtClean="0"/>
              <a:t>V roce 2010 vznikl americký film 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Social</a:t>
            </a:r>
            <a:r>
              <a:rPr lang="cs-CZ" i="1" dirty="0" smtClean="0"/>
              <a:t> Network</a:t>
            </a:r>
            <a:r>
              <a:rPr lang="cs-CZ" dirty="0" smtClean="0"/>
              <a:t>, který mapuje počátky </a:t>
            </a:r>
            <a:r>
              <a:rPr lang="cs-CZ" dirty="0" err="1" smtClean="0"/>
              <a:t>Facebooku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Služby Facebooku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Tvorba sociálních sítí</a:t>
            </a:r>
          </a:p>
          <a:p>
            <a:r>
              <a:rPr lang="cs-CZ" smtClean="0"/>
              <a:t>Komunikace mezi uživateli</a:t>
            </a:r>
          </a:p>
          <a:p>
            <a:r>
              <a:rPr lang="cs-CZ" smtClean="0"/>
              <a:t>Sdílení multimediálních dat</a:t>
            </a:r>
          </a:p>
          <a:p>
            <a:r>
              <a:rPr lang="cs-CZ" smtClean="0"/>
              <a:t> Udržování vztahů</a:t>
            </a:r>
          </a:p>
          <a:p>
            <a:r>
              <a:rPr lang="cs-CZ" smtClean="0"/>
              <a:t> Zábava</a:t>
            </a:r>
            <a:endParaRPr lang="cs-CZ" dirty="0"/>
          </a:p>
        </p:txBody>
      </p:sp>
      <p:pic>
        <p:nvPicPr>
          <p:cNvPr id="18434" name="Picture 2" descr="Soubor:Facebook icon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933056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2" descr="Soubor:Facebook and Firefo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59" y="0"/>
            <a:ext cx="914566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Založen Markem </a:t>
            </a:r>
            <a:r>
              <a:rPr lang="cs-CZ" dirty="0" err="1" smtClean="0"/>
              <a:t>Zuckerbergem</a:t>
            </a:r>
            <a:endParaRPr lang="cs-CZ" dirty="0" smtClean="0"/>
          </a:p>
          <a:p>
            <a:r>
              <a:rPr lang="cs-CZ" dirty="0" smtClean="0"/>
              <a:t>Spuštěn v únoru 2004</a:t>
            </a:r>
          </a:p>
          <a:p>
            <a:r>
              <a:rPr lang="cs-CZ" dirty="0" smtClean="0"/>
              <a:t>Původně omezen jenom pro studenty </a:t>
            </a:r>
            <a:r>
              <a:rPr lang="cs-CZ" dirty="0" err="1" smtClean="0"/>
              <a:t>Harvardovy</a:t>
            </a:r>
            <a:r>
              <a:rPr lang="cs-CZ" dirty="0" smtClean="0"/>
              <a:t> univerzity</a:t>
            </a:r>
          </a:p>
          <a:p>
            <a:r>
              <a:rPr lang="pl-PL" dirty="0" smtClean="0"/>
              <a:t>Do konce roku byly připojeny další univerzity</a:t>
            </a:r>
          </a:p>
          <a:p>
            <a:r>
              <a:rPr lang="cs-CZ" dirty="0" smtClean="0"/>
              <a:t>Od 11. </a:t>
            </a:r>
            <a:r>
              <a:rPr lang="cs-CZ" smtClean="0"/>
              <a:t>srpna 2006 se může dle licence používání připojit kdokoli starší 13 let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404664"/>
            <a:ext cx="7772400" cy="5950896"/>
          </a:xfrm>
        </p:spPr>
        <p:txBody>
          <a:bodyPr/>
          <a:lstStyle/>
          <a:p>
            <a:r>
              <a:rPr lang="cs-CZ" dirty="0" smtClean="0"/>
              <a:t>Začátek prosince 2007 - 57 miliónů aktivních členů, byl stránkou s největším počtem uživatelů mezi studentskými weby</a:t>
            </a:r>
          </a:p>
          <a:p>
            <a:endParaRPr lang="cs-CZ" dirty="0"/>
          </a:p>
        </p:txBody>
      </p:sp>
      <p:pic>
        <p:nvPicPr>
          <p:cNvPr id="3074" name="Picture 2" descr="http://upload.wikimedia.org/wikipedia/commons/e/ef/MarkZuckerbe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204864"/>
            <a:ext cx="3024336" cy="3618156"/>
          </a:xfrm>
          <a:prstGeom prst="rect">
            <a:avLst/>
          </a:prstGeom>
          <a:noFill/>
        </p:spPr>
      </p:pic>
      <p:sp>
        <p:nvSpPr>
          <p:cNvPr id="4" name="Obdélník 3"/>
          <p:cNvSpPr/>
          <p:nvPr/>
        </p:nvSpPr>
        <p:spPr>
          <a:xfrm>
            <a:off x="3635896" y="5877272"/>
            <a:ext cx="1869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err="1" smtClean="0"/>
              <a:t>Mark</a:t>
            </a:r>
            <a:r>
              <a:rPr lang="cs-CZ" dirty="0" smtClean="0"/>
              <a:t> </a:t>
            </a:r>
            <a:r>
              <a:rPr lang="cs-CZ" dirty="0" err="1" smtClean="0"/>
              <a:t>Zuckerberg</a:t>
            </a: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5602" name="Picture 2" descr="Soubor:Facebookheadquart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764704"/>
            <a:ext cx="5778150" cy="4634880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2195736" y="5517232"/>
            <a:ext cx="5384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dirty="0" smtClean="0"/>
              <a:t>Ústředí </a:t>
            </a:r>
            <a:r>
              <a:rPr lang="cs-CZ" sz="2400" dirty="0" err="1" smtClean="0"/>
              <a:t>Facebooku</a:t>
            </a:r>
            <a:r>
              <a:rPr lang="cs-CZ" sz="2400" dirty="0" smtClean="0"/>
              <a:t> v Palo </a:t>
            </a:r>
            <a:r>
              <a:rPr lang="cs-CZ" sz="2400" dirty="0" err="1" smtClean="0"/>
              <a:t>Alto</a:t>
            </a:r>
            <a:r>
              <a:rPr lang="cs-CZ" sz="2400" dirty="0" smtClean="0"/>
              <a:t> v </a:t>
            </a:r>
            <a:r>
              <a:rPr lang="cs-CZ" sz="2400" dirty="0" err="1" smtClean="0"/>
              <a:t>Californii</a:t>
            </a:r>
            <a:endParaRPr lang="cs-CZ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Statistiky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9592" y="1772816"/>
            <a:ext cx="7772400" cy="4572000"/>
          </a:xfrm>
        </p:spPr>
        <p:txBody>
          <a:bodyPr>
            <a:normAutofit fontScale="70000" lnSpcReduction="20000"/>
          </a:bodyPr>
          <a:lstStyle/>
          <a:p>
            <a:r>
              <a:rPr lang="cs-CZ" b="1" dirty="0" smtClean="0"/>
              <a:t>Aktivních uživatelů:</a:t>
            </a:r>
            <a:r>
              <a:rPr lang="cs-CZ" dirty="0" smtClean="0"/>
              <a:t> 900 miliónů (2/2012)</a:t>
            </a:r>
          </a:p>
          <a:p>
            <a:r>
              <a:rPr lang="cs-CZ" b="1" dirty="0" smtClean="0"/>
              <a:t>Průměr nových uživatelů za den:</a:t>
            </a:r>
            <a:r>
              <a:rPr lang="cs-CZ" dirty="0" smtClean="0"/>
              <a:t> 250 000</a:t>
            </a:r>
          </a:p>
          <a:p>
            <a:r>
              <a:rPr lang="cs-CZ" b="1" dirty="0" smtClean="0"/>
              <a:t>Zhlédnuté stránky:</a:t>
            </a:r>
            <a:r>
              <a:rPr lang="cs-CZ" dirty="0" smtClean="0"/>
              <a:t> Přes 65 miliard za měsíc</a:t>
            </a:r>
          </a:p>
          <a:p>
            <a:r>
              <a:rPr lang="cs-CZ" b="1" dirty="0" smtClean="0"/>
              <a:t>Vyhledávání:</a:t>
            </a:r>
            <a:r>
              <a:rPr lang="cs-CZ" dirty="0" smtClean="0"/>
              <a:t> Přes 500 miliónů za měsíc</a:t>
            </a:r>
          </a:p>
          <a:p>
            <a:r>
              <a:rPr lang="cs-CZ" b="1" dirty="0" smtClean="0"/>
              <a:t>Velikost indexu vyhledávání:</a:t>
            </a:r>
            <a:r>
              <a:rPr lang="cs-CZ" dirty="0" smtClean="0"/>
              <a:t> 200 GB</a:t>
            </a:r>
          </a:p>
          <a:p>
            <a:r>
              <a:rPr lang="cs-CZ" b="1" dirty="0" smtClean="0"/>
              <a:t>Největší země:</a:t>
            </a:r>
            <a:r>
              <a:rPr lang="cs-CZ" dirty="0" smtClean="0"/>
              <a:t> USA, Kanada, Spojené království</a:t>
            </a:r>
          </a:p>
          <a:p>
            <a:r>
              <a:rPr lang="cs-CZ" dirty="0" smtClean="0"/>
              <a:t>Další země seřazené podle počtu uživatelů: Austrálie, Turecko, Švédsko, Norsko, Jižní Afrika, Francie, </a:t>
            </a:r>
            <a:r>
              <a:rPr lang="cs-CZ" dirty="0" err="1" smtClean="0"/>
              <a:t>Hong</a:t>
            </a:r>
            <a:r>
              <a:rPr lang="cs-CZ" dirty="0" smtClean="0"/>
              <a:t> </a:t>
            </a:r>
            <a:r>
              <a:rPr lang="cs-CZ" dirty="0" err="1" smtClean="0"/>
              <a:t>Kong</a:t>
            </a:r>
            <a:r>
              <a:rPr lang="cs-CZ" dirty="0" smtClean="0"/>
              <a:t>.</a:t>
            </a:r>
            <a:r>
              <a:rPr lang="cs-CZ" b="1" dirty="0" smtClean="0"/>
              <a:t>Největší sociální sítě:</a:t>
            </a:r>
            <a:r>
              <a:rPr lang="cs-CZ" dirty="0" smtClean="0"/>
              <a:t> Londýn, UK: 1 760 596 a Toronto, Kanada: 966 092</a:t>
            </a:r>
          </a:p>
          <a:p>
            <a:r>
              <a:rPr lang="cs-CZ" b="1" dirty="0" smtClean="0"/>
              <a:t>Pořadí v návštěvnosti všech webových aplikací na světě:</a:t>
            </a:r>
            <a:r>
              <a:rPr lang="cs-CZ" dirty="0" smtClean="0"/>
              <a:t> 3.</a:t>
            </a:r>
          </a:p>
          <a:p>
            <a:r>
              <a:rPr lang="cs-CZ" b="1" dirty="0" smtClean="0"/>
              <a:t>Fotografií:</a:t>
            </a:r>
            <a:r>
              <a:rPr lang="cs-CZ" dirty="0" smtClean="0"/>
              <a:t> 140 miliard fotografií (denně se nahraje na </a:t>
            </a:r>
            <a:r>
              <a:rPr lang="cs-CZ" dirty="0" err="1" smtClean="0"/>
              <a:t>Facebook</a:t>
            </a:r>
            <a:r>
              <a:rPr lang="cs-CZ" dirty="0" smtClean="0"/>
              <a:t> 200 milionů fotografií)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Nebezpečí </a:t>
            </a:r>
            <a:r>
              <a:rPr lang="cs-CZ" dirty="0" err="1" smtClean="0"/>
              <a:t>Facebooku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Shromažďování osobních údajů</a:t>
            </a:r>
          </a:p>
          <a:p>
            <a:pPr lvl="1"/>
            <a:r>
              <a:rPr lang="cs-CZ" dirty="0" smtClean="0"/>
              <a:t>provozovatel ponechává i poté, co se uživatelé ze sítě odhlásí</a:t>
            </a:r>
            <a:endParaRPr lang="cs-CZ" dirty="0"/>
          </a:p>
        </p:txBody>
      </p:sp>
      <p:pic>
        <p:nvPicPr>
          <p:cNvPr id="24578" name="Picture 2" descr="C:\Documents and Settings\Ondra\Local Settings\Temporary Internet Files\Content.IE5\XW4HJWA4\MC90043388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284984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123</Words>
  <Application>Microsoft Office PowerPoint</Application>
  <PresentationFormat>Předvádění na obrazovce (4:3)</PresentationFormat>
  <Paragraphs>48</Paragraphs>
  <Slides>11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Metro</vt:lpstr>
      <vt:lpstr>Facebook</vt:lpstr>
      <vt:lpstr>Facebook obecně </vt:lpstr>
      <vt:lpstr>Služby Facebooku</vt:lpstr>
      <vt:lpstr>Snímek 4</vt:lpstr>
      <vt:lpstr>Historie</vt:lpstr>
      <vt:lpstr>Snímek 6</vt:lpstr>
      <vt:lpstr>Snímek 7</vt:lpstr>
      <vt:lpstr>Statistiky</vt:lpstr>
      <vt:lpstr>Nebezpečí Facebooku</vt:lpstr>
      <vt:lpstr>Využití v marketingu </vt:lpstr>
      <vt:lpstr>Zdroje 20.08.2012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Facebook</dc:title>
  <dc:creator>Ondra</dc:creator>
  <cp:lastModifiedBy>Ondra</cp:lastModifiedBy>
  <cp:revision>12</cp:revision>
  <dcterms:created xsi:type="dcterms:W3CDTF">2012-08-18T16:19:07Z</dcterms:created>
  <dcterms:modified xsi:type="dcterms:W3CDTF">2012-11-25T17:36:12Z</dcterms:modified>
</cp:coreProperties>
</file>