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61" r:id="rId4"/>
    <p:sldId id="262" r:id="rId5"/>
    <p:sldId id="263" r:id="rId6"/>
    <p:sldId id="258" r:id="rId7"/>
    <p:sldId id="260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59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CAB3E-57A0-40A2-B1C1-BFD5E8130FDD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92640-9221-4E35-B0FC-92F2590BB52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92640-9221-4E35-B0FC-92F2590BB524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élní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élní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élní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3C776C0-9D3D-42FC-9E86-B0ACBCFE375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B13C1CC-46B6-4876-AC35-B74ACE5A23B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Tabulkov%C3%BD_procesor" TargetMode="External"/><Relationship Id="rId13" Type="http://schemas.openxmlformats.org/officeDocument/2006/relationships/hyperlink" Target="http://upload.wikimedia.org/wikipedia/en/9/92/Multiplan_dos.PNG" TargetMode="External"/><Relationship Id="rId3" Type="http://schemas.openxmlformats.org/officeDocument/2006/relationships/hyperlink" Target="http://upload.wikimedia.org/wikipedia/en/a/a8/Excel_2010.png" TargetMode="External"/><Relationship Id="rId7" Type="http://schemas.openxmlformats.org/officeDocument/2006/relationships/hyperlink" Target="http://upload.wikimedia.org/wikipedia/commons/0/03/OOoCalc.svg" TargetMode="External"/><Relationship Id="rId12" Type="http://schemas.openxmlformats.org/officeDocument/2006/relationships/hyperlink" Target="http://upload.wikimedia.org/wikipedia/commons/a/ac/KspreadScreenshot.png" TargetMode="External"/><Relationship Id="rId2" Type="http://schemas.openxmlformats.org/officeDocument/2006/relationships/hyperlink" Target="http://upload.wikimedia.org/wikipedia/en/b/b3/Microsoft_Excel_2010_icon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5/53/OOoCalc22.png" TargetMode="External"/><Relationship Id="rId11" Type="http://schemas.openxmlformats.org/officeDocument/2006/relationships/hyperlink" Target="http://upload.wikimedia.org/wikipedia/commons/d/db/Gnumeric_1.6.3_Ubuntu.png" TargetMode="External"/><Relationship Id="rId5" Type="http://schemas.openxmlformats.org/officeDocument/2006/relationships/hyperlink" Target="http://cs.wikipedia.org/wiki/Microsoft_Excel" TargetMode="External"/><Relationship Id="rId10" Type="http://schemas.openxmlformats.org/officeDocument/2006/relationships/hyperlink" Target="http://upload.wikimedia.org/wikipedia/en/3/3c/Lotus_1-2-3_9.8_Windows.png" TargetMode="External"/><Relationship Id="rId4" Type="http://schemas.openxmlformats.org/officeDocument/2006/relationships/hyperlink" Target="http://cs.wikipedia.org/wiki/OpenOffice.org_Calc" TargetMode="External"/><Relationship Id="rId9" Type="http://schemas.openxmlformats.org/officeDocument/2006/relationships/hyperlink" Target="http://upload.wikimedia.org/wikipedia/en/e/e7/VisiCalc_(IBM_PC's_Killer_Application)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Tabulkový procesor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589240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VisiCalc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5602" name="Picture 2" descr="Soubor:. VisiCalc (IBM PC je Killer Application)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7527236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Lotus 1-2-3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6626" name="Picture 2" descr="File:Lotus 1-2-3 9.8 Window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829279" cy="4925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Gnumeric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7650" name="Picture 2" descr="Soubor:Gnumeric 1.6.3 Ubunt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624736" cy="4913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KSpread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8674" name="Picture 2" descr="Soubor:KspreadScreensh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408712" cy="4790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Multiplan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9698" name="Picture 2" descr="Soubor: Multiplan d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912768" cy="3251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21.08.2012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>
                <a:hlinkClick r:id="rId2"/>
              </a:rPr>
              <a:t>http://upload.wikimedia.org/wikipedia/en/b/b3/Microsoft_Excel_2010_icon.png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http://upload.wikimedia.org/wikipedia/en/a/a8/Excel_2010.png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http://cs.wikipedia.org/wiki/OpenOffice.org_Calc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http://cs.wikipedia.org/wiki/Microsoft_Excel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http://upload.wikimedia.org/wikipedia/commons/5/53/OOoCalc22.png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http://upload.wikimedia.org/wikipedia/commons/0/03/OOoCalc.svg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http://cs.wikipedia.org/wiki/Tabulkov%C3%BD_procesor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http://upload.wikimedia.org/wikipedia/en/e/e7/VisiCalc_%28IBM_PC%27s_Killer_Application%29.PNG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http://upload.wikimedia.org/wikipedia/en/3/3c/Lotus_1-2-3_9.8_Windows.png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http://upload.wikimedia.org/wikipedia/commons/d/db/Gnumeric_1.6.3_Ubuntu.png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http://upload.wikimedia.org/wikipedia/commons/a/ac/KspreadScreenshot.png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</a:t>
            </a:r>
            <a:r>
              <a:rPr lang="cs-CZ" dirty="0" smtClean="0">
                <a:hlinkClick r:id="rId13"/>
              </a:rPr>
              <a:t>upload.wikimedia.org/wikipedia/en/9/92/Multiplan_dos.PNG</a:t>
            </a:r>
            <a:endParaRPr lang="cs-CZ" dirty="0" smtClean="0"/>
          </a:p>
          <a:p>
            <a:r>
              <a:rPr lang="cs-CZ" dirty="0" smtClean="0"/>
              <a:t>Z</a:t>
            </a:r>
            <a:r>
              <a:rPr lang="cs-CZ" dirty="0" smtClean="0"/>
              <a:t>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Tabulkový procesor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Program zpracovávající tabulku informací</a:t>
            </a:r>
          </a:p>
          <a:p>
            <a:r>
              <a:rPr lang="cs-CZ" dirty="0" smtClean="0">
                <a:latin typeface="Calibri" pitchFamily="34" charset="0"/>
              </a:rPr>
              <a:t>V jednotlivých buňkách mohou být uložena data či vzorce</a:t>
            </a:r>
          </a:p>
          <a:p>
            <a:r>
              <a:rPr lang="cs-CZ" dirty="0" smtClean="0">
                <a:latin typeface="Calibri" pitchFamily="34" charset="0"/>
              </a:rPr>
              <a:t>Zprvu využíván zejména ve finančnictví</a:t>
            </a:r>
          </a:p>
          <a:p>
            <a:r>
              <a:rPr lang="cs-CZ" dirty="0" smtClean="0">
                <a:latin typeface="Calibri" pitchFamily="34" charset="0"/>
              </a:rPr>
              <a:t>Dnes jde využít k širokému množství výpočtů a jiných zpracování dat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1026" name="Picture 2" descr="C:\Documents and Settings\Ondra\Local Settings\Temporary Internet Files\Content.IE5\XW4HJWA4\MP90034148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293096"/>
            <a:ext cx="3024336" cy="2157360"/>
          </a:xfrm>
          <a:prstGeom prst="rect">
            <a:avLst/>
          </a:prstGeom>
          <a:noFill/>
        </p:spPr>
      </p:pic>
      <p:pic>
        <p:nvPicPr>
          <p:cNvPr id="1027" name="Picture 3" descr="C:\Documents and Settings\Ondra\Local Settings\Temporary Internet Files\Content.IE5\5Q5HXOCW\MP90031554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293096"/>
            <a:ext cx="3024336" cy="21573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7772400" cy="1143000"/>
          </a:xfrm>
        </p:spPr>
        <p:txBody>
          <a:bodyPr/>
          <a:lstStyle/>
          <a:p>
            <a:pPr algn="ctr"/>
            <a:r>
              <a:rPr lang="cs-CZ" dirty="0" smtClean="0"/>
              <a:t>Dělení tabulkových procesorů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5Q5HXOCW\MC90023403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564904"/>
            <a:ext cx="3024336" cy="2850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Offline x Online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>
                <a:latin typeface="Calibri" pitchFamily="34" charset="0"/>
              </a:rPr>
              <a:t>Offline tabulkové procesory </a:t>
            </a:r>
          </a:p>
          <a:p>
            <a:r>
              <a:rPr lang="cs-CZ" dirty="0" smtClean="0">
                <a:latin typeface="Calibri" pitchFamily="34" charset="0"/>
              </a:rPr>
              <a:t>Jsou vývojově starší</a:t>
            </a:r>
          </a:p>
          <a:p>
            <a:r>
              <a:rPr lang="cs-CZ" dirty="0" smtClean="0">
                <a:latin typeface="Calibri" pitchFamily="34" charset="0"/>
              </a:rPr>
              <a:t>Například T602</a:t>
            </a:r>
          </a:p>
          <a:p>
            <a:r>
              <a:rPr lang="cs-CZ" dirty="0" smtClean="0">
                <a:latin typeface="Calibri" pitchFamily="34" charset="0"/>
              </a:rPr>
              <a:t>Není nutné připojení k internetu</a:t>
            </a:r>
          </a:p>
          <a:p>
            <a:endParaRPr lang="cs-CZ" dirty="0" smtClean="0">
              <a:latin typeface="Calibri" pitchFamily="34" charset="0"/>
            </a:endParaRPr>
          </a:p>
          <a:p>
            <a:endParaRPr lang="cs-CZ" dirty="0">
              <a:latin typeface="Calibri" pitchFamily="34" charset="0"/>
            </a:endParaRPr>
          </a:p>
        </p:txBody>
      </p:sp>
      <p:pic>
        <p:nvPicPr>
          <p:cNvPr id="3076" name="Picture 4" descr="C:\Documents and Settings\Ondra\Local Settings\Temporary Internet Files\Content.IE5\P2H3G0KD\MP90040886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293096"/>
            <a:ext cx="3491880" cy="2367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Historické x Dnešní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cs-CZ" sz="4000" u="sng" dirty="0" smtClean="0">
                <a:latin typeface="Calibri" pitchFamily="34" charset="0"/>
              </a:rPr>
              <a:t>Historické (vývoj ukončen)</a:t>
            </a:r>
          </a:p>
          <a:p>
            <a:r>
              <a:rPr lang="cs-CZ" dirty="0" err="1" smtClean="0">
                <a:latin typeface="Calibri" pitchFamily="34" charset="0"/>
              </a:rPr>
              <a:t>VisiCalc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err="1" smtClean="0">
                <a:latin typeface="Calibri" pitchFamily="34" charset="0"/>
              </a:rPr>
              <a:t>MultiPlan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Lotus </a:t>
            </a:r>
            <a:r>
              <a:rPr lang="cs-CZ" dirty="0" err="1" smtClean="0">
                <a:latin typeface="Calibri" pitchFamily="34" charset="0"/>
              </a:rPr>
              <a:t>Improve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Calc602</a:t>
            </a:r>
          </a:p>
          <a:p>
            <a:r>
              <a:rPr lang="cs-CZ" dirty="0" err="1" smtClean="0">
                <a:latin typeface="Calibri" pitchFamily="34" charset="0"/>
              </a:rPr>
              <a:t>SuperCalc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602Tab z 602PC </a:t>
            </a:r>
            <a:r>
              <a:rPr lang="cs-CZ" dirty="0" err="1" smtClean="0">
                <a:latin typeface="Calibri" pitchFamily="34" charset="0"/>
              </a:rPr>
              <a:t>Suite</a:t>
            </a:r>
            <a:endParaRPr lang="cs-CZ" dirty="0" smtClean="0">
              <a:latin typeface="Calibri" pitchFamily="34" charset="0"/>
            </a:endParaRPr>
          </a:p>
          <a:p>
            <a:endParaRPr lang="cs-CZ" dirty="0" smtClean="0">
              <a:latin typeface="Calibri" pitchFamily="34" charset="0"/>
            </a:endParaRPr>
          </a:p>
          <a:p>
            <a:pPr>
              <a:buNone/>
            </a:pPr>
            <a:r>
              <a:rPr lang="cs-CZ" sz="3800" u="sng" dirty="0" smtClean="0">
                <a:latin typeface="Calibri" pitchFamily="34" charset="0"/>
              </a:rPr>
              <a:t>Dnešní (vývoj nebyl dosud ukončen, vznikají nové verze)</a:t>
            </a:r>
          </a:p>
          <a:p>
            <a:r>
              <a:rPr lang="cs-CZ" dirty="0" smtClean="0">
                <a:latin typeface="Calibri" pitchFamily="34" charset="0"/>
              </a:rPr>
              <a:t>Microsoft Excel</a:t>
            </a:r>
          </a:p>
          <a:p>
            <a:r>
              <a:rPr lang="cs-CZ" dirty="0" err="1" smtClean="0">
                <a:latin typeface="Calibri" pitchFamily="34" charset="0"/>
              </a:rPr>
              <a:t>Quattro</a:t>
            </a:r>
            <a:r>
              <a:rPr lang="cs-CZ" dirty="0" smtClean="0">
                <a:latin typeface="Calibri" pitchFamily="34" charset="0"/>
              </a:rPr>
              <a:t> Pro</a:t>
            </a:r>
          </a:p>
          <a:p>
            <a:r>
              <a:rPr lang="cs-CZ" dirty="0" smtClean="0">
                <a:latin typeface="Calibri" pitchFamily="34" charset="0"/>
              </a:rPr>
              <a:t>Lotus 1-2-3</a:t>
            </a:r>
          </a:p>
          <a:p>
            <a:r>
              <a:rPr lang="cs-CZ" dirty="0" err="1" smtClean="0">
                <a:latin typeface="Calibri" pitchFamily="34" charset="0"/>
              </a:rPr>
              <a:t>Gnumeric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err="1" smtClean="0">
                <a:latin typeface="Calibri" pitchFamily="34" charset="0"/>
              </a:rPr>
              <a:t>KSpread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err="1" smtClean="0">
                <a:latin typeface="Calibri" pitchFamily="34" charset="0"/>
              </a:rPr>
              <a:t>OpenOffice.org</a:t>
            </a:r>
            <a:r>
              <a:rPr lang="cs-CZ" dirty="0" smtClean="0">
                <a:latin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</a:rPr>
              <a:t>Calc</a:t>
            </a:r>
            <a:endParaRPr lang="cs-CZ" dirty="0" smtClean="0">
              <a:latin typeface="Calibri" pitchFamily="34" charset="0"/>
            </a:endParaRPr>
          </a:p>
          <a:p>
            <a:endParaRPr lang="cs-CZ" dirty="0"/>
          </a:p>
        </p:txBody>
      </p:sp>
      <p:pic>
        <p:nvPicPr>
          <p:cNvPr id="4098" name="Picture 2" descr="C:\Documents and Settings\Ondra\Local Settings\Temporary Internet Files\Content.IE5\4NUAGI3N\MP90043924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60648"/>
            <a:ext cx="1901957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Microsoft Excel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Tabulkový procesor od firmy Microsoft</a:t>
            </a:r>
          </a:p>
          <a:p>
            <a:r>
              <a:rPr lang="cs-CZ" dirty="0" smtClean="0">
                <a:latin typeface="Calibri" pitchFamily="34" charset="0"/>
              </a:rPr>
              <a:t>Pro operační systém Microsoft Windows</a:t>
            </a:r>
          </a:p>
          <a:p>
            <a:r>
              <a:rPr lang="pl-PL" dirty="0" smtClean="0">
                <a:latin typeface="Calibri" pitchFamily="34" charset="0"/>
              </a:rPr>
              <a:t>Roku 1993 má dominantní postavení na trhu</a:t>
            </a:r>
          </a:p>
          <a:p>
            <a:r>
              <a:rPr lang="cs-CZ" dirty="0" smtClean="0">
                <a:latin typeface="Calibri" pitchFamily="34" charset="0"/>
              </a:rPr>
              <a:t>Součást kancelářského balíku Microsoft Office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3074" name="Picture 2" descr="http://upload.wikimedia.org/wikipedia/en/b/b3/Microsoft_Excel_2010_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548680"/>
            <a:ext cx="1113656" cy="1113656"/>
          </a:xfrm>
          <a:prstGeom prst="rect">
            <a:avLst/>
          </a:prstGeom>
          <a:noFill/>
        </p:spPr>
      </p:pic>
      <p:pic>
        <p:nvPicPr>
          <p:cNvPr id="1026" name="Picture 2" descr="C:\Documents and Settings\Ondra\Local Settings\Temporary Internet Files\Content.IE5\5Q5HXOCW\MP90042238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717032"/>
            <a:ext cx="3347864" cy="2231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Microsoft Excel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8282853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OpenOffice.org</a:t>
            </a:r>
            <a:r>
              <a:rPr lang="cs-CZ" dirty="0" smtClean="0"/>
              <a:t> </a:t>
            </a:r>
            <a:r>
              <a:rPr lang="cs-CZ" dirty="0" err="1" smtClean="0"/>
              <a:t>Calc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Tabulkový procesor z kancelářského balíku </a:t>
            </a:r>
            <a:r>
              <a:rPr lang="cs-CZ" dirty="0" err="1" smtClean="0">
                <a:latin typeface="Calibri" pitchFamily="34" charset="0"/>
              </a:rPr>
              <a:t>OpenOffice.org</a:t>
            </a:r>
            <a:r>
              <a:rPr lang="cs-CZ" dirty="0" smtClean="0">
                <a:latin typeface="Calibri" pitchFamily="34" charset="0"/>
              </a:rPr>
              <a:t> </a:t>
            </a:r>
          </a:p>
          <a:p>
            <a:r>
              <a:rPr lang="cs-CZ" dirty="0" smtClean="0">
                <a:latin typeface="Calibri" pitchFamily="34" charset="0"/>
              </a:rPr>
              <a:t>Dokumenty ukládá do souborového formátu </a:t>
            </a:r>
            <a:r>
              <a:rPr lang="cs-CZ" dirty="0" err="1" smtClean="0">
                <a:latin typeface="Calibri" pitchFamily="34" charset="0"/>
              </a:rPr>
              <a:t>OpenDocument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Dokáže pracovat i s .</a:t>
            </a:r>
            <a:r>
              <a:rPr lang="cs-CZ" dirty="0" err="1" smtClean="0">
                <a:latin typeface="Calibri" pitchFamily="34" charset="0"/>
              </a:rPr>
              <a:t>xls</a:t>
            </a:r>
            <a:r>
              <a:rPr lang="cs-CZ" dirty="0" smtClean="0">
                <a:latin typeface="Calibri" pitchFamily="34" charset="0"/>
              </a:rPr>
              <a:t> soubory z Microsoft Excel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24581" name="Picture 5" descr="Soubor:OOoCalc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32656"/>
            <a:ext cx="1219200" cy="1219201"/>
          </a:xfrm>
          <a:prstGeom prst="rect">
            <a:avLst/>
          </a:prstGeom>
          <a:noFill/>
        </p:spPr>
      </p:pic>
      <p:pic>
        <p:nvPicPr>
          <p:cNvPr id="24582" name="Picture 6" descr="C:\Documents and Settings\Ondra\Local Settings\Temporary Internet Files\Content.IE5\4NUAGI3N\MC90000669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933056"/>
            <a:ext cx="2448272" cy="2176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OpenOffice.org</a:t>
            </a:r>
            <a:r>
              <a:rPr lang="cs-CZ" dirty="0" smtClean="0"/>
              <a:t> </a:t>
            </a:r>
            <a:r>
              <a:rPr lang="cs-CZ" dirty="0" err="1" smtClean="0"/>
              <a:t>Calc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http://upload.wikimedia.org/wikipedia/commons/5/53/OOoCalc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80720" cy="4931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Jmění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Jmění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239</TotalTime>
  <Words>139</Words>
  <Application>Microsoft Office PowerPoint</Application>
  <PresentationFormat>Předvádění na obrazovce (4:3)</PresentationFormat>
  <Paragraphs>61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Jmění</vt:lpstr>
      <vt:lpstr>Tabulkový procesor</vt:lpstr>
      <vt:lpstr>Tabulkový procesor obecně</vt:lpstr>
      <vt:lpstr>Dělení tabulkových procesorů</vt:lpstr>
      <vt:lpstr>Offline x Online</vt:lpstr>
      <vt:lpstr>Historické x Dnešní</vt:lpstr>
      <vt:lpstr>Microsoft Excel</vt:lpstr>
      <vt:lpstr>Microsoft Excel</vt:lpstr>
      <vt:lpstr>OpenOffice.org Calc</vt:lpstr>
      <vt:lpstr>OpenOffice.org Calc</vt:lpstr>
      <vt:lpstr>VisiCalc</vt:lpstr>
      <vt:lpstr>Lotus 1-2-3</vt:lpstr>
      <vt:lpstr>Gnumeric</vt:lpstr>
      <vt:lpstr>KSpread</vt:lpstr>
      <vt:lpstr>Multiplan</vt:lpstr>
      <vt:lpstr>Zdroje 21.08.2012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Tabulkový procesor</dc:title>
  <dc:creator>Ondra</dc:creator>
  <cp:lastModifiedBy>Ondra</cp:lastModifiedBy>
  <cp:revision>50</cp:revision>
  <dcterms:created xsi:type="dcterms:W3CDTF">2012-08-21T10:05:35Z</dcterms:created>
  <dcterms:modified xsi:type="dcterms:W3CDTF">2012-11-25T17:38:20Z</dcterms:modified>
</cp:coreProperties>
</file>