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58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délník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Zaoblený obdélník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D0206-7CB2-4F06-A4E2-66BB3B61F742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5A80DE1F-1492-41AC-ABAC-4C3F2F1C09B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D0206-7CB2-4F06-A4E2-66BB3B61F742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0DE1F-1492-41AC-ABAC-4C3F2F1C09B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D0206-7CB2-4F06-A4E2-66BB3B61F742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0DE1F-1492-41AC-ABAC-4C3F2F1C09B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D0206-7CB2-4F06-A4E2-66BB3B61F742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0DE1F-1492-41AC-ABAC-4C3F2F1C09B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délník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Zaoblený obdélník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D0206-7CB2-4F06-A4E2-66BB3B61F742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cs-CZ"/>
          </a:p>
        </p:txBody>
      </p:sp>
      <p:sp>
        <p:nvSpPr>
          <p:cNvPr id="7" name="Obdélník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A80DE1F-1492-41AC-ABAC-4C3F2F1C09B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D0206-7CB2-4F06-A4E2-66BB3B61F742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0DE1F-1492-41AC-ABAC-4C3F2F1C09B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D0206-7CB2-4F06-A4E2-66BB3B61F742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0DE1F-1492-41AC-ABAC-4C3F2F1C09B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Zástupný symbol pro obsah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D0206-7CB2-4F06-A4E2-66BB3B61F742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0DE1F-1492-41AC-ABAC-4C3F2F1C09B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D0206-7CB2-4F06-A4E2-66BB3B61F742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0DE1F-1492-41AC-ABAC-4C3F2F1C09B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Zaoblený obdélník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D0206-7CB2-4F06-A4E2-66BB3B61F742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0DE1F-1492-41AC-ABAC-4C3F2F1C09B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D0206-7CB2-4F06-A4E2-66BB3B61F742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A80DE1F-1492-41AC-ABAC-4C3F2F1C09B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Obdélník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bdélník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Zaoblený obdélník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4ED0206-7CB2-4F06-A4E2-66BB3B61F742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5A80DE1F-1492-41AC-ABAC-4C3F2F1C09BF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Jehli%C4%8Dkov%C3%A1_tisk%C3%A1rna" TargetMode="External"/><Relationship Id="rId7" Type="http://schemas.openxmlformats.org/officeDocument/2006/relationships/hyperlink" Target="http://cs.wikipedia.org/wiki/Laserov%C3%A1_tisk%C3%A1rna" TargetMode="External"/><Relationship Id="rId2" Type="http://schemas.openxmlformats.org/officeDocument/2006/relationships/hyperlink" Target="http://cs.wikipedia.org/wiki/Po%C4%8D%C3%ADta%C4%8Dov%C3%A1_tisk%C3%A1rn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s.wikipedia.org/wiki/Soubor:Apple_LaserWriter_Pro_630.jpg" TargetMode="External"/><Relationship Id="rId5" Type="http://schemas.openxmlformats.org/officeDocument/2006/relationships/hyperlink" Target="http://cs.wikipedia.org/wiki/Soubor:Epson-inkjet-printer.jpg" TargetMode="External"/><Relationship Id="rId4" Type="http://schemas.openxmlformats.org/officeDocument/2006/relationships/hyperlink" Target="http://upload.wikimedia.org/wikipedia/commons/7/7f/Tally_5040_Passbook_dot_matrix_printer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>
                <a:latin typeface="Calibri" pitchFamily="34" charset="0"/>
              </a:rPr>
              <a:t>Radek Straka</a:t>
            </a:r>
          </a:p>
          <a:p>
            <a:r>
              <a:rPr lang="cs-CZ" dirty="0" smtClean="0">
                <a:latin typeface="Calibri" pitchFamily="34" charset="0"/>
              </a:rPr>
              <a:t>Odborné Učiliště Holešov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Tiskárna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5517232"/>
            <a:ext cx="4318368" cy="105273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27584" y="1628800"/>
            <a:ext cx="7772400" cy="1143000"/>
          </a:xfrm>
        </p:spPr>
        <p:txBody>
          <a:bodyPr>
            <a:normAutofit/>
          </a:bodyPr>
          <a:lstStyle/>
          <a:p>
            <a:pPr algn="ctr"/>
            <a:r>
              <a:rPr lang="cs-CZ" dirty="0" smtClean="0"/>
              <a:t>Zastaralé typy tiskáren</a:t>
            </a:r>
            <a:endParaRPr lang="cs-CZ" dirty="0"/>
          </a:p>
        </p:txBody>
      </p:sp>
      <p:pic>
        <p:nvPicPr>
          <p:cNvPr id="1026" name="Picture 2" descr="C:\Documents and Settings\Ondra\Local Settings\Temporary Internet Files\Content.IE5\HPPXWTGO\MC90034569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3140968"/>
            <a:ext cx="1784909" cy="16642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Řetězové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>
                <a:latin typeface="Calibri" pitchFamily="34" charset="0"/>
              </a:rPr>
              <a:t>Jednotlivé typy se znaky jsou umístěny za sebou na řetězu</a:t>
            </a:r>
            <a:endParaRPr lang="cs-CZ" dirty="0">
              <a:latin typeface="Calibri" pitchFamily="34" charset="0"/>
            </a:endParaRPr>
          </a:p>
        </p:txBody>
      </p:sp>
      <p:pic>
        <p:nvPicPr>
          <p:cNvPr id="2050" name="Picture 2" descr="C:\Documents and Settings\Ondra\Local Settings\Temporary Internet Files\Content.IE5\JFDYUKAH\MC900294146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780928"/>
            <a:ext cx="2945482" cy="31182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Bubnové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>
                <a:latin typeface="Calibri" pitchFamily="34" charset="0"/>
              </a:rPr>
              <a:t>Celá sada typů se znaky je umístěna po obvodu bubnu zvlášť v každé pozici na řádku</a:t>
            </a:r>
            <a:endParaRPr lang="cs-CZ" dirty="0">
              <a:latin typeface="Calibri" pitchFamily="34" charset="0"/>
            </a:endParaRPr>
          </a:p>
        </p:txBody>
      </p:sp>
      <p:pic>
        <p:nvPicPr>
          <p:cNvPr id="3074" name="Picture 2" descr="C:\Documents and Settings\Ondra\Local Settings\Temporary Internet Files\Content.IE5\9D4ABXPV\MC900294358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2996952"/>
            <a:ext cx="2824571" cy="23874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Znakové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>
                <a:latin typeface="Calibri" pitchFamily="34" charset="0"/>
              </a:rPr>
              <a:t>Obdoba elektrických psacích strojů, kdy v tiskárně byla jednotlivá písmena</a:t>
            </a:r>
            <a:endParaRPr lang="cs-CZ" dirty="0">
              <a:latin typeface="Calibri" pitchFamily="34" charset="0"/>
            </a:endParaRPr>
          </a:p>
        </p:txBody>
      </p:sp>
      <p:pic>
        <p:nvPicPr>
          <p:cNvPr id="4098" name="Picture 2" descr="C:\Documents and Settings\Ondra\Local Settings\Temporary Internet Files\Content.IE5\4NUAGI3N\MP90040052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2852936"/>
            <a:ext cx="3901440" cy="31211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(09.08.2012)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dirty="0" smtClean="0">
                <a:hlinkClick r:id="rId2"/>
              </a:rPr>
              <a:t>http://cs.wikipedia.org/wiki/Po%C4%8D%C3%ADta%C4%8Dov%C3%A1_tisk%C3%A1rna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http://cs.wikipedia.org/wiki/Jehli%C4%8Dkov%C3%A1_tisk%C3%A1rna</a:t>
            </a:r>
            <a:endParaRPr lang="cs-CZ" dirty="0" smtClean="0"/>
          </a:p>
          <a:p>
            <a:r>
              <a:rPr lang="cs-CZ" dirty="0" smtClean="0">
                <a:hlinkClick r:id="rId4"/>
              </a:rPr>
              <a:t>http://upload.wikimedia.org/wikipedia/commons/7/7f/Tally_5040_Passbook_dot_matrix_printer.jpg</a:t>
            </a:r>
            <a:endParaRPr lang="cs-CZ" dirty="0" smtClean="0"/>
          </a:p>
          <a:p>
            <a:r>
              <a:rPr lang="cs-CZ" dirty="0" smtClean="0">
                <a:hlinkClick r:id="rId5"/>
              </a:rPr>
              <a:t>http://cs.wikipedia.org/wiki/Soubor:Epson-inkjet-printer.jpg</a:t>
            </a:r>
            <a:endParaRPr lang="cs-CZ" dirty="0" smtClean="0"/>
          </a:p>
          <a:p>
            <a:r>
              <a:rPr lang="cs-CZ" dirty="0" smtClean="0">
                <a:hlinkClick r:id="rId6"/>
              </a:rPr>
              <a:t>http://cs.wikipedia.org/wiki/Soubor:Apple_LaserWriter_Pro_630.jpg</a:t>
            </a:r>
            <a:endParaRPr lang="cs-CZ" dirty="0" smtClean="0"/>
          </a:p>
          <a:p>
            <a:r>
              <a:rPr lang="cs-CZ" dirty="0" smtClean="0">
                <a:hlinkClick r:id="rId7"/>
              </a:rPr>
              <a:t>http://cs.wikipedia.org/wiki/Laserov%C3%A1_tisk%C3%A1rna</a:t>
            </a:r>
            <a:endParaRPr lang="cs-CZ" dirty="0" smtClean="0"/>
          </a:p>
          <a:p>
            <a:r>
              <a:rPr lang="cs-CZ" dirty="0" smtClean="0"/>
              <a:t>Zdroje obrázků: MS Office Klipart</a:t>
            </a: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Tiskárna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899592" y="1484784"/>
            <a:ext cx="7772400" cy="4572000"/>
          </a:xfrm>
        </p:spPr>
        <p:txBody>
          <a:bodyPr/>
          <a:lstStyle/>
          <a:p>
            <a:r>
              <a:rPr lang="cs-CZ" dirty="0" smtClean="0">
                <a:latin typeface="Calibri" pitchFamily="34" charset="0"/>
              </a:rPr>
              <a:t>Výstupní zařízení</a:t>
            </a:r>
          </a:p>
          <a:p>
            <a:r>
              <a:rPr lang="cs-CZ" dirty="0" smtClean="0">
                <a:latin typeface="Calibri" pitchFamily="34" charset="0"/>
              </a:rPr>
              <a:t>Slouží k přenosu dat uložených v elektronické podobě na papír nebo jiné médium </a:t>
            </a:r>
          </a:p>
          <a:p>
            <a:r>
              <a:rPr lang="cs-CZ" dirty="0" smtClean="0">
                <a:latin typeface="Calibri" pitchFamily="34" charset="0"/>
              </a:rPr>
              <a:t>Připojujeme k počítači, ale může fungovat i samostatně</a:t>
            </a:r>
          </a:p>
          <a:p>
            <a:r>
              <a:rPr lang="cs-CZ" dirty="0" smtClean="0">
                <a:latin typeface="Calibri" pitchFamily="34" charset="0"/>
              </a:rPr>
              <a:t>Mohou být součástí multifunkčních zařízení (pokladna v obchodě, lékařské přístroje apod.).</a:t>
            </a:r>
            <a:endParaRPr lang="cs-CZ" b="1" dirty="0">
              <a:latin typeface="Calibri" pitchFamily="34" charset="0"/>
            </a:endParaRPr>
          </a:p>
        </p:txBody>
      </p:sp>
      <p:pic>
        <p:nvPicPr>
          <p:cNvPr id="1026" name="Picture 2" descr="C:\Documents and Settings\Ondra\Local Settings\Temporary Internet Files\Content.IE5\5Q5HXOCW\MP900402148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4509120"/>
            <a:ext cx="2420155" cy="20549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99592" y="1700808"/>
            <a:ext cx="7772400" cy="1143000"/>
          </a:xfrm>
        </p:spPr>
        <p:txBody>
          <a:bodyPr>
            <a:normAutofit/>
          </a:bodyPr>
          <a:lstStyle/>
          <a:p>
            <a:pPr algn="ctr"/>
            <a:r>
              <a:rPr lang="cs-CZ" dirty="0" smtClean="0"/>
              <a:t>Typy tiskáren</a:t>
            </a:r>
            <a:endParaRPr lang="cs-CZ" dirty="0"/>
          </a:p>
        </p:txBody>
      </p:sp>
      <p:pic>
        <p:nvPicPr>
          <p:cNvPr id="2050" name="Picture 2" descr="C:\Documents and Settings\Ondra\Local Settings\Temporary Internet Files\Content.IE5\9D4ABXPV\MC900379947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3573016"/>
            <a:ext cx="1811426" cy="1240841"/>
          </a:xfrm>
          <a:prstGeom prst="rect">
            <a:avLst/>
          </a:prstGeom>
          <a:noFill/>
        </p:spPr>
      </p:pic>
      <p:pic>
        <p:nvPicPr>
          <p:cNvPr id="2051" name="Picture 3" descr="C:\Documents and Settings\Ondra\Local Settings\Temporary Internet Files\Content.IE5\GXES1KHT\MC90038985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3356992"/>
            <a:ext cx="1804111" cy="1591056"/>
          </a:xfrm>
          <a:prstGeom prst="rect">
            <a:avLst/>
          </a:prstGeom>
          <a:noFill/>
        </p:spPr>
      </p:pic>
      <p:pic>
        <p:nvPicPr>
          <p:cNvPr id="2052" name="Picture 4" descr="C:\Documents and Settings\Ondra\Local Settings\Temporary Internet Files\Content.IE5\TT0WOGTY\MC900384144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3573016"/>
            <a:ext cx="1815998" cy="15252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Jehličková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>
                <a:latin typeface="Calibri" pitchFamily="34" charset="0"/>
              </a:rPr>
              <a:t>Řada 8, 9 nebo 24 jehliček je umístěna v tiskové hlavě</a:t>
            </a:r>
          </a:p>
          <a:p>
            <a:r>
              <a:rPr lang="cs-CZ" dirty="0" smtClean="0">
                <a:latin typeface="Calibri" pitchFamily="34" charset="0"/>
              </a:rPr>
              <a:t>Projíždí nad papírem kolmo na směr jeho posunu</a:t>
            </a:r>
          </a:p>
          <a:p>
            <a:r>
              <a:rPr lang="cs-CZ" dirty="0" smtClean="0">
                <a:latin typeface="Calibri" pitchFamily="34" charset="0"/>
              </a:rPr>
              <a:t>Jehličky propisují na papír jemné body</a:t>
            </a:r>
          </a:p>
          <a:p>
            <a:r>
              <a:rPr lang="pl-PL" dirty="0" smtClean="0">
                <a:latin typeface="Calibri" pitchFamily="34" charset="0"/>
              </a:rPr>
              <a:t>Velmi nízké náklady na tisk</a:t>
            </a:r>
            <a:endParaRPr lang="cs-CZ" dirty="0">
              <a:latin typeface="Calibri" pitchFamily="34" charset="0"/>
            </a:endParaRPr>
          </a:p>
        </p:txBody>
      </p:sp>
      <p:pic>
        <p:nvPicPr>
          <p:cNvPr id="3074" name="Picture 2" descr="http://upload.wikimedia.org/wikipedia/commons/7/7f/Tally_5040_Passbook_dot_matrix_prin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645024"/>
            <a:ext cx="3838160" cy="26075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Termální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>
                <a:latin typeface="Calibri" pitchFamily="34" charset="0"/>
              </a:rPr>
              <a:t>Tiskne se pomocí tepla</a:t>
            </a:r>
          </a:p>
          <a:p>
            <a:pPr lvl="1"/>
            <a:r>
              <a:rPr lang="cs-CZ" b="1" dirty="0" smtClean="0">
                <a:latin typeface="Calibri" pitchFamily="34" charset="0"/>
              </a:rPr>
              <a:t>Přímý tisk</a:t>
            </a:r>
            <a:r>
              <a:rPr lang="cs-CZ" dirty="0" smtClean="0">
                <a:latin typeface="Calibri" pitchFamily="34" charset="0"/>
              </a:rPr>
              <a:t> – tisková hlava je tvořena malými odpory s malou tepelnou setrvačností </a:t>
            </a:r>
          </a:p>
          <a:p>
            <a:pPr lvl="1"/>
            <a:r>
              <a:rPr lang="cs-CZ" b="1" dirty="0" err="1" smtClean="0">
                <a:latin typeface="Calibri" pitchFamily="34" charset="0"/>
              </a:rPr>
              <a:t>Termotransferové</a:t>
            </a:r>
            <a:r>
              <a:rPr lang="cs-CZ" dirty="0" smtClean="0">
                <a:latin typeface="Calibri" pitchFamily="34" charset="0"/>
              </a:rPr>
              <a:t> –mezi hlavou a papírem je speciální </a:t>
            </a:r>
            <a:r>
              <a:rPr lang="cs-CZ" dirty="0" err="1" smtClean="0">
                <a:latin typeface="Calibri" pitchFamily="34" charset="0"/>
              </a:rPr>
              <a:t>termotransferová</a:t>
            </a:r>
            <a:r>
              <a:rPr lang="cs-CZ" dirty="0" smtClean="0">
                <a:latin typeface="Calibri" pitchFamily="34" charset="0"/>
              </a:rPr>
              <a:t> fólie</a:t>
            </a:r>
            <a:endParaRPr lang="cs-CZ" dirty="0">
              <a:latin typeface="Calibri" pitchFamily="34" charset="0"/>
            </a:endParaRPr>
          </a:p>
        </p:txBody>
      </p:sp>
      <p:pic>
        <p:nvPicPr>
          <p:cNvPr id="18434" name="Picture 2" descr="C:\Documents and Settings\Ondra\Local Settings\Temporary Internet Files\Content.IE5\TT0WOGTY\MC900335925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3573016"/>
            <a:ext cx="2088232" cy="25493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Inkoustové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cs-CZ" dirty="0" smtClean="0">
                <a:latin typeface="Calibri" pitchFamily="34" charset="0"/>
              </a:rPr>
              <a:t>Tisková hlava tryská z několika desítek mikroskopických trysek na papír miniaturní kapičky inkoustu</a:t>
            </a:r>
          </a:p>
          <a:p>
            <a:pPr lvl="1"/>
            <a:r>
              <a:rPr lang="cs-CZ" b="1" dirty="0" smtClean="0">
                <a:latin typeface="Calibri" pitchFamily="34" charset="0"/>
              </a:rPr>
              <a:t>Termické</a:t>
            </a:r>
            <a:r>
              <a:rPr lang="cs-CZ" dirty="0" smtClean="0">
                <a:latin typeface="Calibri" pitchFamily="34" charset="0"/>
              </a:rPr>
              <a:t> – tisková hlava pracuje s tepelnými tělísky</a:t>
            </a:r>
          </a:p>
          <a:p>
            <a:pPr lvl="1"/>
            <a:r>
              <a:rPr lang="cs-CZ" b="1" dirty="0" smtClean="0">
                <a:latin typeface="Calibri" pitchFamily="34" charset="0"/>
              </a:rPr>
              <a:t>Piezoelektrické</a:t>
            </a:r>
            <a:r>
              <a:rPr lang="cs-CZ" dirty="0" smtClean="0">
                <a:latin typeface="Calibri" pitchFamily="34" charset="0"/>
              </a:rPr>
              <a:t> – tisková hlava pracuje s piezoelektrickými krystaly</a:t>
            </a:r>
          </a:p>
          <a:p>
            <a:pPr lvl="1"/>
            <a:r>
              <a:rPr lang="cs-CZ" b="1" dirty="0" smtClean="0">
                <a:latin typeface="Calibri" pitchFamily="34" charset="0"/>
              </a:rPr>
              <a:t>Voskové</a:t>
            </a:r>
            <a:r>
              <a:rPr lang="cs-CZ" dirty="0" smtClean="0">
                <a:latin typeface="Calibri" pitchFamily="34" charset="0"/>
              </a:rPr>
              <a:t> – princip se velmi blíží klasické inkoustové tiskárně, ale místo tekutého inkoustu se používá speciální vosk</a:t>
            </a:r>
          </a:p>
          <a:p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Inkoustové</a:t>
            </a:r>
            <a:endParaRPr lang="cs-CZ" dirty="0"/>
          </a:p>
        </p:txBody>
      </p:sp>
      <p:pic>
        <p:nvPicPr>
          <p:cNvPr id="20482" name="Picture 2" descr="Soubor:Obrázek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3212976"/>
            <a:ext cx="4344082" cy="3261466"/>
          </a:xfrm>
          <a:prstGeom prst="rect">
            <a:avLst/>
          </a:prstGeom>
          <a:noFill/>
        </p:spPr>
      </p:pic>
      <p:pic>
        <p:nvPicPr>
          <p:cNvPr id="4" name="Picture 2" descr="Soubor:Epson-inkjet-printer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700808"/>
            <a:ext cx="4464496" cy="34599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Laserové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Laserový paprsek vykresluje obrázek na fotocitlivý a polovodivý, obvykle selenový válec, na jehož povrch se poté nanáší toner</a:t>
            </a:r>
            <a:endParaRPr lang="cs-CZ" dirty="0"/>
          </a:p>
        </p:txBody>
      </p:sp>
      <p:pic>
        <p:nvPicPr>
          <p:cNvPr id="21506" name="Picture 2" descr="Soubor:Apple LaserWriter Pro 6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2780928"/>
            <a:ext cx="3840284" cy="36660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Řádkové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>
                <a:latin typeface="Calibri" pitchFamily="34" charset="0"/>
              </a:rPr>
              <a:t>Tisknou celý řádek najednou a jsou velmi rychlé</a:t>
            </a:r>
          </a:p>
          <a:p>
            <a:r>
              <a:rPr lang="cs-CZ" dirty="0" smtClean="0">
                <a:latin typeface="Calibri" pitchFamily="34" charset="0"/>
              </a:rPr>
              <a:t>V některých aplikacích stále nenahraditelné</a:t>
            </a:r>
          </a:p>
          <a:p>
            <a:r>
              <a:rPr lang="cs-CZ" dirty="0" smtClean="0">
                <a:latin typeface="Calibri" pitchFamily="34" charset="0"/>
              </a:rPr>
              <a:t>Rychlost až 1800 řádků / min</a:t>
            </a:r>
            <a:endParaRPr lang="cs-CZ" dirty="0">
              <a:latin typeface="Calibri" pitchFamily="34" charset="0"/>
            </a:endParaRPr>
          </a:p>
        </p:txBody>
      </p:sp>
      <p:pic>
        <p:nvPicPr>
          <p:cNvPr id="22530" name="Picture 2" descr="C:\Documents and Settings\Ondra\Local Settings\Temporary Internet Files\Content.IE5\5Q5HXOCW\MC90035166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3212976"/>
            <a:ext cx="2307454" cy="2607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Jmění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Jmění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Jmění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88</TotalTime>
  <Words>191</Words>
  <Application>Microsoft Office PowerPoint</Application>
  <PresentationFormat>Předvádění na obrazovce (4:3)</PresentationFormat>
  <Paragraphs>45</Paragraphs>
  <Slides>14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Jmění</vt:lpstr>
      <vt:lpstr>Tiskárna</vt:lpstr>
      <vt:lpstr>Tiskárna</vt:lpstr>
      <vt:lpstr>Typy tiskáren</vt:lpstr>
      <vt:lpstr>Jehličková</vt:lpstr>
      <vt:lpstr>Termální</vt:lpstr>
      <vt:lpstr>Inkoustové</vt:lpstr>
      <vt:lpstr>Inkoustové</vt:lpstr>
      <vt:lpstr>Laserové</vt:lpstr>
      <vt:lpstr>Řádkové</vt:lpstr>
      <vt:lpstr>Zastaralé typy tiskáren</vt:lpstr>
      <vt:lpstr>Řetězové</vt:lpstr>
      <vt:lpstr>Bubnové</vt:lpstr>
      <vt:lpstr>Znakové</vt:lpstr>
      <vt:lpstr>Zdroje (09.08.2012)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Tiskárna</dc:title>
  <dc:creator>Ondra</dc:creator>
  <cp:lastModifiedBy>Ondra</cp:lastModifiedBy>
  <cp:revision>24</cp:revision>
  <dcterms:created xsi:type="dcterms:W3CDTF">2012-08-31T07:00:12Z</dcterms:created>
  <dcterms:modified xsi:type="dcterms:W3CDTF">2012-11-25T17:48:04Z</dcterms:modified>
</cp:coreProperties>
</file>