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  <p:sldId id="264" r:id="rId9"/>
    <p:sldId id="265" r:id="rId10"/>
    <p:sldId id="266" r:id="rId11"/>
    <p:sldId id="267" r:id="rId12"/>
    <p:sldId id="268" r:id="rId13"/>
    <p:sldId id="263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0"/>
  </p:normalViewPr>
  <p:slideViewPr>
    <p:cSldViewPr>
      <p:cViewPr varScale="1">
        <p:scale>
          <a:sx n="107" d="100"/>
          <a:sy n="107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75C6F-EEA2-42C0-ACB4-26B90A155BE0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68D7F-970E-42C8-81EC-69BC3E85DAD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68D7F-970E-42C8-81EC-69BC3E85DAD3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élní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élní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56" name="Obdélní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élní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élní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élní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lný tva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lný tva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lný tva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lný tva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lný tva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lný tva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lný tva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lný tva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lný tva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lný tva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élní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élní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élní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élní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élní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Přímá spojovací čár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Přímá spojovací čár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ovací čár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Přímá spojovací čár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Přímá spojovací čár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élní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Colossus.jpga" TargetMode="External"/><Relationship Id="rId7" Type="http://schemas.openxmlformats.org/officeDocument/2006/relationships/hyperlink" Target="http://cs.wikipedia.org/wiki/Soubor:IBM_logo.svg" TargetMode="External"/><Relationship Id="rId2" Type="http://schemas.openxmlformats.org/officeDocument/2006/relationships/hyperlink" Target="http://cs.wikipedia.org/wiki/Informa%C4%8Dn%C3%AD_technologi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Harvard_Mark_I_Computer_-_Right_Segment.JPG" TargetMode="External"/><Relationship Id="rId5" Type="http://schemas.openxmlformats.org/officeDocument/2006/relationships/hyperlink" Target="http://cs.wikipedia.org/wiki/Soubor:Eniac.jpg" TargetMode="External"/><Relationship Id="rId4" Type="http://schemas.openxmlformats.org/officeDocument/2006/relationships/hyperlink" Target="http://cs.wikipedia.org/wiki/Soubor:UNIVAC-I-BRL61-0977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Historie IT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 70. let 20. století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Vznik prvních osobních počítačů </a:t>
            </a:r>
          </a:p>
          <a:p>
            <a:r>
              <a:rPr lang="cs-CZ" dirty="0" smtClean="0"/>
              <a:t> PC – </a:t>
            </a:r>
            <a:r>
              <a:rPr lang="cs-CZ" dirty="0" err="1" smtClean="0"/>
              <a:t>Personal</a:t>
            </a:r>
            <a:r>
              <a:rPr lang="cs-CZ" dirty="0" smtClean="0"/>
              <a:t> </a:t>
            </a:r>
            <a:r>
              <a:rPr lang="cs-CZ" dirty="0" err="1" smtClean="0"/>
              <a:t>Computer</a:t>
            </a:r>
            <a:endParaRPr lang="cs-CZ" dirty="0" smtClean="0"/>
          </a:p>
          <a:p>
            <a:r>
              <a:rPr lang="cs-CZ" dirty="0" smtClean="0"/>
              <a:t>Od firmy IBM</a:t>
            </a:r>
          </a:p>
          <a:p>
            <a:pPr lvl="0"/>
            <a:r>
              <a:rPr lang="cs-CZ" dirty="0" smtClean="0"/>
              <a:t>Konkurence pro PC – Apple Macintosh</a:t>
            </a:r>
          </a:p>
          <a:p>
            <a:endParaRPr lang="cs-CZ" dirty="0"/>
          </a:p>
        </p:txBody>
      </p:sp>
      <p:pic>
        <p:nvPicPr>
          <p:cNvPr id="25602" name="Picture 2" descr="Soubor:IBM 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437112"/>
            <a:ext cx="4896544" cy="1958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Terminologie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u="sng" dirty="0" smtClean="0"/>
              <a:t>Informační věda</a:t>
            </a:r>
          </a:p>
          <a:p>
            <a:r>
              <a:rPr lang="cs-CZ" dirty="0" smtClean="0"/>
              <a:t>Zabývá se zpracováním informací nejen na počítačích</a:t>
            </a:r>
          </a:p>
          <a:p>
            <a:pPr>
              <a:buNone/>
            </a:pPr>
            <a:r>
              <a:rPr lang="cs-CZ" u="sng" dirty="0" smtClean="0"/>
              <a:t>Informatika </a:t>
            </a:r>
          </a:p>
          <a:p>
            <a:r>
              <a:rPr lang="cs-CZ" dirty="0" smtClean="0"/>
              <a:t>Studuje výpočetní a informační procesy z hlediska hardware i software</a:t>
            </a:r>
            <a:endParaRPr lang="cs-CZ" dirty="0"/>
          </a:p>
        </p:txBody>
      </p:sp>
      <p:pic>
        <p:nvPicPr>
          <p:cNvPr id="26626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869160"/>
            <a:ext cx="1776679" cy="1630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Terminologie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u="sng" dirty="0" smtClean="0"/>
              <a:t>Informační technologie</a:t>
            </a:r>
          </a:p>
          <a:p>
            <a:r>
              <a:rPr lang="cs-CZ" dirty="0" smtClean="0"/>
              <a:t>Studují vše, co se týká fungování počítačů po technické stránce</a:t>
            </a:r>
          </a:p>
          <a:p>
            <a:pPr>
              <a:buNone/>
            </a:pPr>
            <a:r>
              <a:rPr lang="cs-CZ" u="sng" dirty="0" smtClean="0"/>
              <a:t>Teorie informací </a:t>
            </a:r>
          </a:p>
          <a:p>
            <a:r>
              <a:rPr lang="cs-CZ" dirty="0" smtClean="0"/>
              <a:t>Věda spojující aplikovanou matematiku a elektrotechniku za účelem kvantitativního vyjádření informace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(01.08. 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http://cs.wikipedia.org/wiki/Informa%C4%8Dn%C3%AD_technologie</a:t>
            </a:r>
          </a:p>
          <a:p>
            <a:r>
              <a:rPr lang="cs-CZ" dirty="0" smtClean="0">
                <a:hlinkClick r:id="rId3"/>
              </a:rPr>
              <a:t>http://cs.wikipedia.org/wiki/Soubor:Colossus.jpga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http://cs.wikipedia.org/wiki/Soubor:UNIVAC-I-BRL61-0977.jpg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http://cs.wikipedia.org/wiki/Soubor:Eniac.jpg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http://cs.wikipedia.org/wiki/Soubor:Harvard_Mark_I_Computer_-_Right_Segment.JPG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</a:t>
            </a:r>
            <a:r>
              <a:rPr lang="cs-CZ" dirty="0" smtClean="0">
                <a:hlinkClick r:id="rId7"/>
              </a:rPr>
              <a:t>cs.wikipedia.org/wiki/Soubor:IBM_logo.svg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Literatura:</a:t>
            </a:r>
          </a:p>
          <a:p>
            <a:pPr>
              <a:buNone/>
            </a:pPr>
            <a:r>
              <a:rPr lang="cs-CZ" dirty="0" smtClean="0"/>
              <a:t>ROUBAL, Pavel. </a:t>
            </a:r>
            <a:r>
              <a:rPr lang="cs-CZ" i="1" dirty="0" smtClean="0"/>
              <a:t>Počítač pro učitele</a:t>
            </a:r>
            <a:r>
              <a:rPr lang="cs-CZ" dirty="0" smtClean="0"/>
              <a:t>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2009. ISBN 978-80-251-2226-6</a:t>
            </a:r>
          </a:p>
          <a:p>
            <a:pPr>
              <a:buNone/>
            </a:pPr>
            <a:endParaRPr lang="cs-CZ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Informační technologie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</a:t>
            </a:r>
            <a:r>
              <a:rPr lang="en-US" dirty="0" err="1" smtClean="0"/>
              <a:t>nglicky</a:t>
            </a:r>
            <a:r>
              <a:rPr lang="cs-CZ" dirty="0" smtClean="0"/>
              <a:t> </a:t>
            </a:r>
            <a:r>
              <a:rPr lang="en-US" b="1" dirty="0" smtClean="0"/>
              <a:t>information technology</a:t>
            </a:r>
            <a:r>
              <a:rPr lang="en-US" dirty="0" smtClean="0"/>
              <a:t>, </a:t>
            </a:r>
            <a:r>
              <a:rPr lang="en-US" dirty="0" err="1" smtClean="0"/>
              <a:t>zkratka</a:t>
            </a:r>
            <a:r>
              <a:rPr lang="en-US" dirty="0" smtClean="0"/>
              <a:t> </a:t>
            </a:r>
            <a:r>
              <a:rPr lang="en-US" b="1" dirty="0" smtClean="0"/>
              <a:t>IT</a:t>
            </a:r>
            <a:endParaRPr lang="cs-CZ" b="1" dirty="0" smtClean="0"/>
          </a:p>
          <a:p>
            <a:r>
              <a:rPr lang="cs-CZ" dirty="0" smtClean="0"/>
              <a:t>Technické odvětví</a:t>
            </a:r>
          </a:p>
          <a:p>
            <a:r>
              <a:rPr lang="cs-CZ" dirty="0" smtClean="0"/>
              <a:t>Zabývá se způsobem, jakým fungují počítače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F2CRCAVW\MP90031677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933056"/>
            <a:ext cx="3657600" cy="2407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Charakteristika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Informační technologie :</a:t>
            </a:r>
            <a:endParaRPr lang="cs-CZ" dirty="0" smtClean="0"/>
          </a:p>
          <a:p>
            <a:r>
              <a:rPr lang="cs-CZ" dirty="0" smtClean="0"/>
              <a:t>Elektronický přístroj schopný zpracovávat informace</a:t>
            </a:r>
          </a:p>
          <a:p>
            <a:r>
              <a:rPr lang="cs-CZ" dirty="0" smtClean="0"/>
              <a:t>Dokáže přijmout vstupní data, provést s nimi nějaké operace a vydat příslušná data výstupní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39VBQN0S\MP90030889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25144"/>
            <a:ext cx="2808312" cy="1853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Obor informační technologie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772816"/>
            <a:ext cx="7992888" cy="4582744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Hledá nejefektivnější řešení, jak tyto technologie</a:t>
            </a:r>
          </a:p>
          <a:p>
            <a:endParaRPr lang="cs-CZ" dirty="0" smtClean="0"/>
          </a:p>
          <a:p>
            <a:r>
              <a:rPr lang="cs-CZ" dirty="0" smtClean="0"/>
              <a:t>Vytvořit</a:t>
            </a:r>
          </a:p>
          <a:p>
            <a:r>
              <a:rPr lang="cs-CZ" dirty="0" smtClean="0"/>
              <a:t>Sestavit</a:t>
            </a:r>
          </a:p>
          <a:p>
            <a:r>
              <a:rPr lang="cs-CZ" dirty="0" smtClean="0"/>
              <a:t>Propojit</a:t>
            </a:r>
          </a:p>
          <a:p>
            <a:r>
              <a:rPr lang="cs-CZ" dirty="0" smtClean="0"/>
              <a:t>Zdokonalit</a:t>
            </a:r>
          </a:p>
          <a:p>
            <a:r>
              <a:rPr lang="cs-CZ" dirty="0" smtClean="0"/>
              <a:t>Vynalézají nové</a:t>
            </a:r>
          </a:p>
          <a:p>
            <a:r>
              <a:rPr lang="cs-CZ" dirty="0" smtClean="0"/>
              <a:t>Vytvářejí programy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dirty="0" smtClean="0"/>
              <a:t>Před moderními počítači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Nástroje pro usnadnění výpočtů 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endParaRPr lang="cs-CZ" sz="2800" dirty="0" smtClean="0"/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None/>
            </a:pPr>
            <a:r>
              <a:rPr lang="cs-CZ" sz="2800" u="sng" dirty="0" smtClean="0"/>
              <a:t>Např. tabulky 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Násobků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Logaritmů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Trigonometrických funkcí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Úmrtnosti 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Apod.</a:t>
            </a:r>
          </a:p>
          <a:p>
            <a:endParaRPr lang="cs-CZ" dirty="0"/>
          </a:p>
        </p:txBody>
      </p:sp>
      <p:pic>
        <p:nvPicPr>
          <p:cNvPr id="1027" name="Picture 3" descr="C:\Documents and Settings\Ondra\Local Settings\Temporary Internet Files\Content.IE5\39VBQN0S\MP90038768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221088"/>
            <a:ext cx="3253817" cy="2321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dirty="0" smtClean="0"/>
              <a:t>Od poloviny 20. století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Rozvoj elektronických počítačů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smtClean="0"/>
              <a:t>Nové potřeby armády, 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cs-CZ" sz="2800" dirty="0" err="1" smtClean="0"/>
              <a:t>Pořeby</a:t>
            </a:r>
            <a:r>
              <a:rPr lang="cs-CZ" sz="2800" dirty="0" smtClean="0"/>
              <a:t> vědy a technických oborů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endParaRPr lang="cs-CZ" sz="2800" dirty="0" smtClean="0"/>
          </a:p>
          <a:p>
            <a:endParaRPr lang="cs-CZ" dirty="0"/>
          </a:p>
        </p:txBody>
      </p:sp>
      <p:pic>
        <p:nvPicPr>
          <p:cNvPr id="4098" name="Picture 2" descr="C:\Documents and Settings\Ondra\Local Settings\Temporary Internet Files\Content.IE5\5PREYUOX\MP90030955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861048"/>
            <a:ext cx="1843713" cy="2793504"/>
          </a:xfrm>
          <a:prstGeom prst="rect">
            <a:avLst/>
          </a:prstGeom>
          <a:noFill/>
        </p:spPr>
      </p:pic>
      <p:pic>
        <p:nvPicPr>
          <p:cNvPr id="4099" name="Picture 3" descr="C:\Documents and Settings\Ondra\Local Settings\Temporary Internet Files\Content.IE5\BOFY10Y6\MP9003828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861048"/>
            <a:ext cx="2088232" cy="2808313"/>
          </a:xfrm>
          <a:prstGeom prst="rect">
            <a:avLst/>
          </a:prstGeom>
          <a:noFill/>
        </p:spPr>
      </p:pic>
      <p:pic>
        <p:nvPicPr>
          <p:cNvPr id="4100" name="Picture 4" descr="C:\Documents and Settings\Ondra\Local Settings\Temporary Internet Files\Content.IE5\F2CRCAVW\MP90038285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861048"/>
            <a:ext cx="2016224" cy="2822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dirty="0" smtClean="0"/>
              <a:t>První počítače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 err="1" smtClean="0"/>
              <a:t>Zuse</a:t>
            </a:r>
            <a:r>
              <a:rPr lang="cs-CZ" sz="3200" dirty="0" smtClean="0"/>
              <a:t> Z4 (1941)</a:t>
            </a:r>
          </a:p>
          <a:p>
            <a:r>
              <a:rPr lang="cs-CZ" sz="3200" dirty="0" smtClean="0"/>
              <a:t>MARK 1 (1943)</a:t>
            </a:r>
          </a:p>
          <a:p>
            <a:r>
              <a:rPr lang="cs-CZ" sz="3200" dirty="0" smtClean="0"/>
              <a:t>ENIAC – první elektronkový počítač (1944)</a:t>
            </a:r>
          </a:p>
          <a:p>
            <a:r>
              <a:rPr lang="cs-CZ" sz="3200" dirty="0" smtClean="0"/>
              <a:t>UNIVAC (1951) – první sériově vyráběný počítač</a:t>
            </a:r>
          </a:p>
          <a:p>
            <a:endParaRPr lang="cs-CZ" dirty="0"/>
          </a:p>
        </p:txBody>
      </p:sp>
      <p:pic>
        <p:nvPicPr>
          <p:cNvPr id="7169" name="Picture 1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869160"/>
            <a:ext cx="1824228" cy="1121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oubor:Coloss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4024616" cy="2664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Soubor:Harvard Mark I Computer - Right Seg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356992"/>
            <a:ext cx="4000528" cy="26703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Obdélník 6"/>
          <p:cNvSpPr/>
          <p:nvPr/>
        </p:nvSpPr>
        <p:spPr>
          <a:xfrm>
            <a:off x="2051720" y="3933056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 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Mark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II.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6309320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err="1">
                <a:latin typeface="Arial" pitchFamily="34" charset="0"/>
                <a:cs typeface="Arial" pitchFamily="34" charset="0"/>
              </a:rPr>
              <a:t>Mark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I.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2" descr="Soubor:Eni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4286280" cy="32761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Obdélník 5"/>
          <p:cNvSpPr/>
          <p:nvPr/>
        </p:nvSpPr>
        <p:spPr>
          <a:xfrm>
            <a:off x="2555776" y="4221088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ENIAC</a:t>
            </a:r>
          </a:p>
        </p:txBody>
      </p:sp>
      <p:pic>
        <p:nvPicPr>
          <p:cNvPr id="22530" name="Picture 2" descr="http://upload.wikimedia.org/wikipedia/commons/thumb/b/bd/UNIVAC-I-BRL61-0977.jpg/220px-UNIVAC-I-BRL61-09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429000"/>
            <a:ext cx="4255740" cy="23019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Obdélník 7"/>
          <p:cNvSpPr/>
          <p:nvPr/>
        </p:nvSpPr>
        <p:spPr>
          <a:xfrm>
            <a:off x="6660232" y="5877272"/>
            <a:ext cx="1052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UNIVAC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34</TotalTime>
  <Words>218</Words>
  <Application>Microsoft Office PowerPoint</Application>
  <PresentationFormat>Předvádění na obrazovce (4:3)</PresentationFormat>
  <Paragraphs>68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Metro</vt:lpstr>
      <vt:lpstr>Historie IT</vt:lpstr>
      <vt:lpstr>Informační technologie</vt:lpstr>
      <vt:lpstr>Charakteristika </vt:lpstr>
      <vt:lpstr>Obor informační technologie</vt:lpstr>
      <vt:lpstr>Před moderními počítači </vt:lpstr>
      <vt:lpstr>Od poloviny 20. století </vt:lpstr>
      <vt:lpstr>První počítače </vt:lpstr>
      <vt:lpstr>Snímek 8</vt:lpstr>
      <vt:lpstr>Snímek 9</vt:lpstr>
      <vt:lpstr>Od 70. let 20. století</vt:lpstr>
      <vt:lpstr>Terminologie</vt:lpstr>
      <vt:lpstr>Terminologie</vt:lpstr>
      <vt:lpstr>Zdroje (01.08. 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IT</dc:title>
  <cp:lastModifiedBy>Ondra</cp:lastModifiedBy>
  <cp:revision>12</cp:revision>
  <dcterms:modified xsi:type="dcterms:W3CDTF">2012-11-25T17:50:17Z</dcterms:modified>
</cp:coreProperties>
</file>