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59" r:id="rId15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4" autoAdjust="0"/>
    <p:restoredTop sz="94700" autoAdjust="0"/>
  </p:normalViewPr>
  <p:slideViewPr>
    <p:cSldViewPr>
      <p:cViewPr>
        <p:scale>
          <a:sx n="100" d="100"/>
          <a:sy n="100" d="100"/>
        </p:scale>
        <p:origin x="-1308" y="-2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délník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0" name="Obdélník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délník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bdélník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délník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Obdélník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2" name="Obdélník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bdélník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18A2481B-5154-415F-B752-558547769AA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11" name="Obdélník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bdélník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Obdélník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8A2481B-5154-415F-B752-558547769AA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://cs.wikipedia.org/wiki/Po%C4%8D%C3%ADta%C4%8D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sz="4800" dirty="0" smtClean="0">
                <a:solidFill>
                  <a:srgbClr val="FFC000"/>
                </a:solidFill>
                <a:latin typeface="Luxi Sans"/>
              </a:rPr>
              <a:t>Zásady při práci s PC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Radek Straka</a:t>
            </a:r>
          </a:p>
          <a:p>
            <a:r>
              <a:rPr lang="cs-CZ" dirty="0" smtClean="0"/>
              <a:t>Odborné Učiliště Holešov</a:t>
            </a:r>
            <a:endParaRPr lang="cs-CZ" dirty="0"/>
          </a:p>
        </p:txBody>
      </p:sp>
      <p:pic>
        <p:nvPicPr>
          <p:cNvPr id="4" name="obrázek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5805264"/>
            <a:ext cx="4318368" cy="1052736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Teplota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Ve výšce 105cm od podlahy </a:t>
            </a:r>
            <a:r>
              <a:rPr lang="cs-CZ" dirty="0" err="1" smtClean="0"/>
              <a:t>udžujte</a:t>
            </a:r>
            <a:r>
              <a:rPr lang="cs-CZ" dirty="0" smtClean="0"/>
              <a:t> teplotu 22-24 °C</a:t>
            </a:r>
          </a:p>
          <a:p>
            <a:endParaRPr lang="cs-CZ" dirty="0" smtClean="0"/>
          </a:p>
          <a:p>
            <a:endParaRPr lang="cs-CZ" dirty="0"/>
          </a:p>
        </p:txBody>
      </p:sp>
      <p:pic>
        <p:nvPicPr>
          <p:cNvPr id="8194" name="Picture 2" descr="C:\Documents and Settings\Ondra\Local Settings\Temporary Internet Files\Content.IE5\BOFY10Y6\MP900309045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4" y="2708920"/>
            <a:ext cx="2420112" cy="3657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Větrání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Častěji větrejte, protože ve vzduchu jsou kladné ionty, které způsobují únavu</a:t>
            </a:r>
            <a:endParaRPr lang="cs-CZ" dirty="0"/>
          </a:p>
        </p:txBody>
      </p:sp>
      <p:pic>
        <p:nvPicPr>
          <p:cNvPr id="9218" name="Picture 2" descr="C:\Documents and Settings\Ondra\Local Settings\Temporary Internet Files\Content.IE5\BOFY10Y6\MP900399430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3284984"/>
            <a:ext cx="3901440" cy="25999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RSI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844824"/>
            <a:ext cx="8136904" cy="45675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Prevence RSI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916832"/>
            <a:ext cx="7724580" cy="3495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 (05.08. 2012)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>
                <a:hlinkClick r:id="rId2"/>
              </a:rPr>
              <a:t>http://</a:t>
            </a:r>
            <a:r>
              <a:rPr lang="cs-CZ" dirty="0" smtClean="0">
                <a:hlinkClick r:id="rId2"/>
              </a:rPr>
              <a:t>cs.wikipedia.org/wiki/Po%C4%8D%C3%ADta%C4%8D</a:t>
            </a:r>
            <a:endParaRPr lang="cs-CZ" dirty="0" smtClean="0"/>
          </a:p>
          <a:p>
            <a:r>
              <a:rPr lang="cs-CZ" dirty="0" smtClean="0"/>
              <a:t>Zdroje obrázků: MS Office Klipart</a:t>
            </a:r>
            <a:endParaRPr lang="cs-CZ" dirty="0" smtClean="0"/>
          </a:p>
          <a:p>
            <a:pPr>
              <a:buNone/>
            </a:pPr>
            <a:endParaRPr lang="cs-CZ" dirty="0" smtClean="0"/>
          </a:p>
          <a:p>
            <a:pPr>
              <a:buNone/>
            </a:pPr>
            <a:r>
              <a:rPr lang="cs-CZ" dirty="0" smtClean="0"/>
              <a:t>Literatura:</a:t>
            </a:r>
          </a:p>
          <a:p>
            <a:pPr>
              <a:buNone/>
            </a:pPr>
            <a:r>
              <a:rPr lang="cs-CZ" dirty="0" smtClean="0"/>
              <a:t>ROUBAL, Pavel. </a:t>
            </a:r>
            <a:r>
              <a:rPr lang="cs-CZ" i="1" dirty="0" smtClean="0"/>
              <a:t>Počítač pro učitele</a:t>
            </a:r>
            <a:r>
              <a:rPr lang="cs-CZ" dirty="0" smtClean="0"/>
              <a:t>. Brno: </a:t>
            </a:r>
            <a:r>
              <a:rPr lang="cs-CZ" dirty="0" err="1" smtClean="0"/>
              <a:t>Computer</a:t>
            </a:r>
            <a:r>
              <a:rPr lang="cs-CZ" dirty="0" smtClean="0"/>
              <a:t> </a:t>
            </a:r>
            <a:r>
              <a:rPr lang="cs-CZ" dirty="0" err="1" smtClean="0"/>
              <a:t>Press</a:t>
            </a:r>
            <a:r>
              <a:rPr lang="cs-CZ" dirty="0" smtClean="0"/>
              <a:t>, 2009. ISBN 978-80-251-2226-6</a:t>
            </a:r>
          </a:p>
          <a:p>
            <a:endParaRPr lang="cs-CZ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800" dirty="0" smtClean="0">
                <a:solidFill>
                  <a:srgbClr val="FFC000"/>
                </a:solidFill>
                <a:latin typeface="Luxi Sans" charset="0"/>
                <a:ea typeface="msgothic" charset="0"/>
                <a:cs typeface="msgothic" charset="0"/>
              </a:rPr>
              <a:t>Kam umístit počítač</a:t>
            </a:r>
            <a:endParaRPr lang="cs-CZ" dirty="0">
              <a:solidFill>
                <a:srgbClr val="FFC000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cs-CZ" dirty="0" smtClean="0"/>
              <a:t>1) Neumístit PC na místo s velkými teplotními rozdíly a velkou vlhkostí vzduchu</a:t>
            </a:r>
          </a:p>
          <a:p>
            <a:pPr>
              <a:buNone/>
            </a:pPr>
            <a:r>
              <a:rPr lang="cs-CZ" dirty="0" smtClean="0"/>
              <a:t>2) Umístit na pevnou podložku; stálé otřesy mu škodí</a:t>
            </a:r>
          </a:p>
          <a:p>
            <a:pPr>
              <a:buNone/>
            </a:pPr>
            <a:r>
              <a:rPr lang="cs-CZ" dirty="0" smtClean="0"/>
              <a:t>3) Počítači nesvědčí prašné prostředí ani cigaretový kouř – snižuje životnost</a:t>
            </a:r>
          </a:p>
          <a:p>
            <a:pPr>
              <a:buNone/>
            </a:pPr>
            <a:endParaRPr lang="cs-CZ" dirty="0"/>
          </a:p>
        </p:txBody>
      </p:sp>
      <p:pic>
        <p:nvPicPr>
          <p:cNvPr id="1027" name="Picture 3" descr="C:\Documents and Settings\Ondra\Local Settings\Temporary Internet Files\Content.IE5\BOFY10Y6\MP900178064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88224" y="5085184"/>
            <a:ext cx="2335188" cy="15567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4800" dirty="0" err="1" smtClean="0">
                <a:solidFill>
                  <a:srgbClr val="FFC000"/>
                </a:solidFill>
                <a:latin typeface="Luxi Sans" charset="0"/>
                <a:ea typeface="msgothic" charset="0"/>
                <a:cs typeface="msgothic" charset="0"/>
              </a:rPr>
              <a:t>Jak</a:t>
            </a:r>
            <a:r>
              <a:rPr lang="en-GB" sz="4800" dirty="0" smtClean="0">
                <a:solidFill>
                  <a:srgbClr val="FFC000"/>
                </a:solidFill>
                <a:latin typeface="Luxi Sans" charset="0"/>
                <a:ea typeface="msgothic" charset="0"/>
                <a:cs typeface="msgothic" charset="0"/>
              </a:rPr>
              <a:t> </a:t>
            </a:r>
            <a:r>
              <a:rPr lang="en-GB" sz="4800" dirty="0" err="1" smtClean="0">
                <a:solidFill>
                  <a:srgbClr val="FFC000"/>
                </a:solidFill>
                <a:latin typeface="Luxi Sans" charset="0"/>
                <a:ea typeface="msgothic" charset="0"/>
                <a:cs typeface="msgothic" charset="0"/>
              </a:rPr>
              <a:t>šetřit</a:t>
            </a:r>
            <a:r>
              <a:rPr lang="en-GB" sz="4800" dirty="0" smtClean="0">
                <a:solidFill>
                  <a:srgbClr val="FFC000"/>
                </a:solidFill>
                <a:latin typeface="Luxi Sans" charset="0"/>
                <a:ea typeface="msgothic" charset="0"/>
                <a:cs typeface="msgothic" charset="0"/>
              </a:rPr>
              <a:t> </a:t>
            </a:r>
            <a:r>
              <a:rPr lang="en-GB" sz="4800" dirty="0" err="1" smtClean="0">
                <a:solidFill>
                  <a:srgbClr val="FFC000"/>
                </a:solidFill>
                <a:latin typeface="Luxi Sans" charset="0"/>
                <a:ea typeface="msgothic" charset="0"/>
                <a:cs typeface="msgothic" charset="0"/>
              </a:rPr>
              <a:t>počítač</a:t>
            </a:r>
            <a:endParaRPr lang="cs-CZ" dirty="0">
              <a:solidFill>
                <a:srgbClr val="FFC000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cs-CZ" dirty="0" smtClean="0"/>
              <a:t>1) Do elektrické zásuvky nezapojujte jiné spotřebiče (konvice, mikrovlnné trouby, lednice, …)</a:t>
            </a:r>
          </a:p>
          <a:p>
            <a:pPr>
              <a:buNone/>
            </a:pPr>
            <a:r>
              <a:rPr lang="cs-CZ" dirty="0" smtClean="0"/>
              <a:t>2) Při zapínání zapnout všechny periférie a pak samotný počítač; při vypnutí naopak</a:t>
            </a:r>
          </a:p>
          <a:p>
            <a:pPr>
              <a:buNone/>
            </a:pPr>
            <a:r>
              <a:rPr lang="cs-CZ" dirty="0" smtClean="0"/>
              <a:t>3) Veškeré periferie připojujte k počítači ve vypnutém stavu</a:t>
            </a:r>
          </a:p>
          <a:p>
            <a:pPr>
              <a:buNone/>
            </a:pPr>
            <a:endParaRPr lang="cs-CZ" dirty="0"/>
          </a:p>
        </p:txBody>
      </p:sp>
      <p:pic>
        <p:nvPicPr>
          <p:cNvPr id="2050" name="Picture 2" descr="C:\Documents and Settings\Ondra\Local Settings\Temporary Internet Files\Content.IE5\BOFY10Y6\MP900399981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920" y="5085184"/>
            <a:ext cx="2093877" cy="17728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4800" dirty="0" err="1" smtClean="0">
                <a:solidFill>
                  <a:srgbClr val="FFC000"/>
                </a:solidFill>
                <a:latin typeface="Luxi Sans" charset="0"/>
                <a:ea typeface="msgothic" charset="0"/>
                <a:cs typeface="msgothic" charset="0"/>
              </a:rPr>
              <a:t>Jak</a:t>
            </a:r>
            <a:r>
              <a:rPr lang="en-GB" sz="4800" dirty="0" smtClean="0">
                <a:solidFill>
                  <a:srgbClr val="FFC000"/>
                </a:solidFill>
                <a:latin typeface="Luxi Sans" charset="0"/>
                <a:ea typeface="msgothic" charset="0"/>
                <a:cs typeface="msgothic" charset="0"/>
              </a:rPr>
              <a:t> </a:t>
            </a:r>
            <a:r>
              <a:rPr lang="en-GB" sz="4800" dirty="0" err="1" smtClean="0">
                <a:solidFill>
                  <a:srgbClr val="FFC000"/>
                </a:solidFill>
                <a:latin typeface="Luxi Sans" charset="0"/>
                <a:ea typeface="msgothic" charset="0"/>
                <a:cs typeface="msgothic" charset="0"/>
              </a:rPr>
              <a:t>šetřit</a:t>
            </a:r>
            <a:r>
              <a:rPr lang="en-GB" sz="4800" dirty="0" smtClean="0">
                <a:solidFill>
                  <a:srgbClr val="FFC000"/>
                </a:solidFill>
                <a:latin typeface="Luxi Sans" charset="0"/>
                <a:ea typeface="msgothic" charset="0"/>
                <a:cs typeface="msgothic" charset="0"/>
              </a:rPr>
              <a:t> </a:t>
            </a:r>
            <a:r>
              <a:rPr lang="en-GB" sz="4800" dirty="0" err="1" smtClean="0">
                <a:solidFill>
                  <a:srgbClr val="FFC000"/>
                </a:solidFill>
                <a:latin typeface="Luxi Sans" charset="0"/>
                <a:ea typeface="msgothic" charset="0"/>
                <a:cs typeface="msgothic" charset="0"/>
              </a:rPr>
              <a:t>sebe</a:t>
            </a:r>
            <a:endParaRPr lang="cs-CZ" dirty="0">
              <a:solidFill>
                <a:srgbClr val="FFC000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33222" indent="-514350">
              <a:buNone/>
            </a:pPr>
            <a:r>
              <a:rPr lang="cs-CZ" dirty="0" smtClean="0"/>
              <a:t>1) U počítače používat ergonomickou židli s podpěrkami pro ruce</a:t>
            </a:r>
          </a:p>
          <a:p>
            <a:pPr marL="633222" indent="-514350">
              <a:buNone/>
            </a:pPr>
            <a:r>
              <a:rPr lang="cs-CZ" dirty="0" smtClean="0"/>
              <a:t>2) Monitor nemít přímo před očima, hrozí nebezpečí křivení páteře</a:t>
            </a:r>
          </a:p>
          <a:p>
            <a:pPr marL="633222" indent="-514350">
              <a:buNone/>
            </a:pPr>
            <a:r>
              <a:rPr lang="cs-CZ" dirty="0" smtClean="0">
                <a:solidFill>
                  <a:srgbClr val="000000"/>
                </a:solidFill>
                <a:latin typeface="Corbel" pitchFamily="34" charset="0"/>
                <a:ea typeface="msgothic" charset="0"/>
                <a:cs typeface="msgothic" charset="0"/>
              </a:rPr>
              <a:t>3) Pokud</a:t>
            </a:r>
            <a:r>
              <a:rPr lang="en-GB" dirty="0" smtClean="0">
                <a:solidFill>
                  <a:srgbClr val="000000"/>
                </a:solidFill>
                <a:latin typeface="Corbel" pitchFamily="34" charset="0"/>
                <a:ea typeface="msgothic" charset="0"/>
                <a:cs typeface="msgothic" charset="0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latin typeface="Corbel" pitchFamily="34" charset="0"/>
                <a:ea typeface="msgothic" charset="0"/>
                <a:cs typeface="msgothic" charset="0"/>
              </a:rPr>
              <a:t>opisujete</a:t>
            </a:r>
            <a:r>
              <a:rPr lang="en-GB" dirty="0" smtClean="0">
                <a:solidFill>
                  <a:srgbClr val="000000"/>
                </a:solidFill>
                <a:latin typeface="Corbel" pitchFamily="34" charset="0"/>
                <a:ea typeface="msgothic" charset="0"/>
                <a:cs typeface="msgothic" charset="0"/>
              </a:rPr>
              <a:t> text, je </a:t>
            </a:r>
            <a:r>
              <a:rPr lang="en-GB" dirty="0" err="1" smtClean="0">
                <a:solidFill>
                  <a:srgbClr val="000000"/>
                </a:solidFill>
                <a:latin typeface="Corbel" pitchFamily="34" charset="0"/>
                <a:ea typeface="msgothic" charset="0"/>
                <a:cs typeface="msgothic" charset="0"/>
              </a:rPr>
              <a:t>dobré</a:t>
            </a:r>
            <a:r>
              <a:rPr lang="en-GB" dirty="0" smtClean="0">
                <a:solidFill>
                  <a:srgbClr val="000000"/>
                </a:solidFill>
                <a:latin typeface="Corbel" pitchFamily="34" charset="0"/>
                <a:ea typeface="msgothic" charset="0"/>
                <a:cs typeface="msgothic" charset="0"/>
              </a:rPr>
              <a:t>, </a:t>
            </a:r>
            <a:r>
              <a:rPr lang="en-GB" dirty="0" err="1" smtClean="0">
                <a:solidFill>
                  <a:srgbClr val="000000"/>
                </a:solidFill>
                <a:latin typeface="Corbel" pitchFamily="34" charset="0"/>
                <a:ea typeface="msgothic" charset="0"/>
                <a:cs typeface="msgothic" charset="0"/>
              </a:rPr>
              <a:t>aby</a:t>
            </a:r>
            <a:r>
              <a:rPr lang="en-GB" dirty="0" smtClean="0">
                <a:solidFill>
                  <a:srgbClr val="000000"/>
                </a:solidFill>
                <a:latin typeface="Corbel" pitchFamily="34" charset="0"/>
                <a:ea typeface="msgothic" charset="0"/>
                <a:cs typeface="msgothic" charset="0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latin typeface="Corbel" pitchFamily="34" charset="0"/>
                <a:ea typeface="msgothic" charset="0"/>
                <a:cs typeface="msgothic" charset="0"/>
              </a:rPr>
              <a:t>byl</a:t>
            </a:r>
            <a:r>
              <a:rPr lang="en-GB" dirty="0" smtClean="0">
                <a:solidFill>
                  <a:srgbClr val="000000"/>
                </a:solidFill>
                <a:latin typeface="Corbel" pitchFamily="34" charset="0"/>
                <a:ea typeface="msgothic" charset="0"/>
                <a:cs typeface="msgothic" charset="0"/>
              </a:rPr>
              <a:t> v </a:t>
            </a:r>
            <a:r>
              <a:rPr lang="en-GB" dirty="0" err="1" smtClean="0">
                <a:solidFill>
                  <a:srgbClr val="000000"/>
                </a:solidFill>
                <a:latin typeface="Corbel" pitchFamily="34" charset="0"/>
                <a:ea typeface="msgothic" charset="0"/>
                <a:cs typeface="msgothic" charset="0"/>
              </a:rPr>
              <a:t>úrovni</a:t>
            </a:r>
            <a:r>
              <a:rPr lang="en-GB" dirty="0" smtClean="0">
                <a:solidFill>
                  <a:srgbClr val="000000"/>
                </a:solidFill>
                <a:latin typeface="Corbel" pitchFamily="34" charset="0"/>
                <a:ea typeface="msgothic" charset="0"/>
                <a:cs typeface="msgothic" charset="0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latin typeface="Corbel" pitchFamily="34" charset="0"/>
                <a:ea typeface="msgothic" charset="0"/>
                <a:cs typeface="msgothic" charset="0"/>
              </a:rPr>
              <a:t>monitoru</a:t>
            </a:r>
            <a:r>
              <a:rPr lang="en-GB" dirty="0" smtClean="0">
                <a:solidFill>
                  <a:srgbClr val="000000"/>
                </a:solidFill>
                <a:latin typeface="Corbel" pitchFamily="34" charset="0"/>
                <a:ea typeface="msgothic" charset="0"/>
                <a:cs typeface="msgothic" charset="0"/>
              </a:rPr>
              <a:t>; </a:t>
            </a:r>
            <a:r>
              <a:rPr lang="en-GB" dirty="0" err="1" smtClean="0">
                <a:solidFill>
                  <a:srgbClr val="000000"/>
                </a:solidFill>
                <a:latin typeface="Corbel" pitchFamily="34" charset="0"/>
                <a:ea typeface="msgothic" charset="0"/>
                <a:cs typeface="msgothic" charset="0"/>
              </a:rPr>
              <a:t>časté</a:t>
            </a:r>
            <a:r>
              <a:rPr lang="en-GB" dirty="0" smtClean="0">
                <a:solidFill>
                  <a:srgbClr val="000000"/>
                </a:solidFill>
                <a:latin typeface="Corbel" pitchFamily="34" charset="0"/>
                <a:ea typeface="msgothic" charset="0"/>
                <a:cs typeface="msgothic" charset="0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latin typeface="Corbel" pitchFamily="34" charset="0"/>
                <a:ea typeface="msgothic" charset="0"/>
                <a:cs typeface="msgothic" charset="0"/>
              </a:rPr>
              <a:t>vyvracení</a:t>
            </a:r>
            <a:r>
              <a:rPr lang="en-GB" dirty="0" smtClean="0">
                <a:solidFill>
                  <a:srgbClr val="000000"/>
                </a:solidFill>
                <a:latin typeface="Corbel" pitchFamily="34" charset="0"/>
                <a:ea typeface="msgothic" charset="0"/>
                <a:cs typeface="msgothic" charset="0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latin typeface="Corbel" pitchFamily="34" charset="0"/>
                <a:ea typeface="msgothic" charset="0"/>
                <a:cs typeface="msgothic" charset="0"/>
              </a:rPr>
              <a:t>hlavy</a:t>
            </a:r>
            <a:r>
              <a:rPr lang="en-GB" dirty="0" smtClean="0">
                <a:solidFill>
                  <a:srgbClr val="000000"/>
                </a:solidFill>
                <a:latin typeface="Corbel" pitchFamily="34" charset="0"/>
                <a:ea typeface="msgothic" charset="0"/>
                <a:cs typeface="msgothic" charset="0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latin typeface="Corbel" pitchFamily="34" charset="0"/>
                <a:ea typeface="msgothic" charset="0"/>
                <a:cs typeface="msgothic" charset="0"/>
              </a:rPr>
              <a:t>nedělá</a:t>
            </a:r>
            <a:r>
              <a:rPr lang="en-GB" dirty="0" smtClean="0">
                <a:solidFill>
                  <a:srgbClr val="000000"/>
                </a:solidFill>
                <a:latin typeface="Corbel" pitchFamily="34" charset="0"/>
                <a:ea typeface="msgothic" charset="0"/>
                <a:cs typeface="msgothic" charset="0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latin typeface="Corbel" pitchFamily="34" charset="0"/>
                <a:ea typeface="msgothic" charset="0"/>
                <a:cs typeface="msgothic" charset="0"/>
              </a:rPr>
              <a:t>dobře</a:t>
            </a:r>
            <a:r>
              <a:rPr lang="en-GB" dirty="0" smtClean="0">
                <a:solidFill>
                  <a:srgbClr val="000000"/>
                </a:solidFill>
                <a:latin typeface="Corbel" pitchFamily="34" charset="0"/>
                <a:ea typeface="msgothic" charset="0"/>
                <a:cs typeface="msgothic" charset="0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latin typeface="Corbel" pitchFamily="34" charset="0"/>
                <a:ea typeface="msgothic" charset="0"/>
                <a:cs typeface="msgothic" charset="0"/>
              </a:rPr>
              <a:t>krční</a:t>
            </a:r>
            <a:r>
              <a:rPr lang="en-GB" dirty="0" smtClean="0">
                <a:solidFill>
                  <a:srgbClr val="000000"/>
                </a:solidFill>
                <a:latin typeface="Corbel" pitchFamily="34" charset="0"/>
                <a:ea typeface="msgothic" charset="0"/>
                <a:cs typeface="msgothic" charset="0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latin typeface="Corbel" pitchFamily="34" charset="0"/>
                <a:ea typeface="msgothic" charset="0"/>
                <a:cs typeface="msgothic" charset="0"/>
              </a:rPr>
              <a:t>páteři</a:t>
            </a:r>
            <a:endParaRPr lang="en-GB" dirty="0" smtClean="0">
              <a:solidFill>
                <a:srgbClr val="000000"/>
              </a:solidFill>
              <a:latin typeface="Corbel" pitchFamily="34" charset="0"/>
              <a:ea typeface="msgothic" charset="0"/>
              <a:cs typeface="msgothic" charset="0"/>
            </a:endParaRPr>
          </a:p>
          <a:p>
            <a:pPr marL="633222" indent="-514350">
              <a:buFont typeface="+mj-lt"/>
              <a:buAutoNum type="arabicParenR"/>
            </a:pPr>
            <a:endParaRPr lang="cs-CZ" dirty="0" smtClean="0"/>
          </a:p>
          <a:p>
            <a:endParaRPr lang="cs-CZ" dirty="0"/>
          </a:p>
        </p:txBody>
      </p:sp>
      <p:pic>
        <p:nvPicPr>
          <p:cNvPr id="3075" name="Picture 3" descr="C:\Documents and Settings\Ondra\Local Settings\Temporary Internet Files\Content.IE5\5PREYUOX\MC900438791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64896" y="4752528"/>
            <a:ext cx="1579104" cy="21054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4800" dirty="0" err="1" smtClean="0">
                <a:solidFill>
                  <a:srgbClr val="FFC000"/>
                </a:solidFill>
                <a:latin typeface="Luxi Sans" charset="0"/>
                <a:ea typeface="msgothic" charset="0"/>
                <a:cs typeface="msgothic" charset="0"/>
              </a:rPr>
              <a:t>Jak</a:t>
            </a:r>
            <a:r>
              <a:rPr lang="en-GB" sz="4800" dirty="0" smtClean="0">
                <a:solidFill>
                  <a:srgbClr val="FFC000"/>
                </a:solidFill>
                <a:latin typeface="Luxi Sans" charset="0"/>
                <a:ea typeface="msgothic" charset="0"/>
                <a:cs typeface="msgothic" charset="0"/>
              </a:rPr>
              <a:t> </a:t>
            </a:r>
            <a:r>
              <a:rPr lang="en-GB" sz="4800" dirty="0" err="1" smtClean="0">
                <a:solidFill>
                  <a:srgbClr val="FFC000"/>
                </a:solidFill>
                <a:latin typeface="Luxi Sans" charset="0"/>
                <a:ea typeface="msgothic" charset="0"/>
                <a:cs typeface="msgothic" charset="0"/>
              </a:rPr>
              <a:t>šetřit</a:t>
            </a:r>
            <a:r>
              <a:rPr lang="en-GB" sz="4800" dirty="0" smtClean="0">
                <a:solidFill>
                  <a:srgbClr val="FFC000"/>
                </a:solidFill>
                <a:latin typeface="Luxi Sans" charset="0"/>
                <a:ea typeface="msgothic" charset="0"/>
                <a:cs typeface="msgothic" charset="0"/>
              </a:rPr>
              <a:t> </a:t>
            </a:r>
            <a:r>
              <a:rPr lang="en-GB" sz="4800" dirty="0" err="1" smtClean="0">
                <a:solidFill>
                  <a:srgbClr val="FFC000"/>
                </a:solidFill>
                <a:latin typeface="Luxi Sans" charset="0"/>
                <a:ea typeface="msgothic" charset="0"/>
                <a:cs typeface="msgothic" charset="0"/>
              </a:rPr>
              <a:t>sebe</a:t>
            </a:r>
            <a:endParaRPr lang="cs-CZ" sz="48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33222" indent="-514350">
              <a:buNone/>
            </a:pPr>
            <a:endParaRPr lang="cs-CZ" dirty="0" smtClean="0">
              <a:solidFill>
                <a:srgbClr val="000000"/>
              </a:solidFill>
              <a:ea typeface="msgothic" charset="0"/>
              <a:cs typeface="msgothic" charset="0"/>
            </a:endParaRPr>
          </a:p>
          <a:p>
            <a:pPr marL="633222" indent="-514350">
              <a:buNone/>
            </a:pPr>
            <a:r>
              <a:rPr lang="cs-CZ" dirty="0" smtClean="0">
                <a:solidFill>
                  <a:srgbClr val="000000"/>
                </a:solidFill>
              </a:rPr>
              <a:t>4) Ž</a:t>
            </a:r>
            <a:r>
              <a:rPr lang="en-GB" dirty="0" smtClean="0">
                <a:solidFill>
                  <a:srgbClr val="000000"/>
                </a:solidFill>
                <a:ea typeface="msgothic" charset="0"/>
                <a:cs typeface="msgothic" charset="0"/>
              </a:rPr>
              <a:t>idle </a:t>
            </a:r>
            <a:r>
              <a:rPr lang="en-GB" dirty="0" err="1" smtClean="0">
                <a:solidFill>
                  <a:srgbClr val="000000"/>
                </a:solidFill>
                <a:ea typeface="msgothic" charset="0"/>
                <a:cs typeface="msgothic" charset="0"/>
              </a:rPr>
              <a:t>tak</a:t>
            </a:r>
            <a:r>
              <a:rPr lang="en-GB" dirty="0" smtClean="0">
                <a:solidFill>
                  <a:srgbClr val="000000"/>
                </a:solidFill>
                <a:ea typeface="msgothic" charset="0"/>
                <a:cs typeface="msgothic" charset="0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msgothic" charset="0"/>
                <a:cs typeface="msgothic" charset="0"/>
              </a:rPr>
              <a:t>nízká</a:t>
            </a:r>
            <a:r>
              <a:rPr lang="en-GB" dirty="0" smtClean="0">
                <a:solidFill>
                  <a:srgbClr val="000000"/>
                </a:solidFill>
                <a:ea typeface="msgothic" charset="0"/>
                <a:cs typeface="msgothic" charset="0"/>
              </a:rPr>
              <a:t>, </a:t>
            </a:r>
            <a:r>
              <a:rPr lang="en-GB" dirty="0" err="1" smtClean="0">
                <a:solidFill>
                  <a:srgbClr val="000000"/>
                </a:solidFill>
                <a:ea typeface="msgothic" charset="0"/>
                <a:cs typeface="msgothic" charset="0"/>
              </a:rPr>
              <a:t>abys</a:t>
            </a:r>
            <a:r>
              <a:rPr lang="en-GB" dirty="0" smtClean="0">
                <a:solidFill>
                  <a:srgbClr val="000000"/>
                </a:solidFill>
                <a:ea typeface="msgothic" charset="0"/>
                <a:cs typeface="msgothic" charset="0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msgothic" charset="0"/>
                <a:cs typeface="msgothic" charset="0"/>
              </a:rPr>
              <a:t>dosáhnul</a:t>
            </a:r>
            <a:r>
              <a:rPr lang="en-GB" dirty="0" smtClean="0">
                <a:solidFill>
                  <a:srgbClr val="000000"/>
                </a:solidFill>
                <a:ea typeface="msgothic" charset="0"/>
                <a:cs typeface="msgothic" charset="0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msgothic" charset="0"/>
                <a:cs typeface="msgothic" charset="0"/>
              </a:rPr>
              <a:t>nohama</a:t>
            </a:r>
            <a:r>
              <a:rPr lang="en-GB" dirty="0" smtClean="0">
                <a:solidFill>
                  <a:srgbClr val="000000"/>
                </a:solidFill>
                <a:ea typeface="msgothic" charset="0"/>
                <a:cs typeface="msgothic" charset="0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msgothic" charset="0"/>
                <a:cs typeface="msgothic" charset="0"/>
              </a:rPr>
              <a:t>na</a:t>
            </a:r>
            <a:r>
              <a:rPr lang="en-GB" dirty="0" smtClean="0">
                <a:solidFill>
                  <a:srgbClr val="000000"/>
                </a:solidFill>
                <a:ea typeface="msgothic" charset="0"/>
                <a:cs typeface="msgothic" charset="0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msgothic" charset="0"/>
                <a:cs typeface="msgothic" charset="0"/>
              </a:rPr>
              <a:t>zem</a:t>
            </a:r>
            <a:endParaRPr lang="cs-CZ" dirty="0" smtClean="0">
              <a:solidFill>
                <a:srgbClr val="000000"/>
              </a:solidFill>
              <a:ea typeface="msgothic" charset="0"/>
              <a:cs typeface="msgothic" charset="0"/>
            </a:endParaRPr>
          </a:p>
          <a:p>
            <a:pPr marL="633222" indent="-514350">
              <a:buNone/>
            </a:pPr>
            <a:r>
              <a:rPr lang="cs-CZ" dirty="0" smtClean="0">
                <a:solidFill>
                  <a:srgbClr val="000000"/>
                </a:solidFill>
                <a:ea typeface="msgothic" charset="0"/>
                <a:cs typeface="msgothic" charset="0"/>
              </a:rPr>
              <a:t>5) K</a:t>
            </a:r>
            <a:r>
              <a:rPr lang="en-GB" dirty="0" err="1" smtClean="0">
                <a:solidFill>
                  <a:srgbClr val="000000"/>
                </a:solidFill>
                <a:ea typeface="msgothic" charset="0"/>
                <a:cs typeface="msgothic" charset="0"/>
              </a:rPr>
              <a:t>dyž</a:t>
            </a:r>
            <a:r>
              <a:rPr lang="en-GB" dirty="0" smtClean="0">
                <a:solidFill>
                  <a:srgbClr val="000000"/>
                </a:solidFill>
                <a:ea typeface="msgothic" charset="0"/>
                <a:cs typeface="msgothic" charset="0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msgothic" charset="0"/>
                <a:cs typeface="msgothic" charset="0"/>
              </a:rPr>
              <a:t>položíš</a:t>
            </a:r>
            <a:r>
              <a:rPr lang="en-GB" dirty="0" smtClean="0">
                <a:solidFill>
                  <a:srgbClr val="000000"/>
                </a:solidFill>
                <a:ea typeface="msgothic" charset="0"/>
                <a:cs typeface="msgothic" charset="0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msgothic" charset="0"/>
                <a:cs typeface="msgothic" charset="0"/>
              </a:rPr>
              <a:t>ruce</a:t>
            </a:r>
            <a:r>
              <a:rPr lang="en-GB" dirty="0" smtClean="0">
                <a:solidFill>
                  <a:srgbClr val="000000"/>
                </a:solidFill>
                <a:ea typeface="msgothic" charset="0"/>
                <a:cs typeface="msgothic" charset="0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msgothic" charset="0"/>
                <a:cs typeface="msgothic" charset="0"/>
              </a:rPr>
              <a:t>na</a:t>
            </a:r>
            <a:r>
              <a:rPr lang="en-GB" dirty="0" smtClean="0">
                <a:solidFill>
                  <a:srgbClr val="000000"/>
                </a:solidFill>
                <a:ea typeface="msgothic" charset="0"/>
                <a:cs typeface="msgothic" charset="0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msgothic" charset="0"/>
                <a:cs typeface="msgothic" charset="0"/>
              </a:rPr>
              <a:t>klávesnici</a:t>
            </a:r>
            <a:r>
              <a:rPr lang="en-GB" dirty="0" smtClean="0">
                <a:solidFill>
                  <a:srgbClr val="000000"/>
                </a:solidFill>
                <a:ea typeface="msgothic" charset="0"/>
                <a:cs typeface="msgothic" charset="0"/>
              </a:rPr>
              <a:t>, </a:t>
            </a:r>
            <a:r>
              <a:rPr lang="en-GB" dirty="0" err="1" smtClean="0">
                <a:solidFill>
                  <a:srgbClr val="000000"/>
                </a:solidFill>
                <a:ea typeface="msgothic" charset="0"/>
                <a:cs typeface="msgothic" charset="0"/>
              </a:rPr>
              <a:t>měly</a:t>
            </a:r>
            <a:r>
              <a:rPr lang="en-GB" dirty="0" smtClean="0">
                <a:solidFill>
                  <a:srgbClr val="000000"/>
                </a:solidFill>
                <a:ea typeface="msgothic" charset="0"/>
                <a:cs typeface="msgothic" charset="0"/>
              </a:rPr>
              <a:t> by </a:t>
            </a:r>
            <a:r>
              <a:rPr lang="en-GB" dirty="0" err="1" smtClean="0">
                <a:solidFill>
                  <a:srgbClr val="000000"/>
                </a:solidFill>
                <a:ea typeface="msgothic" charset="0"/>
                <a:cs typeface="msgothic" charset="0"/>
              </a:rPr>
              <a:t>svírat</a:t>
            </a:r>
            <a:r>
              <a:rPr lang="en-GB" dirty="0" smtClean="0">
                <a:solidFill>
                  <a:srgbClr val="000000"/>
                </a:solidFill>
                <a:ea typeface="msgothic" charset="0"/>
                <a:cs typeface="msgothic" charset="0"/>
              </a:rPr>
              <a:t> v </a:t>
            </a:r>
            <a:r>
              <a:rPr lang="en-GB" dirty="0" err="1" smtClean="0">
                <a:solidFill>
                  <a:srgbClr val="000000"/>
                </a:solidFill>
                <a:ea typeface="msgothic" charset="0"/>
                <a:cs typeface="msgothic" charset="0"/>
              </a:rPr>
              <a:t>lokti</a:t>
            </a:r>
            <a:r>
              <a:rPr lang="en-GB" dirty="0" smtClean="0">
                <a:solidFill>
                  <a:srgbClr val="000000"/>
                </a:solidFill>
                <a:ea typeface="msgothic" charset="0"/>
                <a:cs typeface="msgothic" charset="0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msgothic" charset="0"/>
                <a:cs typeface="msgothic" charset="0"/>
              </a:rPr>
              <a:t>pravý</a:t>
            </a:r>
            <a:r>
              <a:rPr lang="en-GB" dirty="0" smtClean="0">
                <a:solidFill>
                  <a:srgbClr val="000000"/>
                </a:solidFill>
                <a:ea typeface="msgothic" charset="0"/>
                <a:cs typeface="msgothic" charset="0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msgothic" charset="0"/>
                <a:cs typeface="msgothic" charset="0"/>
              </a:rPr>
              <a:t>úhel</a:t>
            </a:r>
            <a:endParaRPr lang="cs-CZ" dirty="0" smtClean="0">
              <a:solidFill>
                <a:srgbClr val="000000"/>
              </a:solidFill>
              <a:ea typeface="msgothic" charset="0"/>
              <a:cs typeface="msgothic" charset="0"/>
            </a:endParaRPr>
          </a:p>
          <a:p>
            <a:pPr marL="633222" indent="-514350">
              <a:buNone/>
            </a:pPr>
            <a:r>
              <a:rPr lang="cs-CZ" dirty="0" smtClean="0">
                <a:solidFill>
                  <a:srgbClr val="000000"/>
                </a:solidFill>
                <a:ea typeface="msgothic" charset="0"/>
                <a:cs typeface="msgothic" charset="0"/>
              </a:rPr>
              <a:t>6) P</a:t>
            </a:r>
            <a:r>
              <a:rPr lang="en-GB" dirty="0" smtClean="0">
                <a:solidFill>
                  <a:srgbClr val="000000"/>
                </a:solidFill>
                <a:ea typeface="msgothic" charset="0"/>
                <a:cs typeface="msgothic" charset="0"/>
              </a:rPr>
              <a:t>o </a:t>
            </a:r>
            <a:r>
              <a:rPr lang="en-GB" dirty="0" err="1" smtClean="0">
                <a:solidFill>
                  <a:srgbClr val="000000"/>
                </a:solidFill>
                <a:ea typeface="msgothic" charset="0"/>
                <a:cs typeface="msgothic" charset="0"/>
              </a:rPr>
              <a:t>cca</a:t>
            </a:r>
            <a:r>
              <a:rPr lang="en-GB" dirty="0" smtClean="0">
                <a:solidFill>
                  <a:srgbClr val="000000"/>
                </a:solidFill>
                <a:ea typeface="msgothic" charset="0"/>
                <a:cs typeface="msgothic" charset="0"/>
              </a:rPr>
              <a:t> 15-ti </a:t>
            </a:r>
            <a:r>
              <a:rPr lang="en-GB" dirty="0" err="1" smtClean="0">
                <a:solidFill>
                  <a:srgbClr val="000000"/>
                </a:solidFill>
                <a:ea typeface="msgothic" charset="0"/>
                <a:cs typeface="msgothic" charset="0"/>
              </a:rPr>
              <a:t>minutách</a:t>
            </a:r>
            <a:r>
              <a:rPr lang="en-GB" dirty="0" smtClean="0">
                <a:solidFill>
                  <a:srgbClr val="000000"/>
                </a:solidFill>
                <a:ea typeface="msgothic" charset="0"/>
                <a:cs typeface="msgothic" charset="0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msgothic" charset="0"/>
                <a:cs typeface="msgothic" charset="0"/>
              </a:rPr>
              <a:t>práce</a:t>
            </a:r>
            <a:r>
              <a:rPr lang="en-GB" dirty="0" smtClean="0">
                <a:solidFill>
                  <a:srgbClr val="000000"/>
                </a:solidFill>
                <a:ea typeface="msgothic" charset="0"/>
                <a:cs typeface="msgothic" charset="0"/>
              </a:rPr>
              <a:t> u PC se </a:t>
            </a:r>
            <a:r>
              <a:rPr lang="en-GB" dirty="0" err="1" smtClean="0">
                <a:solidFill>
                  <a:srgbClr val="000000"/>
                </a:solidFill>
                <a:ea typeface="msgothic" charset="0"/>
                <a:cs typeface="msgothic" charset="0"/>
              </a:rPr>
              <a:t>protáhnout</a:t>
            </a:r>
            <a:r>
              <a:rPr lang="en-GB" dirty="0" smtClean="0">
                <a:solidFill>
                  <a:srgbClr val="000000"/>
                </a:solidFill>
                <a:ea typeface="msgothic" charset="0"/>
                <a:cs typeface="msgothic" charset="0"/>
              </a:rPr>
              <a:t>, </a:t>
            </a:r>
            <a:r>
              <a:rPr lang="en-GB" dirty="0" err="1" smtClean="0">
                <a:solidFill>
                  <a:srgbClr val="000000"/>
                </a:solidFill>
                <a:ea typeface="msgothic" charset="0"/>
                <a:cs typeface="msgothic" charset="0"/>
              </a:rPr>
              <a:t>zacvičit</a:t>
            </a:r>
            <a:r>
              <a:rPr lang="en-GB" dirty="0" smtClean="0">
                <a:solidFill>
                  <a:srgbClr val="000000"/>
                </a:solidFill>
                <a:ea typeface="msgothic" charset="0"/>
                <a:cs typeface="msgothic" charset="0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msgothic" charset="0"/>
                <a:cs typeface="msgothic" charset="0"/>
              </a:rPr>
              <a:t>si</a:t>
            </a:r>
            <a:r>
              <a:rPr lang="en-GB" dirty="0" smtClean="0">
                <a:solidFill>
                  <a:srgbClr val="000000"/>
                </a:solidFill>
                <a:ea typeface="msgothic" charset="0"/>
                <a:cs typeface="msgothic" charset="0"/>
              </a:rPr>
              <a:t>, </a:t>
            </a:r>
            <a:r>
              <a:rPr lang="en-GB" dirty="0" err="1" smtClean="0">
                <a:solidFill>
                  <a:srgbClr val="000000"/>
                </a:solidFill>
                <a:ea typeface="msgothic" charset="0"/>
                <a:cs typeface="msgothic" charset="0"/>
              </a:rPr>
              <a:t>projít</a:t>
            </a:r>
            <a:r>
              <a:rPr lang="en-GB" dirty="0" smtClean="0">
                <a:solidFill>
                  <a:srgbClr val="000000"/>
                </a:solidFill>
                <a:ea typeface="msgothic" charset="0"/>
                <a:cs typeface="msgothic" charset="0"/>
              </a:rPr>
              <a:t> se</a:t>
            </a:r>
            <a:endParaRPr lang="cs-CZ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1252728"/>
          </a:xfrm>
        </p:spPr>
        <p:txBody>
          <a:bodyPr>
            <a:normAutofit/>
          </a:bodyPr>
          <a:lstStyle/>
          <a:p>
            <a:r>
              <a:rPr lang="cs-CZ" sz="4800" dirty="0" smtClean="0">
                <a:solidFill>
                  <a:srgbClr val="FFC000"/>
                </a:solidFill>
                <a:ea typeface="msgothic" charset="0"/>
                <a:cs typeface="msgothic" charset="0"/>
              </a:rPr>
              <a:t>H</a:t>
            </a:r>
            <a:r>
              <a:rPr lang="en-GB" sz="4800" dirty="0" err="1" smtClean="0">
                <a:solidFill>
                  <a:srgbClr val="FFC000"/>
                </a:solidFill>
                <a:ea typeface="msgothic" charset="0"/>
                <a:cs typeface="msgothic" charset="0"/>
              </a:rPr>
              <a:t>odnoty</a:t>
            </a:r>
            <a:r>
              <a:rPr lang="en-GB" sz="4800" dirty="0" smtClean="0">
                <a:solidFill>
                  <a:srgbClr val="FFC000"/>
                </a:solidFill>
                <a:ea typeface="msgothic" charset="0"/>
                <a:cs typeface="msgothic" charset="0"/>
              </a:rPr>
              <a:t> </a:t>
            </a:r>
            <a:r>
              <a:rPr lang="en-GB" sz="4800" dirty="0" err="1" smtClean="0">
                <a:solidFill>
                  <a:srgbClr val="FFC000"/>
                </a:solidFill>
                <a:ea typeface="msgothic" charset="0"/>
                <a:cs typeface="msgothic" charset="0"/>
              </a:rPr>
              <a:t>správného</a:t>
            </a:r>
            <a:r>
              <a:rPr lang="en-GB" sz="4800" dirty="0" smtClean="0">
                <a:solidFill>
                  <a:srgbClr val="FFC000"/>
                </a:solidFill>
                <a:ea typeface="msgothic" charset="0"/>
                <a:cs typeface="msgothic" charset="0"/>
              </a:rPr>
              <a:t> </a:t>
            </a:r>
            <a:r>
              <a:rPr lang="en-GB" sz="4800" dirty="0" err="1" smtClean="0">
                <a:solidFill>
                  <a:srgbClr val="FFC000"/>
                </a:solidFill>
                <a:ea typeface="msgothic" charset="0"/>
                <a:cs typeface="msgothic" charset="0"/>
              </a:rPr>
              <a:t>sezení</a:t>
            </a:r>
            <a:endParaRPr lang="cs-CZ" dirty="0"/>
          </a:p>
        </p:txBody>
      </p:sp>
      <p:graphicFrame>
        <p:nvGraphicFramePr>
          <p:cNvPr id="4098" name="Object 2"/>
          <p:cNvGraphicFramePr>
            <a:graphicFrameLocks noChangeAspect="1"/>
          </p:cNvGraphicFramePr>
          <p:nvPr>
            <p:ph idx="1"/>
          </p:nvPr>
        </p:nvGraphicFramePr>
        <p:xfrm>
          <a:off x="539552" y="1700808"/>
          <a:ext cx="8140700" cy="3749675"/>
        </p:xfrm>
        <a:graphic>
          <a:graphicData uri="http://schemas.openxmlformats.org/presentationml/2006/ole">
            <p:oleObj spid="_x0000_s4098" r:id="rId3" imgW="8139960" imgH="3749400" progId="">
              <p:embed/>
            </p:oleObj>
          </a:graphicData>
        </a:graphic>
      </p:graphicFrame>
      <p:sp>
        <p:nvSpPr>
          <p:cNvPr id="5" name="Obdélník 4"/>
          <p:cNvSpPr/>
          <p:nvPr/>
        </p:nvSpPr>
        <p:spPr>
          <a:xfrm>
            <a:off x="467544" y="5013176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en-GB" dirty="0" err="1" smtClean="0">
                <a:solidFill>
                  <a:srgbClr val="000000"/>
                </a:solidFill>
                <a:latin typeface="Luxi Sans" charset="0"/>
                <a:ea typeface="msgothic" charset="0"/>
                <a:cs typeface="msgothic" charset="0"/>
              </a:rPr>
              <a:t>Legenda</a:t>
            </a:r>
            <a:r>
              <a:rPr lang="en-GB" dirty="0" smtClean="0">
                <a:solidFill>
                  <a:srgbClr val="000000"/>
                </a:solidFill>
                <a:latin typeface="Luxi Sans" charset="0"/>
                <a:ea typeface="msgothic" charset="0"/>
                <a:cs typeface="msgothic" charset="0"/>
              </a:rPr>
              <a:t>:</a:t>
            </a:r>
          </a:p>
          <a:p>
            <a: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endParaRPr lang="en-GB" dirty="0" smtClean="0">
              <a:solidFill>
                <a:srgbClr val="000000"/>
              </a:solidFill>
              <a:latin typeface="Luxi Sans" charset="0"/>
              <a:ea typeface="msgothic" charset="0"/>
              <a:cs typeface="msgothic" charset="0"/>
            </a:endParaRPr>
          </a:p>
          <a:p>
            <a: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en-GB" dirty="0" smtClean="0">
                <a:solidFill>
                  <a:srgbClr val="000000"/>
                </a:solidFill>
                <a:latin typeface="Luxi Sans" charset="0"/>
                <a:ea typeface="msgothic" charset="0"/>
                <a:cs typeface="msgothic" charset="0"/>
              </a:rPr>
              <a:t>*	</a:t>
            </a:r>
            <a:r>
              <a:rPr lang="en-GB" dirty="0" err="1" smtClean="0">
                <a:solidFill>
                  <a:srgbClr val="000000"/>
                </a:solidFill>
                <a:latin typeface="Luxi Sans" charset="0"/>
                <a:ea typeface="msgothic" charset="0"/>
                <a:cs typeface="msgothic" charset="0"/>
              </a:rPr>
              <a:t>nebo</a:t>
            </a:r>
            <a:r>
              <a:rPr lang="en-GB" dirty="0" smtClean="0">
                <a:solidFill>
                  <a:srgbClr val="000000"/>
                </a:solidFill>
                <a:latin typeface="Luxi Sans" charset="0"/>
                <a:ea typeface="msgothic" charset="0"/>
                <a:cs typeface="msgothic" charset="0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latin typeface="Luxi Sans" charset="0"/>
                <a:ea typeface="msgothic" charset="0"/>
                <a:cs typeface="msgothic" charset="0"/>
              </a:rPr>
              <a:t>na</a:t>
            </a:r>
            <a:r>
              <a:rPr lang="en-GB" dirty="0" smtClean="0">
                <a:solidFill>
                  <a:srgbClr val="000000"/>
                </a:solidFill>
                <a:latin typeface="Luxi Sans" charset="0"/>
                <a:ea typeface="msgothic" charset="0"/>
                <a:cs typeface="msgothic" charset="0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latin typeface="Luxi Sans" charset="0"/>
                <a:ea typeface="msgothic" charset="0"/>
                <a:cs typeface="msgothic" charset="0"/>
              </a:rPr>
              <a:t>délku</a:t>
            </a:r>
            <a:r>
              <a:rPr lang="en-GB" dirty="0" smtClean="0">
                <a:solidFill>
                  <a:srgbClr val="000000"/>
                </a:solidFill>
                <a:latin typeface="Luxi Sans" charset="0"/>
                <a:ea typeface="msgothic" charset="0"/>
                <a:cs typeface="msgothic" charset="0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latin typeface="Luxi Sans" charset="0"/>
                <a:ea typeface="msgothic" charset="0"/>
                <a:cs typeface="msgothic" charset="0"/>
              </a:rPr>
              <a:t>paže</a:t>
            </a:r>
            <a:endParaRPr lang="en-GB" dirty="0" smtClean="0">
              <a:solidFill>
                <a:srgbClr val="000000"/>
              </a:solidFill>
              <a:latin typeface="Luxi Sans" charset="0"/>
              <a:ea typeface="msgothic" charset="0"/>
              <a:cs typeface="msgothic" charset="0"/>
            </a:endParaRPr>
          </a:p>
          <a:p>
            <a: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endParaRPr lang="en-GB" dirty="0" smtClean="0">
              <a:solidFill>
                <a:srgbClr val="000000"/>
              </a:solidFill>
              <a:latin typeface="Luxi Sans" charset="0"/>
              <a:ea typeface="msgothic" charset="0"/>
              <a:cs typeface="msgothic" charset="0"/>
            </a:endParaRPr>
          </a:p>
          <a:p>
            <a: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en-GB" dirty="0" smtClean="0">
                <a:solidFill>
                  <a:srgbClr val="000000"/>
                </a:solidFill>
                <a:latin typeface="Luxi Sans" charset="0"/>
                <a:ea typeface="msgothic" charset="0"/>
                <a:cs typeface="msgothic" charset="0"/>
              </a:rPr>
              <a:t>**	</a:t>
            </a:r>
            <a:r>
              <a:rPr lang="en-GB" dirty="0" err="1" smtClean="0">
                <a:solidFill>
                  <a:srgbClr val="000000"/>
                </a:solidFill>
                <a:latin typeface="Luxi Sans" charset="0"/>
                <a:ea typeface="msgothic" charset="0"/>
                <a:cs typeface="msgothic" charset="0"/>
              </a:rPr>
              <a:t>podle</a:t>
            </a:r>
            <a:r>
              <a:rPr lang="en-GB" dirty="0" smtClean="0">
                <a:solidFill>
                  <a:srgbClr val="000000"/>
                </a:solidFill>
                <a:latin typeface="Luxi Sans" charset="0"/>
                <a:ea typeface="msgothic" charset="0"/>
                <a:cs typeface="msgothic" charset="0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latin typeface="Luxi Sans" charset="0"/>
                <a:ea typeface="msgothic" charset="0"/>
                <a:cs typeface="msgothic" charset="0"/>
              </a:rPr>
              <a:t>výšky</a:t>
            </a:r>
            <a:r>
              <a:rPr lang="en-GB" dirty="0" smtClean="0">
                <a:solidFill>
                  <a:srgbClr val="000000"/>
                </a:solidFill>
                <a:latin typeface="Luxi Sans" charset="0"/>
                <a:ea typeface="msgothic" charset="0"/>
                <a:cs typeface="msgothic" charset="0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latin typeface="Luxi Sans" charset="0"/>
                <a:ea typeface="msgothic" charset="0"/>
                <a:cs typeface="msgothic" charset="0"/>
              </a:rPr>
              <a:t>postavy</a:t>
            </a:r>
            <a:endParaRPr lang="en-GB" dirty="0">
              <a:solidFill>
                <a:srgbClr val="000000"/>
              </a:solidFill>
              <a:latin typeface="Luxi Sans" charset="0"/>
              <a:ea typeface="msgothic" charset="0"/>
              <a:cs typeface="msgothic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Problémy při dlouhé práci na PC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Stres</a:t>
            </a:r>
          </a:p>
          <a:p>
            <a:r>
              <a:rPr lang="cs-CZ" dirty="0" smtClean="0"/>
              <a:t>Bolesti hlavy</a:t>
            </a:r>
          </a:p>
          <a:p>
            <a:r>
              <a:rPr lang="cs-CZ" dirty="0" smtClean="0"/>
              <a:t>Bolest očí</a:t>
            </a:r>
          </a:p>
          <a:p>
            <a:r>
              <a:rPr lang="cs-CZ" dirty="0" smtClean="0"/>
              <a:t>Bolesti zad</a:t>
            </a:r>
          </a:p>
          <a:p>
            <a:r>
              <a:rPr lang="cs-CZ" dirty="0" smtClean="0"/>
              <a:t>Bolest svalů předloktí,</a:t>
            </a:r>
          </a:p>
          <a:p>
            <a:r>
              <a:rPr lang="cs-CZ" dirty="0" smtClean="0"/>
              <a:t>zápěstí a prstů</a:t>
            </a:r>
            <a:endParaRPr lang="cs-CZ" dirty="0"/>
          </a:p>
        </p:txBody>
      </p:sp>
      <p:pic>
        <p:nvPicPr>
          <p:cNvPr id="5122" name="Picture 2" descr="C:\Documents and Settings\Ondra\Local Settings\Temporary Internet Files\Content.IE5\39VBQN0S\MP900448469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1916832"/>
            <a:ext cx="2771800" cy="41577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Umístění monitoru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>
                <a:solidFill>
                  <a:srgbClr val="000000"/>
                </a:solidFill>
              </a:rPr>
              <a:t>M</a:t>
            </a:r>
            <a:r>
              <a:rPr lang="en-GB" dirty="0" err="1" smtClean="0">
                <a:solidFill>
                  <a:srgbClr val="000000"/>
                </a:solidFill>
                <a:ea typeface="msgothic" charset="0"/>
                <a:cs typeface="msgothic" charset="0"/>
              </a:rPr>
              <a:t>onitor</a:t>
            </a:r>
            <a:r>
              <a:rPr lang="en-GB" dirty="0" smtClean="0">
                <a:solidFill>
                  <a:srgbClr val="000000"/>
                </a:solidFill>
                <a:ea typeface="msgothic" charset="0"/>
                <a:cs typeface="msgothic" charset="0"/>
              </a:rPr>
              <a:t> by </a:t>
            </a:r>
            <a:r>
              <a:rPr lang="en-GB" dirty="0" err="1" smtClean="0">
                <a:solidFill>
                  <a:srgbClr val="000000"/>
                </a:solidFill>
                <a:ea typeface="msgothic" charset="0"/>
                <a:cs typeface="msgothic" charset="0"/>
              </a:rPr>
              <a:t>měl</a:t>
            </a:r>
            <a:r>
              <a:rPr lang="en-GB" dirty="0" smtClean="0">
                <a:solidFill>
                  <a:srgbClr val="000000"/>
                </a:solidFill>
                <a:ea typeface="msgothic" charset="0"/>
                <a:cs typeface="msgothic" charset="0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msgothic" charset="0"/>
                <a:cs typeface="msgothic" charset="0"/>
              </a:rPr>
              <a:t>být</a:t>
            </a:r>
            <a:r>
              <a:rPr lang="en-GB" dirty="0" smtClean="0">
                <a:solidFill>
                  <a:srgbClr val="000000"/>
                </a:solidFill>
                <a:ea typeface="msgothic" charset="0"/>
                <a:cs typeface="msgothic" charset="0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msgothic" charset="0"/>
                <a:cs typeface="msgothic" charset="0"/>
              </a:rPr>
              <a:t>alespoň</a:t>
            </a:r>
            <a:r>
              <a:rPr lang="en-GB" dirty="0" smtClean="0">
                <a:solidFill>
                  <a:srgbClr val="000000"/>
                </a:solidFill>
                <a:ea typeface="msgothic" charset="0"/>
                <a:cs typeface="msgothic" charset="0"/>
              </a:rPr>
              <a:t> 50 cm </a:t>
            </a:r>
            <a:r>
              <a:rPr lang="en-GB" dirty="0" err="1" smtClean="0">
                <a:solidFill>
                  <a:srgbClr val="000000"/>
                </a:solidFill>
                <a:ea typeface="msgothic" charset="0"/>
                <a:cs typeface="msgothic" charset="0"/>
              </a:rPr>
              <a:t>od</a:t>
            </a:r>
            <a:r>
              <a:rPr lang="en-GB" dirty="0" smtClean="0">
                <a:solidFill>
                  <a:srgbClr val="000000"/>
                </a:solidFill>
                <a:ea typeface="msgothic" charset="0"/>
                <a:cs typeface="msgothic" charset="0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msgothic" charset="0"/>
                <a:cs typeface="msgothic" charset="0"/>
              </a:rPr>
              <a:t>očí</a:t>
            </a:r>
            <a:r>
              <a:rPr lang="en-GB" dirty="0" smtClean="0">
                <a:solidFill>
                  <a:srgbClr val="000000"/>
                </a:solidFill>
                <a:ea typeface="msgothic" charset="0"/>
                <a:cs typeface="msgothic" charset="0"/>
              </a:rPr>
              <a:t> </a:t>
            </a:r>
            <a:endParaRPr lang="cs-CZ" dirty="0" smtClean="0">
              <a:solidFill>
                <a:srgbClr val="000000"/>
              </a:solidFill>
              <a:ea typeface="msgothic" charset="0"/>
              <a:cs typeface="msgothic" charset="0"/>
            </a:endParaRPr>
          </a:p>
          <a:p>
            <a:r>
              <a:rPr lang="cs-CZ" dirty="0" smtClean="0"/>
              <a:t>Tak, aby na monitor nesvítilo slunce (nejlépe kolmo k oknu)</a:t>
            </a:r>
          </a:p>
          <a:p>
            <a:r>
              <a:rPr lang="cs-CZ" dirty="0" smtClean="0"/>
              <a:t>Horní okraj obrazovky ve výši očí</a:t>
            </a:r>
            <a:endParaRPr lang="cs-CZ" dirty="0"/>
          </a:p>
        </p:txBody>
      </p:sp>
      <p:pic>
        <p:nvPicPr>
          <p:cNvPr id="6146" name="Picture 2" descr="C:\Documents and Settings\Ondra\Local Settings\Temporary Internet Files\Content.IE5\39VBQN0S\MC900391476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56" y="4005064"/>
            <a:ext cx="2520280" cy="234703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Osvětlení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Okno stínit nejlépe vertikálními žaluziemi</a:t>
            </a:r>
          </a:p>
          <a:p>
            <a:r>
              <a:rPr lang="cs-CZ" dirty="0" smtClean="0"/>
              <a:t>Umístit lampu tak, aby nedocházelo k </a:t>
            </a:r>
            <a:r>
              <a:rPr lang="cs-CZ" dirty="0" err="1" smtClean="0"/>
              <a:t>odzaru</a:t>
            </a:r>
            <a:r>
              <a:rPr lang="cs-CZ" dirty="0" smtClean="0"/>
              <a:t> paprsků od monitoru</a:t>
            </a:r>
          </a:p>
          <a:p>
            <a:r>
              <a:rPr lang="cs-CZ" dirty="0" smtClean="0"/>
              <a:t>Mít matnou pracovní plochu (kvůli odleskům)</a:t>
            </a:r>
            <a:endParaRPr lang="cs-CZ" dirty="0"/>
          </a:p>
        </p:txBody>
      </p:sp>
      <p:pic>
        <p:nvPicPr>
          <p:cNvPr id="7171" name="Picture 3" descr="C:\Documents and Settings\Ondra\Local Settings\Temporary Internet Files\Content.IE5\F2CRCAVW\MP900398853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4005064"/>
            <a:ext cx="3678898" cy="26277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">
  <a:themeElements>
    <a:clrScheme name="Modul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dul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138</TotalTime>
  <Words>337</Words>
  <Application>Microsoft Office PowerPoint</Application>
  <PresentationFormat>Předvádění na obrazovce (4:3)</PresentationFormat>
  <Paragraphs>53</Paragraphs>
  <Slides>14</Slides>
  <Notes>0</Notes>
  <HiddenSlides>0</HiddenSlides>
  <MMClips>0</MMClips>
  <ScaleCrop>false</ScaleCrop>
  <HeadingPairs>
    <vt:vector size="6" baseType="variant">
      <vt:variant>
        <vt:lpstr>Motiv</vt:lpstr>
      </vt:variant>
      <vt:variant>
        <vt:i4>1</vt:i4>
      </vt:variant>
      <vt:variant>
        <vt:lpstr>Vložené servery OLE</vt:lpstr>
      </vt:variant>
      <vt:variant>
        <vt:i4>0</vt:i4>
      </vt:variant>
      <vt:variant>
        <vt:lpstr>Nadpisy snímků</vt:lpstr>
      </vt:variant>
      <vt:variant>
        <vt:i4>14</vt:i4>
      </vt:variant>
    </vt:vector>
  </HeadingPairs>
  <TitlesOfParts>
    <vt:vector size="15" baseType="lpstr">
      <vt:lpstr>Modul</vt:lpstr>
      <vt:lpstr>Zásady při práci s PC</vt:lpstr>
      <vt:lpstr>Kam umístit počítač</vt:lpstr>
      <vt:lpstr>Jak šetřit počítač</vt:lpstr>
      <vt:lpstr>Jak šetřit sebe</vt:lpstr>
      <vt:lpstr>Jak šetřit sebe</vt:lpstr>
      <vt:lpstr>Hodnoty správného sezení</vt:lpstr>
      <vt:lpstr>Problémy při dlouhé práci na PC</vt:lpstr>
      <vt:lpstr>Umístění monitoru</vt:lpstr>
      <vt:lpstr>Osvětlení</vt:lpstr>
      <vt:lpstr>Teplota</vt:lpstr>
      <vt:lpstr>Větrání</vt:lpstr>
      <vt:lpstr>RSI</vt:lpstr>
      <vt:lpstr>Prevence RSI</vt:lpstr>
      <vt:lpstr>Zdroje (05.08. 2012)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Zásady při práci s PC</dc:title>
  <cp:lastModifiedBy>Ondra</cp:lastModifiedBy>
  <cp:revision>33</cp:revision>
  <dcterms:modified xsi:type="dcterms:W3CDTF">2012-11-25T17:57:03Z</dcterms:modified>
</cp:coreProperties>
</file>