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7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59" r:id="rId1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avoúhlý trojúhelník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grpSp>
        <p:nvGrpSpPr>
          <p:cNvPr id="2" name="Skupina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Volný tvar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Volný tvar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Volný tvar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Přímá spojovací čára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Nadpis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Dvojitá šipka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Dvojitá šipka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6" name="Nadpis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Volný tvar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Pravoúhlý trojúhelník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Přímá spojovací čára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Dvojitá šipka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Dvojitá šipka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Volný tvar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Volný tvar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Pravoúhlý trojúhelník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Přímá spojovací čára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en.wikipedia.org/wiki/File:Canon_PowerShot_A95_-_front_and_back.jpg" TargetMode="External"/><Relationship Id="rId3" Type="http://schemas.openxmlformats.org/officeDocument/2006/relationships/hyperlink" Target="http://cs.wikipedia.org/wiki/Soubor:Loaded_canon_a95.jpg" TargetMode="External"/><Relationship Id="rId7" Type="http://schemas.openxmlformats.org/officeDocument/2006/relationships/hyperlink" Target="http://cs.wikipedia.org/wiki/Soubor:Reflex_camera_numeric.svg" TargetMode="External"/><Relationship Id="rId2" Type="http://schemas.openxmlformats.org/officeDocument/2006/relationships/hyperlink" Target="http://cs.wikipedia.org/wiki/Digit%C3%A1ln%C3%AD_fotoapar%C3%A1t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n.wikipedia.org/wiki/File:Sony_DSC-H2_01.jpg" TargetMode="External"/><Relationship Id="rId5" Type="http://schemas.openxmlformats.org/officeDocument/2006/relationships/hyperlink" Target="http://en.wikipedia.org/wiki/File:Sony_DSC-W170.jpg" TargetMode="External"/><Relationship Id="rId4" Type="http://schemas.openxmlformats.org/officeDocument/2006/relationships/hyperlink" Target="http://cs.wikipedia.org/wiki/Soubor:Nikon_F5.jpg" TargetMode="External"/><Relationship Id="rId9" Type="http://schemas.openxmlformats.org/officeDocument/2006/relationships/hyperlink" Target="http://en.wikipedia.org/wiki/File:Phone_Camera_B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Digitální fotoaparát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Radek Straka</a:t>
            </a:r>
          </a:p>
          <a:p>
            <a:r>
              <a:rPr lang="cs-CZ" dirty="0" smtClean="0"/>
              <a:t>Odborné Učiliště Holešov</a:t>
            </a:r>
            <a:endParaRPr lang="cs-CZ" dirty="0"/>
          </a:p>
        </p:txBody>
      </p:sp>
      <p:pic>
        <p:nvPicPr>
          <p:cNvPr id="4" name="obrázek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0"/>
            <a:ext cx="4318368" cy="105273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Fotoaparáty mají v hledáčku displej, který ukazuje obraz ze senzoru</a:t>
            </a:r>
          </a:p>
          <a:p>
            <a:r>
              <a:rPr lang="cs-CZ" dirty="0" smtClean="0"/>
              <a:t>Moderní EVF přístroje mají rozlišení okolo devíti </a:t>
            </a:r>
            <a:r>
              <a:rPr lang="cs-CZ" dirty="0" err="1" smtClean="0"/>
              <a:t>megapixelů</a:t>
            </a: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0" dirty="0" smtClean="0"/>
              <a:t>EVF</a:t>
            </a:r>
            <a:endParaRPr lang="cs-CZ" b="0" dirty="0"/>
          </a:p>
        </p:txBody>
      </p:sp>
      <p:pic>
        <p:nvPicPr>
          <p:cNvPr id="22530" name="Picture 2" descr="File:Sony DSC-H2 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22443">
            <a:off x="4617822" y="3550613"/>
            <a:ext cx="3721759" cy="279131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Běžná zrcadlovka</a:t>
            </a:r>
          </a:p>
          <a:p>
            <a:r>
              <a:rPr lang="cs-CZ" dirty="0" smtClean="0"/>
              <a:t>Místo filmu obsahuje CCD nebo CMOS senzor</a:t>
            </a:r>
          </a:p>
          <a:p>
            <a:r>
              <a:rPr lang="cs-CZ" dirty="0" smtClean="0"/>
              <a:t>Největší rozlišení poskytuje Sony Alfa A900 (24,4 </a:t>
            </a:r>
            <a:r>
              <a:rPr lang="cs-CZ" dirty="0" err="1" smtClean="0"/>
              <a:t>Mpx</a:t>
            </a:r>
            <a:r>
              <a:rPr lang="cs-CZ" dirty="0" smtClean="0"/>
              <a:t>) a </a:t>
            </a:r>
            <a:r>
              <a:rPr lang="cs-CZ" dirty="0" err="1" smtClean="0"/>
              <a:t>Nikon</a:t>
            </a:r>
            <a:r>
              <a:rPr lang="cs-CZ" dirty="0" smtClean="0"/>
              <a:t> D3x (24,5 </a:t>
            </a:r>
            <a:r>
              <a:rPr lang="cs-CZ" dirty="0" err="1" smtClean="0"/>
              <a:t>Mpx</a:t>
            </a:r>
            <a:r>
              <a:rPr lang="cs-CZ" dirty="0" smtClean="0"/>
              <a:t>)</a:t>
            </a: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0" dirty="0" smtClean="0"/>
              <a:t>DSLR (digitální zrcadlovky)</a:t>
            </a:r>
            <a:endParaRPr lang="cs-CZ" b="0" dirty="0"/>
          </a:p>
        </p:txBody>
      </p:sp>
      <p:pic>
        <p:nvPicPr>
          <p:cNvPr id="23554" name="Picture 2" descr="Soubor:Reflex camera numeric.s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11352" y="2564904"/>
            <a:ext cx="5832648" cy="486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25602" name="Picture 2" descr="Soubor: Canon PowerShot A95 - přední a bac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332656"/>
            <a:ext cx="4198615" cy="6251040"/>
          </a:xfrm>
          <a:prstGeom prst="rect">
            <a:avLst/>
          </a:prstGeom>
          <a:noFill/>
        </p:spPr>
      </p:pic>
      <p:pic>
        <p:nvPicPr>
          <p:cNvPr id="25604" name="Picture 4" descr="Soubor: Telefon Camera 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124744"/>
            <a:ext cx="3200400" cy="4267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cs-CZ" dirty="0" smtClean="0">
                <a:hlinkClick r:id="rId2"/>
              </a:rPr>
              <a:t>http://cs.wikipedia.org/wiki/Digit%C3%A1ln%C3%AD_fotoapar%C3%A1t</a:t>
            </a:r>
            <a:endParaRPr lang="cs-CZ" dirty="0" smtClean="0"/>
          </a:p>
          <a:p>
            <a:r>
              <a:rPr lang="cs-CZ" dirty="0" smtClean="0">
                <a:hlinkClick r:id="rId3"/>
              </a:rPr>
              <a:t>http://cs.wikipedia.org/wiki/Soubor:Loaded_canon_a95.jpg</a:t>
            </a:r>
            <a:endParaRPr lang="cs-CZ" dirty="0" smtClean="0"/>
          </a:p>
          <a:p>
            <a:r>
              <a:rPr lang="cs-CZ" dirty="0" smtClean="0">
                <a:hlinkClick r:id="rId4"/>
              </a:rPr>
              <a:t>http://cs.wikipedia.org/wiki/Soubor:Nikon_F5.jpg</a:t>
            </a:r>
            <a:endParaRPr lang="cs-CZ" dirty="0" smtClean="0"/>
          </a:p>
          <a:p>
            <a:r>
              <a:rPr lang="cs-CZ" dirty="0" smtClean="0">
                <a:hlinkClick r:id="rId5"/>
              </a:rPr>
              <a:t>http://en.wikipedia.org/wiki/File:Sony_DSC-W170.jpg</a:t>
            </a:r>
          </a:p>
          <a:p>
            <a:r>
              <a:rPr lang="cs-CZ" dirty="0" smtClean="0">
                <a:hlinkClick r:id="rId6"/>
              </a:rPr>
              <a:t>http://en.wikipedia.org/wiki/File:Sony_DSC-H2_01.jpg</a:t>
            </a:r>
            <a:endParaRPr lang="cs-CZ" dirty="0" smtClean="0"/>
          </a:p>
          <a:p>
            <a:r>
              <a:rPr lang="cs-CZ" dirty="0" smtClean="0">
                <a:hlinkClick r:id="rId7"/>
              </a:rPr>
              <a:t>http://cs.wikipedia.org/wiki/Soubor:Reflex_camera_numeric.svg</a:t>
            </a:r>
            <a:endParaRPr lang="cs-CZ" dirty="0" smtClean="0"/>
          </a:p>
          <a:p>
            <a:r>
              <a:rPr lang="cs-CZ" dirty="0" smtClean="0">
                <a:hlinkClick r:id="rId8"/>
              </a:rPr>
              <a:t>http://en.wikipedia.org/wiki/File:Canon_PowerShot_A95_-_front_and_back.jpg</a:t>
            </a:r>
            <a:endParaRPr lang="cs-CZ" dirty="0" smtClean="0"/>
          </a:p>
          <a:p>
            <a:r>
              <a:rPr lang="cs-CZ" dirty="0" smtClean="0">
                <a:hlinkClick r:id="rId9"/>
              </a:rPr>
              <a:t>http://</a:t>
            </a:r>
            <a:r>
              <a:rPr lang="cs-CZ" dirty="0" smtClean="0">
                <a:hlinkClick r:id="rId9"/>
              </a:rPr>
              <a:t>en.wikipedia.org/wiki/File:Phone_Camera_B.jpg</a:t>
            </a:r>
            <a:endParaRPr lang="cs-CZ" dirty="0" smtClean="0"/>
          </a:p>
          <a:p>
            <a:r>
              <a:rPr lang="cs-CZ" dirty="0" smtClean="0"/>
              <a:t>Zdroje obrázků: MS Office Klipart</a:t>
            </a: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(01.09.2012)</a:t>
            </a:r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Fotoaparát, zaznamenávající obraz v digitální formě</a:t>
            </a:r>
          </a:p>
          <a:p>
            <a:r>
              <a:rPr lang="cs-CZ" dirty="0" smtClean="0"/>
              <a:t>Může být okamžitě zobrazen na zabudovaném displeji</a:t>
            </a:r>
          </a:p>
          <a:p>
            <a:r>
              <a:rPr lang="pl-PL" dirty="0" smtClean="0"/>
              <a:t>Od roku 2006 digitální fotoaparáty na trhu dominují</a:t>
            </a: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Digitální fotoaparát</a:t>
            </a:r>
            <a:endParaRPr lang="cs-CZ" dirty="0"/>
          </a:p>
        </p:txBody>
      </p:sp>
      <p:pic>
        <p:nvPicPr>
          <p:cNvPr id="3074" name="Picture 2" descr="Soubor:Loaded canon a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5796136" y="3789040"/>
            <a:ext cx="3347864" cy="27877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Snímání statických obrazů do podoby tzv. digitální fotografie</a:t>
            </a:r>
          </a:p>
          <a:p>
            <a:r>
              <a:rPr lang="pl-PL" dirty="0" smtClean="0"/>
              <a:t>Umožnit jejich další zpracování</a:t>
            </a: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Základní funkce</a:t>
            </a:r>
            <a:endParaRPr lang="cs-CZ" dirty="0"/>
          </a:p>
        </p:txBody>
      </p:sp>
      <p:pic>
        <p:nvPicPr>
          <p:cNvPr id="2049" name="Picture 1" descr="C:\Documents and Settings\Ondra\Local Settings\Temporary Internet Files\Content.IE5\39VBQN0S\MP900448664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3275602"/>
            <a:ext cx="3528392" cy="26462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Vychází z konstrukce klasického fotoaparátu</a:t>
            </a:r>
          </a:p>
          <a:p>
            <a:r>
              <a:rPr lang="cs-CZ" dirty="0" smtClean="0"/>
              <a:t>Jádrem přístroje je </a:t>
            </a:r>
            <a:r>
              <a:rPr lang="cs-CZ" dirty="0" err="1" smtClean="0"/>
              <a:t>světlocitlivá</a:t>
            </a:r>
            <a:r>
              <a:rPr lang="cs-CZ" dirty="0" smtClean="0"/>
              <a:t> plocha snímače</a:t>
            </a:r>
          </a:p>
          <a:p>
            <a:r>
              <a:rPr lang="cs-CZ" dirty="0" smtClean="0"/>
              <a:t>Na plochu senzoru je promítán obraz přes systém optických čoček v objektivu</a:t>
            </a:r>
            <a:endParaRPr lang="cs-CZ" b="1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Princip</a:t>
            </a:r>
            <a:endParaRPr lang="cs-CZ" dirty="0"/>
          </a:p>
        </p:txBody>
      </p:sp>
      <p:pic>
        <p:nvPicPr>
          <p:cNvPr id="24580" name="Picture 4" descr="C:\Documents and Settings\Ondra\Local Settings\Temporary Internet Files\Content.IE5\BOFY10Y6\MP900430833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3933056"/>
            <a:ext cx="2860947" cy="26369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Nabízí řadu rozšiřujících funkcí</a:t>
            </a:r>
          </a:p>
          <a:p>
            <a:r>
              <a:rPr lang="cs-CZ" dirty="0" err="1" smtClean="0"/>
              <a:t>Dokáží</a:t>
            </a:r>
            <a:r>
              <a:rPr lang="cs-CZ" dirty="0" smtClean="0"/>
              <a:t> zaznamenat i videa nebo zvukový záznam</a:t>
            </a: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Fotoaparáty v dnešní době</a:t>
            </a:r>
            <a:endParaRPr lang="cs-CZ" dirty="0"/>
          </a:p>
        </p:txBody>
      </p:sp>
      <p:pic>
        <p:nvPicPr>
          <p:cNvPr id="17410" name="Picture 2" descr="C:\Documents and Settings\Ondra\Local Settings\Temporary Internet Files\Content.IE5\F2CRCAVW\MP900439247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2924944"/>
            <a:ext cx="2093979" cy="31409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u="sng" dirty="0" smtClean="0"/>
              <a:t>Fuji DS-1P</a:t>
            </a:r>
          </a:p>
          <a:p>
            <a:r>
              <a:rPr lang="cs-CZ" dirty="0" smtClean="0"/>
              <a:t>První fotoaparát, který zaznamenával snímky do počítačových souborů,</a:t>
            </a:r>
          </a:p>
          <a:p>
            <a:r>
              <a:rPr lang="cs-CZ" dirty="0" smtClean="0"/>
              <a:t>V roce 1988</a:t>
            </a:r>
          </a:p>
          <a:p>
            <a:r>
              <a:rPr lang="cs-CZ" dirty="0" smtClean="0"/>
              <a:t>16 MB interní paměti</a:t>
            </a: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b="0" dirty="0" smtClean="0"/>
              <a:t>Historie</a:t>
            </a:r>
            <a:endParaRPr lang="cs-CZ" dirty="0"/>
          </a:p>
        </p:txBody>
      </p:sp>
      <p:pic>
        <p:nvPicPr>
          <p:cNvPr id="18434" name="Picture 2" descr="C:\Documents and Settings\Ondra\Local Settings\Temporary Internet Files\Content.IE5\39VBQN0S\MP900438755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3933056"/>
            <a:ext cx="3312368" cy="24867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u="sng" dirty="0" smtClean="0"/>
              <a:t>Kodak DCS-10</a:t>
            </a:r>
          </a:p>
          <a:p>
            <a:r>
              <a:rPr lang="cs-CZ" dirty="0" smtClean="0"/>
              <a:t>V roce 1991</a:t>
            </a:r>
          </a:p>
          <a:p>
            <a:r>
              <a:rPr lang="cs-CZ" dirty="0" smtClean="0"/>
              <a:t>První digitální zrcadlovka</a:t>
            </a:r>
          </a:p>
          <a:p>
            <a:r>
              <a:rPr lang="cs-CZ" dirty="0" smtClean="0"/>
              <a:t>Měla 1,3 </a:t>
            </a:r>
            <a:r>
              <a:rPr lang="cs-CZ" dirty="0" err="1" smtClean="0"/>
              <a:t>Mpix</a:t>
            </a:r>
            <a:r>
              <a:rPr lang="cs-CZ" dirty="0" smtClean="0"/>
              <a:t> senzor </a:t>
            </a:r>
          </a:p>
          <a:p>
            <a:r>
              <a:rPr lang="cs-CZ" dirty="0" smtClean="0"/>
              <a:t>Stála 13 000 USD</a:t>
            </a: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0" dirty="0" smtClean="0"/>
              <a:t>Historie</a:t>
            </a:r>
            <a:endParaRPr lang="cs-CZ" b="0" dirty="0"/>
          </a:p>
        </p:txBody>
      </p:sp>
      <p:pic>
        <p:nvPicPr>
          <p:cNvPr id="19458" name="Picture 2" descr="Soubor:Nikon F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3573016"/>
            <a:ext cx="4536504" cy="30337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67544" y="1556792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cs-CZ" b="0" dirty="0" smtClean="0"/>
              <a:t>Třídy digitálních fotoaparátů</a:t>
            </a:r>
            <a:endParaRPr lang="cs-CZ" dirty="0"/>
          </a:p>
        </p:txBody>
      </p:sp>
      <p:pic>
        <p:nvPicPr>
          <p:cNvPr id="20482" name="Picture 2" descr="C:\Documents and Settings\Ondra\Local Settings\Temporary Internet Files\Content.IE5\BOFY10Y6\MP900430982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2852936"/>
            <a:ext cx="4065452" cy="27092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Snadná obsluha </a:t>
            </a:r>
          </a:p>
          <a:p>
            <a:r>
              <a:rPr lang="cs-CZ" dirty="0" smtClean="0"/>
              <a:t>Co nejmenší rozměry</a:t>
            </a:r>
          </a:p>
          <a:p>
            <a:r>
              <a:rPr lang="cs-CZ" dirty="0" smtClean="0"/>
              <a:t>V roce 2006 už zcela eliminovaly hledáček</a:t>
            </a: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Kompakty</a:t>
            </a:r>
            <a:endParaRPr lang="cs-CZ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1506" name="Picture 2" descr="File:Sony DSC-W1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3212976"/>
            <a:ext cx="4259627" cy="31947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hluk">
  <a:themeElements>
    <a:clrScheme name="Shluk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Shluk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Shluk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29</TotalTime>
  <Words>133</Words>
  <Application>Microsoft Office PowerPoint</Application>
  <PresentationFormat>Předvádění na obrazovce (4:3)</PresentationFormat>
  <Paragraphs>50</Paragraphs>
  <Slides>13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4" baseType="lpstr">
      <vt:lpstr>Shluk</vt:lpstr>
      <vt:lpstr>Digitální fotoaparát</vt:lpstr>
      <vt:lpstr>Digitální fotoaparát</vt:lpstr>
      <vt:lpstr>Základní funkce</vt:lpstr>
      <vt:lpstr>Princip</vt:lpstr>
      <vt:lpstr>Fotoaparáty v dnešní době</vt:lpstr>
      <vt:lpstr>Historie</vt:lpstr>
      <vt:lpstr>Historie</vt:lpstr>
      <vt:lpstr>Třídy digitálních fotoaparátů</vt:lpstr>
      <vt:lpstr>Kompakty</vt:lpstr>
      <vt:lpstr>EVF</vt:lpstr>
      <vt:lpstr>DSLR (digitální zrcadlovky)</vt:lpstr>
      <vt:lpstr>Snímek 12</vt:lpstr>
      <vt:lpstr>Zdroje (01.09.2012)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Digitální fotoaparát</dc:title>
  <cp:lastModifiedBy>Ondra</cp:lastModifiedBy>
  <cp:revision>9</cp:revision>
  <dcterms:modified xsi:type="dcterms:W3CDTF">2012-11-25T17:58:28Z</dcterms:modified>
</cp:coreProperties>
</file>