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0" r:id="rId4"/>
    <p:sldId id="262" r:id="rId5"/>
    <p:sldId id="261" r:id="rId6"/>
    <p:sldId id="266" r:id="rId7"/>
    <p:sldId id="267" r:id="rId8"/>
    <p:sldId id="268" r:id="rId9"/>
    <p:sldId id="263" r:id="rId10"/>
    <p:sldId id="264" r:id="rId11"/>
    <p:sldId id="257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700" autoAdjust="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de.wikipedia.org/w/index.php?title=Datei:Leo.svg&amp;filetimestamp=20060327185907" TargetMode="External"/><Relationship Id="rId2" Type="http://schemas.openxmlformats.org/officeDocument/2006/relationships/hyperlink" Target="http://en.wikipedia.org/wiki/File:Caslon-schriftmusterblatt.jpe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s.wikipedia.org/wiki/Soubor:Buchdrucker-1568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Typografie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32656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Základy typografická pravidla</a:t>
            </a:r>
            <a:endParaRPr lang="cs-CZ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23528" y="1556792"/>
            <a:ext cx="8352928" cy="443484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48640" marR="0" lvl="1" indent="-27432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70000"/>
              <a:buFont typeface="Wingdings"/>
              <a:buChar char=""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Směrovací čísla</a:t>
            </a:r>
          </a:p>
          <a:p>
            <a:pPr marL="822960" marR="0" lvl="2" indent="-228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75000"/>
              <a:buFont typeface="Wingdings 2"/>
              <a:buChar char=""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 mezerou po prvních třech číslech 272 00</a:t>
            </a:r>
          </a:p>
          <a:p>
            <a:pPr marL="548640" marR="0" lvl="1" indent="-27432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70000"/>
              <a:buFont typeface="Wingdings"/>
              <a:buChar char=""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Telefonní čísla</a:t>
            </a:r>
          </a:p>
          <a:p>
            <a:pPr marL="822960" marR="0" lvl="2" indent="-228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75000"/>
              <a:buFont typeface="Wingdings 2"/>
              <a:buChar char=""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 dvou až třech číslicích</a:t>
            </a:r>
          </a:p>
          <a:p>
            <a:pPr marL="822960" marR="0" lvl="2" indent="-228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75000"/>
              <a:buFont typeface="Wingdings 2"/>
              <a:buChar char=""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devítimístná  </a:t>
            </a:r>
            <a:r>
              <a:rPr kumimoji="0" lang="cs-CZ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nnn</a:t>
            </a: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nnn</a:t>
            </a: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nnn</a:t>
            </a:r>
            <a:endParaRPr kumimoji="0" lang="cs-CZ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22960" marR="0" lvl="2" indent="-228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75000"/>
              <a:buFont typeface="Wingdings 2"/>
              <a:buChar char=""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předvolba se odděluje závorkami</a:t>
            </a:r>
          </a:p>
          <a:p>
            <a:pPr marL="1097280" marR="0" lvl="3" indent="-228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4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(+420)221 912 416</a:t>
            </a: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cs-CZ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Zkratky (tj., apod.)</a:t>
            </a:r>
          </a:p>
          <a:p>
            <a:pPr marL="548640" marR="0" lvl="1" indent="-27432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70000"/>
              <a:buFont typeface="Wingdings"/>
              <a:buChar char=""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 na začátku věty</a:t>
            </a:r>
          </a:p>
          <a:p>
            <a:pPr marL="548640" marR="0" lvl="1" indent="-27432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70000"/>
              <a:buFont typeface="Wingdings"/>
              <a:buChar char=""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iniciálové zkratky (USA) nemají tečku</a:t>
            </a:r>
          </a:p>
          <a:p>
            <a:pPr marL="548640" marR="0" lvl="1" indent="-27432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70000"/>
              <a:buFont typeface="Wingdings"/>
              <a:buChar char=""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pozor na viz</a:t>
            </a: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(03.05.2012)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None/>
            </a:pPr>
            <a:r>
              <a:rPr lang="cs-CZ" dirty="0" smtClean="0">
                <a:hlinkClick r:id="rId2"/>
              </a:rPr>
              <a:t>http://en.wikipedia.org/wiki/File:Caslon-schriftmusterblatt.jpeg</a:t>
            </a:r>
            <a:endParaRPr lang="cs-CZ" dirty="0" smtClean="0"/>
          </a:p>
          <a:p>
            <a:pPr>
              <a:lnSpc>
                <a:spcPct val="90000"/>
              </a:lnSpc>
              <a:buNone/>
            </a:pPr>
            <a:r>
              <a:rPr lang="cs-CZ" dirty="0" smtClean="0">
                <a:hlinkClick r:id="rId3"/>
              </a:rPr>
              <a:t>http://de.</a:t>
            </a:r>
            <a:r>
              <a:rPr lang="cs-CZ" dirty="0" err="1" smtClean="0">
                <a:hlinkClick r:id="rId3"/>
              </a:rPr>
              <a:t>wikipedia.org</a:t>
            </a:r>
            <a:r>
              <a:rPr lang="cs-CZ" dirty="0" smtClean="0">
                <a:hlinkClick r:id="rId3"/>
              </a:rPr>
              <a:t>/w/index.</a:t>
            </a:r>
            <a:r>
              <a:rPr lang="cs-CZ" dirty="0" err="1" smtClean="0">
                <a:hlinkClick r:id="rId3"/>
              </a:rPr>
              <a:t>php</a:t>
            </a:r>
            <a:r>
              <a:rPr lang="cs-CZ" dirty="0" smtClean="0">
                <a:hlinkClick r:id="rId3"/>
              </a:rPr>
              <a:t>?</a:t>
            </a:r>
            <a:r>
              <a:rPr lang="cs-CZ" dirty="0" err="1" smtClean="0">
                <a:hlinkClick r:id="rId3"/>
              </a:rPr>
              <a:t>title</a:t>
            </a:r>
            <a:r>
              <a:rPr lang="cs-CZ" dirty="0" smtClean="0">
                <a:hlinkClick r:id="rId3"/>
              </a:rPr>
              <a:t>=</a:t>
            </a:r>
            <a:r>
              <a:rPr lang="cs-CZ" dirty="0" err="1" smtClean="0">
                <a:hlinkClick r:id="rId3"/>
              </a:rPr>
              <a:t>Datei</a:t>
            </a:r>
            <a:r>
              <a:rPr lang="cs-CZ" dirty="0" smtClean="0">
                <a:hlinkClick r:id="rId3"/>
              </a:rPr>
              <a:t>:Leo.</a:t>
            </a:r>
            <a:r>
              <a:rPr lang="cs-CZ" dirty="0" err="1" smtClean="0">
                <a:hlinkClick r:id="rId3"/>
              </a:rPr>
              <a:t>svg</a:t>
            </a:r>
            <a:r>
              <a:rPr lang="cs-CZ" dirty="0" smtClean="0">
                <a:hlinkClick r:id="rId3"/>
              </a:rPr>
              <a:t>&amp;</a:t>
            </a:r>
            <a:r>
              <a:rPr lang="cs-CZ" dirty="0" err="1" smtClean="0">
                <a:hlinkClick r:id="rId3"/>
              </a:rPr>
              <a:t>filetimestamp</a:t>
            </a:r>
            <a:r>
              <a:rPr lang="cs-CZ" dirty="0" smtClean="0">
                <a:hlinkClick r:id="rId3"/>
              </a:rPr>
              <a:t>=20060327185907</a:t>
            </a:r>
            <a:endParaRPr lang="cs-CZ" dirty="0" smtClean="0"/>
          </a:p>
          <a:p>
            <a:pPr>
              <a:lnSpc>
                <a:spcPct val="90000"/>
              </a:lnSpc>
              <a:buNone/>
            </a:pPr>
            <a:r>
              <a:rPr lang="cs-CZ" dirty="0" smtClean="0">
                <a:hlinkClick r:id="rId4"/>
              </a:rPr>
              <a:t>http://</a:t>
            </a:r>
            <a:r>
              <a:rPr lang="cs-CZ" dirty="0" smtClean="0">
                <a:hlinkClick r:id="rId4"/>
              </a:rPr>
              <a:t>cs.wikipedia.org/wiki/Soubor:Buchdrucker-1568.png</a:t>
            </a:r>
            <a:endParaRPr lang="cs-CZ" dirty="0" smtClean="0"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cs-CZ" dirty="0" smtClean="0">
                <a:cs typeface="Times New Roman" pitchFamily="18" charset="0"/>
              </a:rPr>
              <a:t>Zdroje Obrázků: MS Office Klipart</a:t>
            </a:r>
          </a:p>
          <a:p>
            <a:pPr>
              <a:lnSpc>
                <a:spcPct val="90000"/>
              </a:lnSpc>
              <a:buNone/>
            </a:pPr>
            <a:r>
              <a:rPr lang="cs-CZ" dirty="0" smtClean="0">
                <a:cs typeface="Times New Roman" pitchFamily="18" charset="0"/>
              </a:rPr>
              <a:t>Literatura</a:t>
            </a:r>
            <a:endParaRPr lang="cs-CZ" dirty="0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cs-CZ" dirty="0" smtClean="0">
                <a:cs typeface="Times New Roman" pitchFamily="18" charset="0"/>
              </a:rPr>
              <a:t>Pavel Roubal, Počítačová grafika pro úplné začátečníky, </a:t>
            </a:r>
            <a:r>
              <a:rPr lang="cs-CZ" dirty="0" err="1" smtClean="0">
                <a:cs typeface="Times New Roman" pitchFamily="18" charset="0"/>
              </a:rPr>
              <a:t>Computer</a:t>
            </a:r>
            <a:r>
              <a:rPr lang="cs-CZ" dirty="0" smtClean="0">
                <a:cs typeface="Times New Roman" pitchFamily="18" charset="0"/>
              </a:rPr>
              <a:t> </a:t>
            </a:r>
            <a:r>
              <a:rPr lang="cs-CZ" dirty="0" err="1" smtClean="0">
                <a:cs typeface="Times New Roman" pitchFamily="18" charset="0"/>
              </a:rPr>
              <a:t>Press</a:t>
            </a:r>
            <a:r>
              <a:rPr lang="cs-CZ" dirty="0" smtClean="0">
                <a:cs typeface="Times New Roman" pitchFamily="18" charset="0"/>
              </a:rPr>
              <a:t>, 2003</a:t>
            </a:r>
          </a:p>
          <a:p>
            <a:pPr>
              <a:lnSpc>
                <a:spcPct val="90000"/>
              </a:lnSpc>
            </a:pPr>
            <a:r>
              <a:rPr lang="cs-CZ" dirty="0" smtClean="0">
                <a:cs typeface="Times New Roman" pitchFamily="18" charset="0"/>
              </a:rPr>
              <a:t>Robin </a:t>
            </a:r>
            <a:r>
              <a:rPr lang="cs-CZ" dirty="0" err="1" smtClean="0">
                <a:cs typeface="Times New Roman" pitchFamily="18" charset="0"/>
              </a:rPr>
              <a:t>Williamsová</a:t>
            </a:r>
            <a:r>
              <a:rPr lang="cs-CZ" dirty="0" smtClean="0">
                <a:cs typeface="Times New Roman" pitchFamily="18" charset="0"/>
              </a:rPr>
              <a:t>: Grafická úprava pod vedením profesionálů, Mobil Media, 2002</a:t>
            </a:r>
          </a:p>
          <a:p>
            <a:pPr>
              <a:lnSpc>
                <a:spcPct val="90000"/>
              </a:lnSpc>
            </a:pPr>
            <a:r>
              <a:rPr lang="cs-CZ" dirty="0" smtClean="0">
                <a:cs typeface="Times New Roman" pitchFamily="18" charset="0"/>
              </a:rPr>
              <a:t>Kočička Pavel – Blažek Filip, Praktická typografie, </a:t>
            </a:r>
            <a:r>
              <a:rPr lang="cs-CZ" dirty="0" err="1" smtClean="0">
                <a:cs typeface="Times New Roman" pitchFamily="18" charset="0"/>
              </a:rPr>
              <a:t>Computer</a:t>
            </a:r>
            <a:r>
              <a:rPr lang="cs-CZ" dirty="0" smtClean="0">
                <a:cs typeface="Times New Roman" pitchFamily="18" charset="0"/>
              </a:rPr>
              <a:t> </a:t>
            </a:r>
            <a:r>
              <a:rPr lang="cs-CZ" dirty="0" err="1" smtClean="0">
                <a:cs typeface="Times New Roman" pitchFamily="18" charset="0"/>
              </a:rPr>
              <a:t>Press</a:t>
            </a:r>
            <a:r>
              <a:rPr lang="cs-CZ" dirty="0" smtClean="0">
                <a:cs typeface="Times New Roman" pitchFamily="18" charset="0"/>
              </a:rPr>
              <a:t> 2000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Typografie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Umělecko-technický obor, který se zabývá tiskovým písmem</a:t>
            </a:r>
          </a:p>
          <a:p>
            <a:r>
              <a:rPr lang="cs-CZ" dirty="0" smtClean="0"/>
              <a:t>Nauka o tom, jak má tiskovina vypadat</a:t>
            </a:r>
          </a:p>
          <a:p>
            <a:r>
              <a:rPr lang="cs-CZ" dirty="0" smtClean="0"/>
              <a:t>Typografická pravidla by měl znát každý, kdo se pouští do tvorby tiskovin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1026" name="Picture 2" descr="C:\Documents and Settings\Ondra\Local Settings\Temporary Internet Files\Content.IE5\5PREYUOX\MP90040131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4077072"/>
            <a:ext cx="3145061" cy="2095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Písmo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Používá se na vizuální zápis jazyka se symboly</a:t>
            </a:r>
            <a:endParaRPr lang="cs-CZ" dirty="0"/>
          </a:p>
        </p:txBody>
      </p:sp>
      <p:pic>
        <p:nvPicPr>
          <p:cNvPr id="2050" name="Picture 2" descr="http://upload.wikimedia.org/wikipedia/commons/thumb/f/fe/Caslon-schriftmusterblatt.jpeg/456px-Caslon-schriftmusterblatt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132856"/>
            <a:ext cx="3027781" cy="39772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Symbol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Označuje znamení, které se samo vysvětluje</a:t>
            </a:r>
          </a:p>
          <a:p>
            <a:r>
              <a:rPr lang="cs-CZ" dirty="0" smtClean="0"/>
              <a:t>Symbol je druh znamení</a:t>
            </a:r>
            <a:endParaRPr lang="cs-CZ" dirty="0"/>
          </a:p>
        </p:txBody>
      </p:sp>
      <p:pic>
        <p:nvPicPr>
          <p:cNvPr id="1026" name="Picture 2" descr="Datei:Leo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212976"/>
            <a:ext cx="1752600" cy="2238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Znakové sady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Malá a velká písmena (</a:t>
            </a:r>
            <a:r>
              <a:rPr lang="cs-CZ" dirty="0" err="1" smtClean="0"/>
              <a:t>aA</a:t>
            </a:r>
            <a:r>
              <a:rPr lang="cs-CZ" dirty="0" smtClean="0"/>
              <a:t>. </a:t>
            </a:r>
            <a:r>
              <a:rPr lang="cs-CZ" dirty="0" err="1" smtClean="0"/>
              <a:t>bB</a:t>
            </a:r>
            <a:r>
              <a:rPr lang="cs-CZ" dirty="0" smtClean="0"/>
              <a:t>)</a:t>
            </a:r>
          </a:p>
          <a:p>
            <a:r>
              <a:rPr lang="cs-CZ" dirty="0" smtClean="0"/>
              <a:t>Číslice (12345678910), zlomky (</a:t>
            </a:r>
            <a:r>
              <a:rPr lang="cs-CZ" dirty="0" smtClean="0">
                <a:cs typeface="Times New Roman" pitchFamily="18" charset="0"/>
              </a:rPr>
              <a:t>½¼</a:t>
            </a:r>
            <a:r>
              <a:rPr lang="cs-CZ" dirty="0" smtClean="0"/>
              <a:t>)</a:t>
            </a:r>
          </a:p>
          <a:p>
            <a:r>
              <a:rPr lang="cs-CZ" dirty="0" smtClean="0"/>
              <a:t>Diakritická, interpunkční znaménka a závorky</a:t>
            </a:r>
          </a:p>
          <a:p>
            <a:pPr lvl="1"/>
            <a:r>
              <a:rPr lang="cs-CZ" dirty="0" smtClean="0"/>
              <a:t>(</a:t>
            </a:r>
            <a:r>
              <a:rPr lang="cs-CZ" dirty="0" smtClean="0">
                <a:cs typeface="Times New Roman" pitchFamily="18" charset="0"/>
              </a:rPr>
              <a:t>‚.,;“„”!¡?¿-/–[—]}{…‘’«›‹»·+</a:t>
            </a:r>
            <a:r>
              <a:rPr lang="cs-CZ" dirty="0" smtClean="0"/>
              <a:t> )</a:t>
            </a:r>
          </a:p>
          <a:p>
            <a:r>
              <a:rPr lang="cs-CZ" dirty="0" smtClean="0"/>
              <a:t>Značky </a:t>
            </a:r>
            <a:r>
              <a:rPr lang="cs-CZ" dirty="0" smtClean="0">
                <a:cs typeface="Times New Roman" pitchFamily="18" charset="0"/>
              </a:rPr>
              <a:t>(™#®°′©″$%*+=€†‡‰¢£×)</a:t>
            </a:r>
            <a:r>
              <a:rPr lang="cs-CZ" dirty="0" smtClean="0"/>
              <a:t> </a:t>
            </a:r>
          </a:p>
          <a:p>
            <a:r>
              <a:rPr lang="cs-CZ" dirty="0" smtClean="0"/>
              <a:t>Piktogramy (</a:t>
            </a:r>
            <a:r>
              <a:rPr lang="cs-CZ" dirty="0" err="1" smtClean="0"/>
              <a:t>emotikony</a:t>
            </a:r>
            <a:r>
              <a:rPr lang="cs-CZ" dirty="0" smtClean="0"/>
              <a:t> </a:t>
            </a:r>
            <a:r>
              <a:rPr lang="cs-CZ" dirty="0" smtClean="0">
                <a:sym typeface="Wingdings" pitchFamily="2" charset="2"/>
              </a:rPr>
              <a:t></a:t>
            </a:r>
            <a:r>
              <a:rPr lang="cs-CZ" dirty="0" smtClean="0"/>
              <a:t>), ideogramy</a:t>
            </a:r>
          </a:p>
          <a:p>
            <a:r>
              <a:rPr lang="cs-CZ" dirty="0" smtClean="0"/>
              <a:t>Matematická znaménka</a:t>
            </a:r>
          </a:p>
          <a:p>
            <a:r>
              <a:rPr lang="cs-CZ" dirty="0" smtClean="0"/>
              <a:t>Různé další znaky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Dějiny typografie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Začínají, když </a:t>
            </a:r>
            <a:r>
              <a:rPr lang="cs-CZ" dirty="0" err="1" smtClean="0"/>
              <a:t>Johannes</a:t>
            </a:r>
            <a:r>
              <a:rPr lang="cs-CZ" dirty="0" smtClean="0"/>
              <a:t> </a:t>
            </a:r>
            <a:r>
              <a:rPr lang="cs-CZ" dirty="0" err="1" smtClean="0"/>
              <a:t>Gutenberg</a:t>
            </a:r>
            <a:r>
              <a:rPr lang="cs-CZ" dirty="0" smtClean="0"/>
              <a:t> v roce 1455 vynalezl knihtisk</a:t>
            </a:r>
            <a:endParaRPr lang="cs-CZ" dirty="0"/>
          </a:p>
        </p:txBody>
      </p:sp>
      <p:pic>
        <p:nvPicPr>
          <p:cNvPr id="19458" name="Picture 2" descr="Soubor:Buchdrucker-15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636912"/>
            <a:ext cx="2731241" cy="3554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Písmomalířství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Řemeslo, zabývá se malbou nápisů různým písmem</a:t>
            </a:r>
          </a:p>
          <a:p>
            <a:r>
              <a:rPr lang="cs-CZ" dirty="0" smtClean="0"/>
              <a:t>Písmomalíři jsou tedy řemeslníci</a:t>
            </a:r>
          </a:p>
          <a:p>
            <a:pPr lvl="1"/>
            <a:r>
              <a:rPr lang="cs-CZ" dirty="0" smtClean="0"/>
              <a:t>Realizují poznatky získané nejen z malířství a natěračství, ale také z oboru typografie</a:t>
            </a:r>
          </a:p>
          <a:p>
            <a:r>
              <a:rPr lang="cs-CZ" dirty="0" smtClean="0"/>
              <a:t>Písmomalířství je současně na ústupu</a:t>
            </a:r>
            <a:endParaRPr lang="cs-CZ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Základy typografická pravidla</a:t>
            </a:r>
            <a:endParaRPr lang="cs-CZ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95536" y="1556792"/>
            <a:ext cx="4038600" cy="4434840"/>
          </a:xfrm>
        </p:spPr>
        <p:txBody>
          <a:bodyPr>
            <a:normAutofit fontScale="92500" lnSpcReduction="10000"/>
          </a:bodyPr>
          <a:lstStyle/>
          <a:p>
            <a:r>
              <a:rPr lang="cs-CZ" sz="2400" dirty="0"/>
              <a:t>Interpunkční znaménka</a:t>
            </a:r>
          </a:p>
          <a:p>
            <a:pPr lvl="1"/>
            <a:r>
              <a:rPr lang="cs-CZ" sz="2000" dirty="0" smtClean="0"/>
              <a:t>Tečka </a:t>
            </a:r>
            <a:r>
              <a:rPr lang="cs-CZ" sz="2000" dirty="0"/>
              <a:t>(.), čárka (,)</a:t>
            </a:r>
          </a:p>
          <a:p>
            <a:pPr lvl="2"/>
            <a:r>
              <a:rPr lang="cs-CZ" sz="1800" dirty="0"/>
              <a:t>těsně za slovo bez mezery a za ní mezera</a:t>
            </a:r>
          </a:p>
          <a:p>
            <a:pPr lvl="2"/>
            <a:r>
              <a:rPr lang="cs-CZ" sz="1800" dirty="0"/>
              <a:t>mezera se nepíše když následuje další znaménko</a:t>
            </a:r>
          </a:p>
          <a:p>
            <a:pPr lvl="2"/>
            <a:r>
              <a:rPr lang="cs-CZ" sz="1800" dirty="0"/>
              <a:t>věta končí zkratkou, další tečka se nepíše</a:t>
            </a:r>
          </a:p>
          <a:p>
            <a:pPr lvl="2"/>
            <a:r>
              <a:rPr lang="cs-CZ" sz="1800" dirty="0"/>
              <a:t>nepíše se za nadpisem</a:t>
            </a:r>
          </a:p>
          <a:p>
            <a:pPr lvl="1"/>
            <a:r>
              <a:rPr lang="cs-CZ" sz="2000" dirty="0" smtClean="0"/>
              <a:t>Dvojtečka</a:t>
            </a:r>
            <a:r>
              <a:rPr lang="cs-CZ" sz="2000" dirty="0"/>
              <a:t>(:), středník(</a:t>
            </a:r>
            <a:r>
              <a:rPr lang="en-US" sz="2000" dirty="0"/>
              <a:t>;</a:t>
            </a:r>
            <a:r>
              <a:rPr lang="cs-CZ" sz="2000" dirty="0"/>
              <a:t>), otazník(?), vykřičník(</a:t>
            </a:r>
            <a:r>
              <a:rPr lang="en-US" sz="2000" dirty="0"/>
              <a:t>!</a:t>
            </a:r>
            <a:r>
              <a:rPr lang="cs-CZ" sz="2000" dirty="0"/>
              <a:t>)</a:t>
            </a:r>
          </a:p>
          <a:p>
            <a:pPr lvl="2"/>
            <a:r>
              <a:rPr lang="cs-CZ" sz="1800" dirty="0"/>
              <a:t>těsně za slovo bez mezery a za ní mezera</a:t>
            </a:r>
          </a:p>
          <a:p>
            <a:pPr lvl="2"/>
            <a:r>
              <a:rPr lang="cs-CZ" sz="1800" dirty="0"/>
              <a:t>dvojtečka u sportovního výsledku bez mezery</a:t>
            </a:r>
          </a:p>
          <a:p>
            <a:pPr lvl="1"/>
            <a:endParaRPr lang="cs-CZ" sz="2000" dirty="0"/>
          </a:p>
          <a:p>
            <a:pPr lvl="1"/>
            <a:endParaRPr lang="cs-CZ" sz="2000" dirty="0"/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4716016" y="1556792"/>
            <a:ext cx="4038600" cy="443484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48640" marR="0" lvl="1" indent="-27432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70000"/>
              <a:buFont typeface="Wingdings"/>
              <a:buChar char=""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Uvozovky(„“) (</a:t>
            </a:r>
            <a:r>
              <a:rPr kumimoji="0" lang="cs-CZ" sz="1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 + 0132, Alt + 147</a:t>
            </a: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822960" marR="0" lvl="2" indent="-228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75000"/>
              <a:buFont typeface="Wingdings 2"/>
              <a:buChar char=""/>
              <a:tabLst/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těsně ke slovu bez mezer</a:t>
            </a:r>
          </a:p>
          <a:p>
            <a:pPr marL="548640" marR="0" lvl="1" indent="-27432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70000"/>
              <a:buFont typeface="Wingdings"/>
              <a:buChar char=""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Závorky</a:t>
            </a:r>
          </a:p>
          <a:p>
            <a:pPr marL="822960" marR="0" lvl="2" indent="-228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75000"/>
              <a:buFont typeface="Wingdings 2"/>
              <a:buChar char=""/>
              <a:tabLst/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těsně ke slovu, vně je mezera</a:t>
            </a:r>
          </a:p>
          <a:p>
            <a:pPr marL="548640" marR="0" lvl="1" indent="-27432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70000"/>
              <a:buFont typeface="Wingdings"/>
              <a:buChar char=""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Spojovník (-)</a:t>
            </a:r>
          </a:p>
          <a:p>
            <a:pPr marL="822960" marR="0" lvl="2" indent="-228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75000"/>
              <a:buFont typeface="Wingdings 2"/>
              <a:buChar char=""/>
              <a:tabLst/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je na klávesnici</a:t>
            </a:r>
          </a:p>
          <a:p>
            <a:pPr marL="822960" marR="0" lvl="2" indent="-228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75000"/>
              <a:buFont typeface="Wingdings 2"/>
              <a:buChar char=""/>
              <a:tabLst/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dělení slov na konci řádku</a:t>
            </a:r>
          </a:p>
          <a:p>
            <a:pPr marL="822960" marR="0" lvl="2" indent="-228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75000"/>
              <a:buFont typeface="Wingdings 2"/>
              <a:buChar char=""/>
              <a:tabLst/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spojování slov česko-anglický</a:t>
            </a:r>
          </a:p>
          <a:p>
            <a:pPr marL="548640" marR="0" lvl="1" indent="-27432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70000"/>
              <a:buFont typeface="Wingdings"/>
              <a:buChar char=""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Pomlčka (–) (</a:t>
            </a:r>
            <a:r>
              <a:rPr kumimoji="0" lang="cs-CZ" sz="1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 + 0150) </a:t>
            </a:r>
            <a:endParaRPr kumimoji="0" lang="cs-CZ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22960" marR="0" lvl="2" indent="-228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75000"/>
              <a:buFont typeface="Wingdings 2"/>
              <a:buChar char=""/>
              <a:tabLst/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je delší</a:t>
            </a:r>
          </a:p>
          <a:p>
            <a:pPr marL="822960" marR="0" lvl="2" indent="-228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75000"/>
              <a:buFont typeface="Wingdings 2"/>
              <a:buChar char=""/>
              <a:tabLst/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jako znak minus (–23)</a:t>
            </a:r>
          </a:p>
          <a:p>
            <a:pPr marL="822960" marR="0" lvl="2" indent="-228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75000"/>
              <a:buFont typeface="Wingdings 2"/>
              <a:buChar char=""/>
              <a:tabLst/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oddělovač větných celků </a:t>
            </a:r>
            <a:b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(s</a:t>
            </a: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</a:t>
            </a: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mezerami)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Základy typografická pravidla</a:t>
            </a:r>
            <a:endParaRPr lang="cs-CZ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0" y="1412875"/>
            <a:ext cx="4483100" cy="49704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70000"/>
              <a:buFont typeface="Wingdings"/>
              <a:buChar char=""/>
              <a:tabLst/>
              <a:defRPr/>
            </a:pPr>
            <a:r>
              <a:rPr kumimoji="0" lang="cs-CZ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Matemat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znaménka (+ , – , = )</a:t>
            </a:r>
          </a:p>
          <a:p>
            <a:pPr marL="82296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75000"/>
              <a:buFont typeface="Wingdings 2"/>
              <a:buChar char=""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píší se s mezerami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70000"/>
              <a:buFont typeface="Wingdings"/>
              <a:buChar char=""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Výpustek (…)</a:t>
            </a:r>
          </a:p>
          <a:p>
            <a:pPr marL="82296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75000"/>
              <a:buFont typeface="Wingdings 2"/>
              <a:buChar char=""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nahrazuje nevyslovený text</a:t>
            </a:r>
          </a:p>
          <a:p>
            <a:pPr marL="82296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75000"/>
              <a:buFont typeface="Wingdings 2"/>
              <a:buChar char=""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nemá se psát jako 3 tečky</a:t>
            </a:r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70000"/>
              <a:buFont typeface="Wingdings"/>
              <a:buChar char=""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Odsuvník (’)</a:t>
            </a:r>
          </a:p>
          <a:p>
            <a:pPr marL="82296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75000"/>
              <a:buFont typeface="Wingdings 2"/>
              <a:buChar char=""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apostrof</a:t>
            </a:r>
          </a:p>
          <a:p>
            <a:pPr marL="82296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75000"/>
              <a:buFont typeface="Wingdings 2"/>
              <a:buChar char=""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nahrazuje písmeno</a:t>
            </a:r>
          </a:p>
          <a:p>
            <a:pPr marL="82296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75000"/>
              <a:buFont typeface="Wingdings 2"/>
              <a:buChar char=""/>
              <a:tabLst/>
              <a:defRPr/>
            </a:pPr>
            <a:r>
              <a:rPr kumimoji="0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přisazuje se těsně ke slovu</a:t>
            </a:r>
          </a:p>
          <a:p>
            <a:pPr marL="82296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75000"/>
              <a:buFont typeface="Wingdings 2"/>
              <a:buChar char=""/>
              <a:tabLst/>
              <a:defRPr/>
            </a:pPr>
            <a:r>
              <a:rPr kumimoji="0" lang="cs-CZ" sz="1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 + 0146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sz="half" idx="4294967295"/>
          </p:nvPr>
        </p:nvSpPr>
        <p:spPr>
          <a:xfrm>
            <a:off x="4419600" y="1412875"/>
            <a:ext cx="4343400" cy="4970463"/>
          </a:xfrm>
          <a:prstGeom prst="rect">
            <a:avLst/>
          </a:prstGeom>
        </p:spPr>
        <p:txBody>
          <a:bodyPr/>
          <a:lstStyle/>
          <a:p>
            <a:r>
              <a:rPr lang="cs-CZ" sz="2000" dirty="0"/>
              <a:t>Psaní čísel</a:t>
            </a:r>
          </a:p>
          <a:p>
            <a:pPr lvl="1"/>
            <a:r>
              <a:rPr lang="cs-CZ" sz="1800" dirty="0"/>
              <a:t>věta nesmí začínat číslicí</a:t>
            </a:r>
          </a:p>
          <a:p>
            <a:pPr lvl="1"/>
            <a:r>
              <a:rPr lang="cs-CZ" sz="1800" dirty="0"/>
              <a:t>v textu vyjadřujeme čísla slovy </a:t>
            </a:r>
          </a:p>
          <a:p>
            <a:pPr lvl="2"/>
            <a:r>
              <a:rPr lang="cs-CZ" sz="1600" dirty="0"/>
              <a:t>ne datum, letopočet, časový údaj</a:t>
            </a:r>
          </a:p>
          <a:p>
            <a:pPr lvl="1"/>
            <a:r>
              <a:rPr lang="cs-CZ" sz="1800" dirty="0"/>
              <a:t>oddělení desetinných čísel – čárka</a:t>
            </a:r>
          </a:p>
          <a:p>
            <a:pPr lvl="1"/>
            <a:r>
              <a:rPr lang="cs-CZ" sz="1800" dirty="0"/>
              <a:t>rozdělení zúženou mezerou po třímístných skupinách</a:t>
            </a:r>
          </a:p>
          <a:p>
            <a:pPr lvl="2"/>
            <a:r>
              <a:rPr lang="cs-CZ" sz="1600" dirty="0"/>
              <a:t>ne letopočty, PSČ apod.</a:t>
            </a:r>
          </a:p>
          <a:p>
            <a:pPr lvl="1"/>
            <a:r>
              <a:rPr lang="cs-CZ" sz="1800" dirty="0"/>
              <a:t>násobky bez mezer</a:t>
            </a:r>
          </a:p>
          <a:p>
            <a:pPr lvl="2"/>
            <a:r>
              <a:rPr lang="cs-CZ" sz="1600" dirty="0"/>
              <a:t>10krát, 16bitový</a:t>
            </a:r>
          </a:p>
          <a:p>
            <a:pPr lvl="1"/>
            <a:r>
              <a:rPr lang="cs-CZ" sz="1800" dirty="0"/>
              <a:t>datum s tečkami a mezerami</a:t>
            </a:r>
          </a:p>
          <a:p>
            <a:pPr lvl="2"/>
            <a:r>
              <a:rPr lang="cs-CZ" sz="1600" dirty="0"/>
              <a:t>27. 10. 2002</a:t>
            </a:r>
          </a:p>
          <a:p>
            <a:pPr lvl="1"/>
            <a:r>
              <a:rPr lang="cs-CZ" sz="1800" dirty="0"/>
              <a:t>označení měny a fyzikálních jednotek se odděluje pevnou mezerou</a:t>
            </a:r>
          </a:p>
          <a:p>
            <a:pPr lvl="1"/>
            <a:endParaRPr lang="cs-CZ" sz="1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55</TotalTime>
  <Words>414</Words>
  <Application>Microsoft Office PowerPoint</Application>
  <PresentationFormat>Předvádění na obrazovce (4:3)</PresentationFormat>
  <Paragraphs>94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Administrativní</vt:lpstr>
      <vt:lpstr>Typografie</vt:lpstr>
      <vt:lpstr>Typografie</vt:lpstr>
      <vt:lpstr>Písmo</vt:lpstr>
      <vt:lpstr>Symbol</vt:lpstr>
      <vt:lpstr>Znakové sady</vt:lpstr>
      <vt:lpstr>Dějiny typografie</vt:lpstr>
      <vt:lpstr>Písmomalířství</vt:lpstr>
      <vt:lpstr>Základy typografická pravidla</vt:lpstr>
      <vt:lpstr>Základy typografická pravidla</vt:lpstr>
      <vt:lpstr>Základy typografická pravidla</vt:lpstr>
      <vt:lpstr>Zdroje (03.05.2012)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Typografie</dc:title>
  <cp:lastModifiedBy>Ondra</cp:lastModifiedBy>
  <cp:revision>18</cp:revision>
  <dcterms:modified xsi:type="dcterms:W3CDTF">2012-11-25T18:04:30Z</dcterms:modified>
</cp:coreProperties>
</file>