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3" r:id="rId3"/>
    <p:sldId id="256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F16777-DE64-4DED-BF16-B19F4DB744A2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7935B7-8F58-42E4-87C4-0601A46F2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146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C755E-0925-4435-9DE5-32BBEB562DA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F6BEB75-7D7A-4589-8725-27DA76CFE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C755E-0925-4435-9DE5-32BBEB562DA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F6BEB75-7D7A-4589-8725-27DA76CFE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C755E-0925-4435-9DE5-32BBEB562DA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BEB75-7D7A-4589-8725-27DA76CFEA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C755E-0925-4435-9DE5-32BBEB562DA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BEB75-7D7A-4589-8725-27DA76CFE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C755E-0925-4435-9DE5-32BBEB562DA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F6BEB75-7D7A-4589-8725-27DA76CFEA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C755E-0925-4435-9DE5-32BBEB562DA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BEB75-7D7A-4589-8725-27DA76CFE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C755E-0925-4435-9DE5-32BBEB562DA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BEB75-7D7A-4589-8725-27DA76CFE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C755E-0925-4435-9DE5-32BBEB562DA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BEB75-7D7A-4589-8725-27DA76CFE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C755E-0925-4435-9DE5-32BBEB562DA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BEB75-7D7A-4589-8725-27DA76CFEAE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C755E-0925-4435-9DE5-32BBEB562DA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BEB75-7D7A-4589-8725-27DA76CFE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C755E-0925-4435-9DE5-32BBEB562DA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BEB75-7D7A-4589-8725-27DA76CFE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1174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0923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655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4553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1473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642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0565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9635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5505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3727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6749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C3C755E-0925-4435-9DE5-32BBEB562DA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F6BEB75-7D7A-4589-8725-27DA76CFEA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544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ream.cz/slavnedny/" TargetMode="External"/><Relationship Id="rId2" Type="http://schemas.openxmlformats.org/officeDocument/2006/relationships/hyperlink" Target="http://www.stream.cz/slavnedny/532425-17-listopad-den-studentu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VY_32_INOVACE_14_09_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Listopad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6. ročník. K výkladu a seznámení s látkou. Svátky během roka – dozví se o svátcích během měsíce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listopadu, </a:t>
            </a:r>
            <a:r>
              <a:rPr lang="cs-CZ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shlédne video o významných událostech tohoto měsíce.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6201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5489"/>
            <a:ext cx="8458200" cy="792087"/>
          </a:xfrm>
        </p:spPr>
        <p:txBody>
          <a:bodyPr/>
          <a:lstStyle/>
          <a:p>
            <a:r>
              <a:rPr lang="cs-CZ" dirty="0" smtClean="0"/>
              <a:t>SVÁTKY BĚHĚM ROKA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060848"/>
            <a:ext cx="8458200" cy="1227584"/>
          </a:xfrm>
        </p:spPr>
        <p:txBody>
          <a:bodyPr>
            <a:noAutofit/>
          </a:bodyPr>
          <a:lstStyle/>
          <a:p>
            <a:r>
              <a:rPr lang="cs-CZ" sz="7200" dirty="0" smtClean="0"/>
              <a:t>LISTOPAD</a:t>
            </a:r>
            <a:endParaRPr lang="cs-CZ" sz="7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8350" y="4581128"/>
            <a:ext cx="3685650" cy="1955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059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pranostiky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00808"/>
            <a:ext cx="842493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2.11. – Když na dušičky jasné počasí panuje, příchod zimy to oznamuje</a:t>
            </a:r>
          </a:p>
          <a:p>
            <a:endParaRPr lang="cs-CZ" sz="3200" dirty="0"/>
          </a:p>
          <a:p>
            <a:r>
              <a:rPr lang="cs-CZ" sz="3200" dirty="0" smtClean="0"/>
              <a:t>9.11. – Svatá Teodor – mrazy lezou z hor</a:t>
            </a:r>
          </a:p>
          <a:p>
            <a:endParaRPr lang="cs-CZ" sz="3200" dirty="0"/>
          </a:p>
          <a:p>
            <a:r>
              <a:rPr lang="cs-CZ" sz="3200" dirty="0" smtClean="0"/>
              <a:t>11.11. – Sv. Martin přijede na bílém koni</a:t>
            </a:r>
          </a:p>
          <a:p>
            <a:endParaRPr lang="cs-CZ" sz="3200" dirty="0"/>
          </a:p>
          <a:p>
            <a:r>
              <a:rPr lang="cs-CZ" sz="3200" dirty="0" smtClean="0"/>
              <a:t>29.11. – Na Saturnina – skučí meluzína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11012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1.11. svátek všech svatých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Křesťanský svátek, který připomíná všechny svaté.</a:t>
            </a:r>
            <a:endParaRPr lang="cs-CZ" sz="3200" dirty="0"/>
          </a:p>
        </p:txBody>
      </p:sp>
      <p:pic>
        <p:nvPicPr>
          <p:cNvPr id="2051" name="Picture 3" descr="C:\Users\Kabinet\AppData\Local\Temp\MP90017780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23" y="4412316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abinet\AppData\Local\Temp\MP90044640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9206" y="2741998"/>
            <a:ext cx="2588508" cy="4116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4736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2.11. Dušičky – 11.11. Sv. Martin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556792"/>
            <a:ext cx="842493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2.11. – Památka zesnulých </a:t>
            </a:r>
            <a:r>
              <a:rPr lang="cs-CZ" sz="3200" dirty="0" smtClean="0"/>
              <a:t>(dušičky)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    V tento den vzpomínáme na zemřelé.</a:t>
            </a:r>
          </a:p>
          <a:p>
            <a:r>
              <a:rPr lang="cs-CZ" sz="3200" dirty="0" smtClean="0"/>
              <a:t>Lidé navštěvují hroby zemřelých, příbuzných a přátel, zdobí je květy, věnci a svíčkami</a:t>
            </a:r>
          </a:p>
          <a:p>
            <a:endParaRPr lang="cs-CZ" sz="3200" dirty="0"/>
          </a:p>
          <a:p>
            <a:r>
              <a:rPr lang="cs-CZ" sz="3200" dirty="0" smtClean="0"/>
              <a:t>11.11. – Svatý Martin přijede na bílém koni</a:t>
            </a:r>
          </a:p>
          <a:p>
            <a:r>
              <a:rPr lang="cs-CZ" sz="3200" dirty="0"/>
              <a:t>	 </a:t>
            </a:r>
            <a:r>
              <a:rPr lang="cs-CZ" sz="3200" dirty="0" smtClean="0"/>
              <a:t>      tradiční datum, kdy čeleď opouštěla sjednanou službu. Konaly se posvícenské hody.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28086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17.11. Den boje za svobodu a demokracii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287" y="1412776"/>
            <a:ext cx="878497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17.11. Den boje za svobodu a demokracii</a:t>
            </a:r>
          </a:p>
          <a:p>
            <a:endParaRPr lang="cs-CZ" sz="3200" dirty="0" smtClean="0"/>
          </a:p>
          <a:p>
            <a:r>
              <a:rPr lang="cs-CZ" sz="3200" dirty="0" smtClean="0"/>
              <a:t>Je věnován všem, kdo bojovali proti totalitním režimům, jako byl nacismus nebo komunismus.</a:t>
            </a:r>
          </a:p>
          <a:p>
            <a:endParaRPr lang="cs-CZ" sz="3200" dirty="0"/>
          </a:p>
          <a:p>
            <a:r>
              <a:rPr lang="cs-CZ" sz="3200" dirty="0" smtClean="0"/>
              <a:t>17.11.1939 – Uzavření vysokých škol nacisty, popraveni studenti.</a:t>
            </a:r>
          </a:p>
          <a:p>
            <a:endParaRPr lang="cs-CZ" sz="3200" dirty="0"/>
          </a:p>
          <a:p>
            <a:r>
              <a:rPr lang="cs-CZ" sz="3200" dirty="0" smtClean="0"/>
              <a:t>17.11.1989 – „Sametová revoluce“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14150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6612" y="283496"/>
            <a:ext cx="8686800" cy="841248"/>
          </a:xfrm>
        </p:spPr>
        <p:txBody>
          <a:bodyPr/>
          <a:lstStyle/>
          <a:p>
            <a:r>
              <a:rPr lang="cs-CZ" b="1" u="sng" dirty="0"/>
              <a:t>Použitá literatura a odkazy: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124744"/>
            <a:ext cx="8136904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ym typeface="Wingdings"/>
              </a:rPr>
              <a:t></a:t>
            </a:r>
            <a:r>
              <a:rPr lang="cs-CZ" sz="2000" dirty="0" smtClean="0"/>
              <a:t>Obrázky </a:t>
            </a:r>
            <a:r>
              <a:rPr lang="cs-CZ" sz="2000" dirty="0"/>
              <a:t>použity ze sady Office</a:t>
            </a:r>
          </a:p>
          <a:p>
            <a:endParaRPr lang="cs-CZ" sz="2000" dirty="0"/>
          </a:p>
          <a:p>
            <a:r>
              <a:rPr lang="cs-CZ" sz="2000" dirty="0">
                <a:sym typeface="Wingdings"/>
              </a:rPr>
              <a:t> 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www.stream.cz/slavnedny/532425-17-listopad-den-studentu</a:t>
            </a:r>
            <a:r>
              <a:rPr lang="cs-CZ" sz="2000" dirty="0" smtClean="0"/>
              <a:t> (10.11.2011)</a:t>
            </a:r>
          </a:p>
          <a:p>
            <a:endParaRPr lang="cs-CZ" sz="2000" dirty="0"/>
          </a:p>
          <a:p>
            <a:pPr marL="342900" indent="-342900">
              <a:buFont typeface="Wingdings"/>
              <a:buChar char="Ï"/>
            </a:pPr>
            <a:r>
              <a:rPr lang="cs-CZ" sz="2000" dirty="0" smtClean="0">
                <a:hlinkClick r:id="rId3"/>
              </a:rPr>
              <a:t>www.stream.cz/slavnedny/</a:t>
            </a:r>
            <a:r>
              <a:rPr lang="cs-CZ" sz="2000" dirty="0" smtClean="0"/>
              <a:t> (10.11.2011)</a:t>
            </a:r>
          </a:p>
          <a:p>
            <a:pPr marL="342900" indent="-342900">
              <a:buFont typeface="Wingdings"/>
              <a:buChar char="Ï"/>
            </a:pPr>
            <a:endParaRPr lang="cs-CZ" sz="2000" dirty="0" smtClean="0"/>
          </a:p>
          <a:p>
            <a:r>
              <a:rPr lang="cs-CZ" sz="2000" dirty="0"/>
              <a:t>Není-li uvedeno jinak je materiál dílem autorky podle učebních osnov odpovídajících ŠVP vyučovaných podle učebnic</a:t>
            </a:r>
            <a:r>
              <a:rPr lang="cs-CZ" sz="2000" dirty="0" smtClean="0"/>
              <a:t>:</a:t>
            </a:r>
          </a:p>
          <a:p>
            <a:endParaRPr lang="cs-CZ" sz="2000" dirty="0"/>
          </a:p>
          <a:p>
            <a:r>
              <a:rPr lang="cs-CZ" sz="2000" dirty="0">
                <a:sym typeface="Wingdings"/>
              </a:rPr>
              <a:t> </a:t>
            </a:r>
            <a:r>
              <a:rPr lang="cs-CZ" sz="2000" dirty="0" smtClean="0"/>
              <a:t>SKÁCELOVÁ</a:t>
            </a:r>
            <a:r>
              <a:rPr lang="cs-CZ" sz="2000" dirty="0"/>
              <a:t>, J., MRÁZOVÁ, L. </a:t>
            </a:r>
            <a:r>
              <a:rPr lang="cs-CZ" sz="2000" i="1" dirty="0"/>
              <a:t>Výchova k Občanství pro 6. ročník</a:t>
            </a:r>
            <a:r>
              <a:rPr lang="cs-CZ" sz="2000" dirty="0"/>
              <a:t>. 1st </a:t>
            </a:r>
            <a:r>
              <a:rPr lang="cs-CZ" sz="2000" dirty="0" err="1"/>
              <a:t>ed</a:t>
            </a:r>
            <a:r>
              <a:rPr lang="cs-CZ" sz="2000" dirty="0"/>
              <a:t>. Brno: Nová škola, 2010. ISBN 978-80-7289-127-6.</a:t>
            </a:r>
          </a:p>
          <a:p>
            <a:endParaRPr lang="cs-CZ" sz="2000" dirty="0"/>
          </a:p>
          <a:p>
            <a:pPr marL="342900" indent="-342900">
              <a:buFont typeface="Wingdings"/>
              <a:buChar char="Ï"/>
            </a:pPr>
            <a:r>
              <a:rPr lang="cs-CZ" sz="2000" dirty="0" smtClean="0"/>
              <a:t>VELEBNÁ</a:t>
            </a:r>
            <a:r>
              <a:rPr lang="cs-CZ" sz="2000" dirty="0"/>
              <a:t>, E., MAJER, K. </a:t>
            </a:r>
            <a:r>
              <a:rPr lang="cs-CZ" sz="2000" i="1" dirty="0"/>
              <a:t>Lidové zvyky a obyčeje v </a:t>
            </a:r>
            <a:r>
              <a:rPr lang="cs-CZ" sz="2000" i="1" dirty="0" smtClean="0"/>
              <a:t>křesťanském </a:t>
            </a:r>
            <a:r>
              <a:rPr lang="cs-CZ" sz="2000" i="1" dirty="0"/>
              <a:t>roce. </a:t>
            </a:r>
            <a:r>
              <a:rPr lang="cs-CZ" sz="2000" dirty="0" err="1"/>
              <a:t>Albra</a:t>
            </a:r>
            <a:r>
              <a:rPr lang="cs-CZ" sz="2000" dirty="0"/>
              <a:t>, 1996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smtClean="0"/>
              <a:t>Citováno dne 10.11.2011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61639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</TotalTime>
  <Words>262</Words>
  <Application>Microsoft Office PowerPoint</Application>
  <PresentationFormat>Předvádění na obrazovce (4:3)</PresentationFormat>
  <Paragraphs>43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Motiv systému Office</vt:lpstr>
      <vt:lpstr>Název školy: ZŠ Klášterec nad Ohří, Krátká 676 Autor: Mgr. Veronika Kubincová Název materiálu: VY_32_INOVACE_14_09_ Listopad Číslo projektu: CZ.1.07/1.4.00/21.1115  </vt:lpstr>
      <vt:lpstr>SVÁTKY BĚHĚM ROKA</vt:lpstr>
      <vt:lpstr>pranostiky</vt:lpstr>
      <vt:lpstr>1.11. svátek všech svatých</vt:lpstr>
      <vt:lpstr>2.11. Dušičky – 11.11. Sv. Martin</vt:lpstr>
      <vt:lpstr>17.11. Den boje za svobodu a demokracii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16</cp:revision>
  <dcterms:created xsi:type="dcterms:W3CDTF">2011-11-20T18:22:38Z</dcterms:created>
  <dcterms:modified xsi:type="dcterms:W3CDTF">2012-02-06T12:13:58Z</dcterms:modified>
</cp:coreProperties>
</file>