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8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C343B-38D2-4EC9-8826-9507B23B01B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181BF-4541-4E80-94CD-701C5D80D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13E9E-7D9C-413B-B724-AAF72C8F35F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803951-70F4-4E18-B553-ACAC5B4CB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98659-8228-44BD-AF7F-69F19FCDBCF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E2B64-80B2-4828-A0B9-4F8D567C0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6880B-D1B3-4B3A-AA0E-4AF7F7A2C7A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26A48-A25C-4959-AE98-90D447ECD4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04FBB-9AFB-4E46-ABE5-79571B15795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875E2-74FE-4AB9-BB7F-95C0282211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15C9C-7725-4DFA-82EF-F04AC0D3BD2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4FD0B-08C2-4D25-AC63-5B636AE23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ECDF4-3E56-4DEF-ABBB-35603B1ED4E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66718-7D72-43FF-8C1D-FE962E06F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E88A4-2C9A-4957-86D8-763A9CF9483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E5641-DD3F-45D8-B55F-54999D6AA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8BD3C-15B1-443D-A6B1-470D17B0980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1E888-97C5-4DD1-AB61-1BBA68FAF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1E151-A7E3-4A20-A1DB-D329489082B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6FAC3F-2A04-4F9C-AF8F-C6FAD80CB3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71CB6-5525-4CC6-9B25-E8A52FECB5B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FF3CE-6347-4649-B494-4FABB3EC4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733598B-6BD9-4F5D-97CB-395FBCAD676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E67D278-DD17-4967-95D9-B52F4D43C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ram_sv_Mikulase_interier_kopule2.jpg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Soubor:Lesser_Town_Squar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Chram_sv_Mikulase_z_upati_Petrina.jpg" TargetMode="Externa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Prague_Lesser_Quarter_-_coat_of_arms_(belfry).jpg" TargetMode="Externa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Morznisk%C3%BD_pal%C3%A1c,_Praha,_Nerudova_06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Thunovsk%C3%BD_pal%C3%A1c,_Sn%C4%9Bmovn%C3%AD_05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cs.wikipedia.org/wiki/Soubor:Kolovratsk%C3%BD_pal%C3%A1c_(Praha,_Nerudov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_Dvou_Sluncu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cs.wikipedia.org/wiki/Soubor:Italian_embassy_Prague_2850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lam-Gallas%C5%AFv_pal%C3%A1c_n%C3%A1m%C4%9Bst%C3%AD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Sch%C3%B6nbornsk%C3%BD_pal%C3%A1c_v_Praze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ha,_Mal%C3%A1_Strana_-_Tr%C5%BEi%C5%A1t%C4%9B_(erb_se_lvem).jpg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1.jpeg"/><Relationship Id="rId10" Type="http://schemas.openxmlformats.org/officeDocument/2006/relationships/image" Target="../media/image14.jpeg"/><Relationship Id="rId4" Type="http://schemas.openxmlformats.org/officeDocument/2006/relationships/hyperlink" Target="http://cs.wikipedia.org/wiki/Soubor:US_embassy_Prague_2847.JPG" TargetMode="External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rtbovsk%C3%A1_zahrada,_socha_Diany.JPG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la_terrena_z_t%C5%99et%C3%ADho_parteru_Vrtbovsk%C3%A9_zahrady.JPG" TargetMode="External"/><Relationship Id="rId11" Type="http://schemas.openxmlformats.org/officeDocument/2006/relationships/image" Target="../media/image21.jpeg"/><Relationship Id="rId5" Type="http://schemas.openxmlformats.org/officeDocument/2006/relationships/image" Target="../media/image18.jpeg"/><Relationship Id="rId10" Type="http://schemas.openxmlformats.org/officeDocument/2006/relationships/hyperlink" Target="http://cs.wikipedia.org/wiki/Soubor:Vrtbovsk%C3%BD_pal%C3%A1c_a_uli%C4%8Dka_vedouc%C3%AD_k_b%C3%BDval%C3%BDm_vinic%C3%ADm.JPG" TargetMode="External"/><Relationship Id="rId4" Type="http://schemas.openxmlformats.org/officeDocument/2006/relationships/hyperlink" Target="http://cs.wikipedia.org/wiki/Soubor:Lobkovick%C3%BD_pal%C3%A1c_Mal%C3%A1_Strana_02.JPG" TargetMode="External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-_Frozen_canal_-_February_2005.jpg" TargetMode="External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hyperlink" Target="http://cs.wikipedia.org/wiki/Soubor:Kampa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mpa_(js).jpg" TargetMode="External"/><Relationship Id="rId5" Type="http://schemas.openxmlformats.org/officeDocument/2006/relationships/image" Target="../media/image23.jpeg"/><Relationship Id="rId10" Type="http://schemas.openxmlformats.org/officeDocument/2006/relationships/image" Target="../media/image26.jpeg"/><Relationship Id="rId4" Type="http://schemas.openxmlformats.org/officeDocument/2006/relationships/hyperlink" Target="http://cs.wikipedia.org/wiki/Soubor:Kampa3.jpg" TargetMode="External"/><Relationship Id="rId9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://cs.wikipedia.org/wiki/Soubor:Praha,_Mala_Strana_-_Mostecka_(malostranska_mostecka_vez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hyperlink" Target="http://cs.wikipedia.org/wiki/Soubor:Prag_karlsbr%C3%BCcke_kleinseit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cs.wikipedia.org/wiki/Soubor:Bradac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hyperlink" Target="http://cs.wikipedia.org/wiki/Soubor:Karluv_most.pn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http://cs.wikipedia.org/wiki/Soubor:Praag_01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rluv_most.jpg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://cs.wikipedia.org/wiki/Soubor:Karl%C5%AFv_most-2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vat%C3%BD_Ivo.jpg" TargetMode="External"/><Relationship Id="rId13" Type="http://schemas.openxmlformats.org/officeDocument/2006/relationships/image" Target="../media/image39.jpeg"/><Relationship Id="rId18" Type="http://schemas.openxmlformats.org/officeDocument/2006/relationships/hyperlink" Target="http://cs.wikipedia.org/wiki/Soubor:Charles_Bridge_St_Augustin.jpg" TargetMode="External"/><Relationship Id="rId3" Type="http://schemas.openxmlformats.org/officeDocument/2006/relationships/image" Target="../media/image34.jpeg"/><Relationship Id="rId21" Type="http://schemas.openxmlformats.org/officeDocument/2006/relationships/image" Target="../media/image43.jpeg"/><Relationship Id="rId7" Type="http://schemas.openxmlformats.org/officeDocument/2006/relationships/image" Target="../media/image36.jpeg"/><Relationship Id="rId12" Type="http://schemas.openxmlformats.org/officeDocument/2006/relationships/hyperlink" Target="http://cs.wikipedia.org/wiki/Soubor:Charles_Bridge_St_Cyril&amp;Methodus.jpg" TargetMode="External"/><Relationship Id="rId17" Type="http://schemas.openxmlformats.org/officeDocument/2006/relationships/image" Target="../media/image41.jpeg"/><Relationship Id="rId25" Type="http://schemas.openxmlformats.org/officeDocument/2006/relationships/image" Target="../media/image45.jpeg"/><Relationship Id="rId2" Type="http://schemas.openxmlformats.org/officeDocument/2006/relationships/hyperlink" Target="http://cs.wikipedia.org/wiki/Soubor:Jan_Nepomucky_na_Karlove_moste_detail.jpg" TargetMode="External"/><Relationship Id="rId16" Type="http://schemas.openxmlformats.org/officeDocument/2006/relationships/hyperlink" Target="http://cs.wikipedia.org/wiki/Soubor:Charles_Bridge_St_Ludmila&amp;Venceslas.jpg" TargetMode="External"/><Relationship Id="rId20" Type="http://schemas.openxmlformats.org/officeDocument/2006/relationships/hyperlink" Target="http://cs.wikipedia.org/wiki/Soubor:Charles_Bridge_St_Alber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v_Jan_z_Malty.jpg" TargetMode="External"/><Relationship Id="rId11" Type="http://schemas.openxmlformats.org/officeDocument/2006/relationships/image" Target="../media/image38.jpeg"/><Relationship Id="rId24" Type="http://schemas.openxmlformats.org/officeDocument/2006/relationships/hyperlink" Target="http://cs.wikipedia.org/wiki/Soubor:Charles_Bridge_Bruncvik.jpg" TargetMode="External"/><Relationship Id="rId5" Type="http://schemas.openxmlformats.org/officeDocument/2006/relationships/image" Target="../media/image35.jpeg"/><Relationship Id="rId15" Type="http://schemas.openxmlformats.org/officeDocument/2006/relationships/image" Target="../media/image40.jpeg"/><Relationship Id="rId23" Type="http://schemas.openxmlformats.org/officeDocument/2006/relationships/image" Target="../media/image44.jpeg"/><Relationship Id="rId10" Type="http://schemas.openxmlformats.org/officeDocument/2006/relationships/hyperlink" Target="http://cs.wikipedia.org/wiki/Soubor:Charles_Bridge-saint_Josef.jpg" TargetMode="External"/><Relationship Id="rId19" Type="http://schemas.openxmlformats.org/officeDocument/2006/relationships/image" Target="../media/image42.jpeg"/><Relationship Id="rId4" Type="http://schemas.openxmlformats.org/officeDocument/2006/relationships/hyperlink" Target="http://cs.wikipedia.org/wiki/Soubor:Charles_Bridge_St_Luitgard's_dream.jpg" TargetMode="External"/><Relationship Id="rId9" Type="http://schemas.openxmlformats.org/officeDocument/2006/relationships/image" Target="../media/image37.jpeg"/><Relationship Id="rId14" Type="http://schemas.openxmlformats.org/officeDocument/2006/relationships/hyperlink" Target="http://cs.wikipedia.org/wiki/Soubor:Charles_Bridge-saint_John.jpg" TargetMode="External"/><Relationship Id="rId22" Type="http://schemas.openxmlformats.org/officeDocument/2006/relationships/hyperlink" Target="http://cs.wikipedia.org/wiki/Soubor:Charles_Bridge_St_Vitus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erudova_ulicehttp:/cs.wikipedia.org/wiki/Sch%C3%B6nbornsk%C3%BD_pal%C3%A1c" TargetMode="External"/><Relationship Id="rId3" Type="http://schemas.openxmlformats.org/officeDocument/2006/relationships/hyperlink" Target="http://cs.wikipedia.org/wiki/Mal%C3%A1_Strana" TargetMode="External"/><Relationship Id="rId7" Type="http://schemas.openxmlformats.org/officeDocument/2006/relationships/hyperlink" Target="http://cs.wikipedia.org/wiki/Kolovratsk%C3%BD_pal%C3%A1c_(Praha,_Nerudova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hunovsk%C3%BD_pal%C3%A1c" TargetMode="External"/><Relationship Id="rId11" Type="http://schemas.openxmlformats.org/officeDocument/2006/relationships/hyperlink" Target="http://cs.wikipedia.org/wiki/Lobkovick%C3%BD_pal%C3%A1c_na_Mal%C3%A9_Stran%C4%9B" TargetMode="External"/><Relationship Id="rId5" Type="http://schemas.openxmlformats.org/officeDocument/2006/relationships/hyperlink" Target="http://cs.wikipedia.org/wiki/Morzinsk%C3%BD_pal%C3%A1c" TargetMode="External"/><Relationship Id="rId10" Type="http://schemas.openxmlformats.org/officeDocument/2006/relationships/hyperlink" Target="http://cs.wikipedia.org/wiki/Clam-Gallas%C5%AFv_pal%C3%A1c_(Praha)" TargetMode="External"/><Relationship Id="rId4" Type="http://schemas.openxmlformats.org/officeDocument/2006/relationships/hyperlink" Target="http://cs.wikipedia.org/wiki/Kostel_svat%C3%A9ho_Mikul%C3%A1%C5%A1e_(Mal%C3%A1_Strana)" TargetMode="External"/><Relationship Id="rId9" Type="http://schemas.openxmlformats.org/officeDocument/2006/relationships/hyperlink" Target="http://cs.wikipedia.org/wiki/Sch%C3%B6nbornsk%C3%BD_pal%C3%A1c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uditin_most" TargetMode="External"/><Relationship Id="rId3" Type="http://schemas.openxmlformats.org/officeDocument/2006/relationships/hyperlink" Target="http://cs.wikipedia.org/wiki/Vrtbovsk%C3%BD_pal%C3%A1c" TargetMode="External"/><Relationship Id="rId7" Type="http://schemas.openxmlformats.org/officeDocument/2006/relationships/hyperlink" Target="http://cs.wikipedia.org/wiki/Karl%C5%AFv_most" TargetMode="External"/><Relationship Id="rId2" Type="http://schemas.openxmlformats.org/officeDocument/2006/relationships/hyperlink" Target="http://cs.wikipedia.org/wiki/Vrtbovsk%C3%A1_zahra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lostransk%C3%A1_mosteck%C3%A1_v%C4%9B%C5%BE" TargetMode="External"/><Relationship Id="rId5" Type="http://schemas.openxmlformats.org/officeDocument/2006/relationships/hyperlink" Target="http://cs.wikipedia.org/wiki/Kampa" TargetMode="External"/><Relationship Id="rId10" Type="http://schemas.openxmlformats.org/officeDocument/2006/relationships/hyperlink" Target="http://cs.wikipedia.org/wiki/Bruncv%C3%ADk" TargetMode="External"/><Relationship Id="rId4" Type="http://schemas.openxmlformats.org/officeDocument/2006/relationships/hyperlink" Target="http://cs.wikipedia.org/wiki/%C4%8Certovka" TargetMode="External"/><Relationship Id="rId9" Type="http://schemas.openxmlformats.org/officeDocument/2006/relationships/hyperlink" Target="http://cs.wikipedia.org/wiki/Sochy_na_Karlov%C4%9B_most%C4%9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428625"/>
            <a:ext cx="7772400" cy="857250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00063" y="3143250"/>
            <a:ext cx="8001000" cy="3357563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původně Nové Město, později Menší Město pražské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r. 1257 Přemysl Otakar II. povýšil </a:t>
            </a:r>
            <a:r>
              <a:rPr lang="cs-CZ" sz="2200" b="1" smtClean="0">
                <a:solidFill>
                  <a:schemeClr val="tx1"/>
                </a:solidFill>
              </a:rPr>
              <a:t>Malou Stranu </a:t>
            </a:r>
            <a:r>
              <a:rPr lang="cs-CZ" sz="2200" smtClean="0">
                <a:solidFill>
                  <a:schemeClr val="tx1"/>
                </a:solidFill>
              </a:rPr>
              <a:t>na město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 době renesance a baroka zde bylo postaveno mnoho šlechtických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paláců vytlačujících běžné měšťany</a:t>
            </a:r>
          </a:p>
          <a:p>
            <a:pPr algn="l">
              <a:buFontTx/>
              <a:buChar char="-"/>
            </a:pPr>
            <a:r>
              <a:rPr lang="cs-CZ" sz="2200" b="1" smtClean="0">
                <a:solidFill>
                  <a:schemeClr val="tx1"/>
                </a:solidFill>
              </a:rPr>
              <a:t> chrám sv. Mikuláše </a:t>
            </a:r>
            <a:r>
              <a:rPr lang="cs-CZ" sz="2200" smtClean="0">
                <a:solidFill>
                  <a:schemeClr val="tx1"/>
                </a:solidFill>
              </a:rPr>
              <a:t>postaven v letech 1704 - 1752 otcem a synem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Dientzenhoferovými  jako nejvýznamnější barokní památka v Praze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interiér je vyzdoben díly významných sochařů  např.  J. B. Kohla,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F. I. Platzera a malířů F. X. Palka (Balka), J. Kramolína, K. Škréty,…..</a:t>
            </a: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</p:txBody>
      </p:sp>
      <p:pic>
        <p:nvPicPr>
          <p:cNvPr id="13315" name="Picture 2" descr="Východní strana Malostranského náměstí z věže kostela sv. Mikuláše; vlevo Malostranská beseda, vpravo ul. Mostecká, vedoucí ke Karlovu mostu a jeho malostranská věž">
            <a:hlinkClick r:id="rId2" tooltip="Východní strana Malostranského náměstí z věže kostela sv. Mikuláše; vlevo Malostranská beseda, vpravo ul. Mostecká, vedoucí ke Karlovu mostu a jeho malostranská věž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1357313"/>
            <a:ext cx="2214562" cy="166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http://upload.wikimedia.org/wikipedia/commons/thumb/f/fd/Prague_Lesser_Quarter_-_coat_of_arms_%28belfry%29.jpg/170px-Prague_Lesser_Quarter_-_coat_of_arms_%28belfry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63" y="1357313"/>
            <a:ext cx="1331912" cy="165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6" descr="http://upload.wikimedia.org/wikipedia/commons/thumb/e/eb/Chram_sv_Mikulase_z_upati_Petrina.jpg/220px-Chram_sv_Mikulase_z_upati_Petrina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50" y="1357313"/>
            <a:ext cx="2190750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8" descr="http://upload.wikimedia.org/wikipedia/commons/thumb/b/bd/Chram_sv_Mikulase_interier_kopule2.jpg/220px-Chram_sv_Mikulase_interier_kopule2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43688" y="1357313"/>
            <a:ext cx="2190750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57188" y="1071563"/>
            <a:ext cx="5715000" cy="56435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100" b="1" smtClean="0"/>
              <a:t>- Morzinský palác </a:t>
            </a:r>
            <a:r>
              <a:rPr lang="cs-CZ" sz="2100" smtClean="0"/>
              <a:t>– vystavěn v letech 1713-14</a:t>
            </a:r>
          </a:p>
          <a:p>
            <a:pPr>
              <a:buFont typeface="Arial" charset="0"/>
              <a:buNone/>
            </a:pPr>
            <a:r>
              <a:rPr lang="cs-CZ" sz="2100" smtClean="0"/>
              <a:t>  Janem Blažejem Santinim-Aichelem v barokním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slohu, balkón podpírají sochy Maurů,</a:t>
            </a:r>
          </a:p>
          <a:p>
            <a:pPr>
              <a:buFont typeface="Arial" charset="0"/>
              <a:buNone/>
            </a:pPr>
            <a:r>
              <a:rPr lang="cs-CZ" sz="2100" smtClean="0"/>
              <a:t>  nad portálem je alegorické poprsí Dne a Noci od</a:t>
            </a:r>
          </a:p>
          <a:p>
            <a:pPr>
              <a:buFont typeface="Arial" charset="0"/>
              <a:buNone/>
            </a:pPr>
            <a:r>
              <a:rPr lang="cs-CZ" sz="2100" smtClean="0"/>
              <a:t>  F. M. Brokoffa</a:t>
            </a:r>
          </a:p>
          <a:p>
            <a:pPr>
              <a:buFont typeface="Arial" charset="0"/>
              <a:buNone/>
            </a:pPr>
            <a:endParaRPr lang="cs-CZ" sz="2100" smtClean="0"/>
          </a:p>
          <a:p>
            <a:pPr>
              <a:buFont typeface="Arial" charset="0"/>
              <a:buNone/>
            </a:pPr>
            <a:endParaRPr lang="cs-CZ" sz="2100" smtClean="0"/>
          </a:p>
          <a:p>
            <a:pPr>
              <a:buFont typeface="Arial" charset="0"/>
              <a:buNone/>
            </a:pPr>
            <a:r>
              <a:rPr lang="cs-CZ" sz="2100" b="1" smtClean="0"/>
              <a:t>- Thunovský plác- </a:t>
            </a:r>
            <a:r>
              <a:rPr lang="cs-CZ" sz="2100" smtClean="0"/>
              <a:t>postaven r. 1726 jako klasicistní</a:t>
            </a:r>
          </a:p>
          <a:p>
            <a:pPr>
              <a:buFont typeface="Arial" charset="0"/>
              <a:buNone/>
            </a:pPr>
            <a:r>
              <a:rPr lang="cs-CZ" sz="2100" smtClean="0"/>
              <a:t>  stavba</a:t>
            </a:r>
          </a:p>
          <a:p>
            <a:pPr>
              <a:buFont typeface="Arial" charset="0"/>
              <a:buNone/>
            </a:pPr>
            <a:r>
              <a:rPr lang="cs-CZ" sz="2100" smtClean="0"/>
              <a:t>- 14. 11. 1918 na prvním zasedání Národního</a:t>
            </a:r>
          </a:p>
          <a:p>
            <a:pPr>
              <a:buFont typeface="Arial" charset="0"/>
              <a:buNone/>
            </a:pPr>
            <a:r>
              <a:rPr lang="cs-CZ" sz="2100" smtClean="0"/>
              <a:t>  shromáždění vyhlášena Československá</a:t>
            </a:r>
          </a:p>
          <a:p>
            <a:pPr>
              <a:buFont typeface="Arial" charset="0"/>
              <a:buNone/>
            </a:pPr>
            <a:r>
              <a:rPr lang="cs-CZ" sz="2100" smtClean="0"/>
              <a:t>  republika, T. G. Masaryk zvolen prezidentem</a:t>
            </a:r>
          </a:p>
          <a:p>
            <a:pPr>
              <a:buFont typeface="Arial" charset="0"/>
              <a:buNone/>
            </a:pPr>
            <a:r>
              <a:rPr lang="cs-CZ" sz="2100" smtClean="0"/>
              <a:t>- dnes sídlo Poslanecké sněmovny  Parlamentu </a:t>
            </a:r>
          </a:p>
          <a:p>
            <a:pPr>
              <a:buFont typeface="Arial" charset="0"/>
              <a:buNone/>
            </a:pPr>
            <a:r>
              <a:rPr lang="cs-CZ" sz="2100" smtClean="0"/>
              <a:t>  České republiky</a:t>
            </a:r>
          </a:p>
          <a:p>
            <a:pPr>
              <a:buFont typeface="Arial" charset="0"/>
              <a:buNone/>
            </a:pPr>
            <a:r>
              <a:rPr lang="cs-CZ" sz="2100" smtClean="0"/>
              <a:t> </a:t>
            </a:r>
          </a:p>
        </p:txBody>
      </p:sp>
      <p:pic>
        <p:nvPicPr>
          <p:cNvPr id="14339" name="Picture 2" descr="Morzinský palác  v Nerudově ulici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25" y="1143000"/>
            <a:ext cx="26606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6" descr="Thunovský palác  ve Sněmovní ulici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25" y="3786188"/>
            <a:ext cx="26606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MALÁ STRANA (PRAHA)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3143250"/>
            <a:ext cx="8229600" cy="3500438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- </a:t>
            </a:r>
            <a:r>
              <a:rPr lang="cs-CZ" sz="2200" b="1" dirty="0" err="1" smtClean="0"/>
              <a:t>Kolovratský</a:t>
            </a:r>
            <a:r>
              <a:rPr lang="cs-CZ" sz="2200" b="1" dirty="0" smtClean="0"/>
              <a:t> palác  (</a:t>
            </a:r>
            <a:r>
              <a:rPr lang="cs-CZ" sz="2200" b="1" dirty="0" err="1" smtClean="0"/>
              <a:t>Thun</a:t>
            </a:r>
            <a:r>
              <a:rPr lang="cs-CZ" sz="2200" b="1" dirty="0" smtClean="0"/>
              <a:t>-</a:t>
            </a:r>
            <a:r>
              <a:rPr lang="cs-CZ" sz="2200" b="1" dirty="0" err="1" smtClean="0"/>
              <a:t>Hohenštejnský</a:t>
            </a:r>
            <a:r>
              <a:rPr lang="cs-CZ" sz="2200" dirty="0" smtClean="0"/>
              <a:t>) stavěn v letech 1716-21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Janem Blažejem  </a:t>
            </a:r>
            <a:r>
              <a:rPr lang="cs-CZ" sz="2200" dirty="0" err="1" smtClean="0"/>
              <a:t>Santinim</a:t>
            </a:r>
            <a:r>
              <a:rPr lang="cs-CZ" sz="2200" dirty="0" smtClean="0"/>
              <a:t>-</a:t>
            </a:r>
            <a:r>
              <a:rPr lang="cs-CZ" sz="2200" dirty="0" err="1" smtClean="0"/>
              <a:t>Aichelem</a:t>
            </a:r>
            <a:r>
              <a:rPr lang="cs-CZ" sz="2200" dirty="0" smtClean="0"/>
              <a:t>, hlavní portál vyzdobil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M. B. Braun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dodnes sídlo italského velvyslanectví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- Nerudova ulice (dříve Ostruhová) </a:t>
            </a:r>
            <a:r>
              <a:rPr lang="cs-CZ" sz="2200" dirty="0" smtClean="0"/>
              <a:t>– vedla po ní Královská cesta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z Malostranského náměstí na Pražský hrad, pojmenována po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J. Nerudovi, který bydlel v domě U Dvou </a:t>
            </a:r>
            <a:r>
              <a:rPr lang="cs-CZ" sz="2200" dirty="0" err="1" smtClean="0"/>
              <a:t>slunců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v ulici je řada domů s historickými znameními (U Červeného lva,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U Zlaté koruny, U Tří housliček)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200" dirty="0"/>
          </a:p>
        </p:txBody>
      </p:sp>
      <p:pic>
        <p:nvPicPr>
          <p:cNvPr id="15363" name="Picture 2" descr="http://upload.wikimedia.org/wikipedia/commons/thumb/a/a7/Kolovratsk%C3%BD_pal%C3%A1c_%28Praha%2C_Nerudova%29.JPG/220px-Kolovratsk%C3%BD_pal%C3%A1c_%28Praha%2C_Nerudova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25" y="1231900"/>
            <a:ext cx="2357438" cy="176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upload.wikimedia.org/wikipedia/commons/thumb/0/04/Italian_embassy_Prague_2850.JPG/220px-Italian_embassy_Prague_2850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8" y="1214438"/>
            <a:ext cx="1357312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http://upload.wikimedia.org/wikipedia/commons/thumb/d/d1/U_Dvou_Sluncu.JPG/220px-U_Dvou_Sluncu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34063" y="1214438"/>
            <a:ext cx="23812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8938"/>
            <a:ext cx="8229600" cy="39290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Char char="-"/>
            </a:pPr>
            <a:r>
              <a:rPr lang="cs-CZ" sz="2200" b="1" smtClean="0"/>
              <a:t>Schönbornský palác</a:t>
            </a:r>
            <a:r>
              <a:rPr lang="cs-CZ" sz="2200" smtClean="0"/>
              <a:t> </a:t>
            </a:r>
            <a:r>
              <a:rPr lang="cs-CZ" sz="2600" smtClean="0"/>
              <a:t>(</a:t>
            </a:r>
            <a:r>
              <a:rPr lang="cs-CZ" sz="2200" b="1" smtClean="0"/>
              <a:t>Colloredovský palác</a:t>
            </a:r>
            <a:r>
              <a:rPr lang="cs-CZ" sz="2200" smtClean="0"/>
              <a:t>)</a:t>
            </a:r>
            <a:r>
              <a:rPr lang="cs-CZ" sz="2000" smtClean="0"/>
              <a:t> – vystavěn v letech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000" smtClean="0"/>
              <a:t>1715-18 v barokním slohu podle B. Scottiho a G. B. Alliprandiho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000" smtClean="0">
                <a:latin typeface="Arial" charset="0"/>
              </a:rPr>
              <a:t>s</a:t>
            </a:r>
            <a:r>
              <a:rPr lang="cs-CZ" sz="2000" smtClean="0"/>
              <a:t>ídlí zde velvyslanectví USA</a:t>
            </a:r>
          </a:p>
          <a:p>
            <a:pPr>
              <a:lnSpc>
                <a:spcPct val="90000"/>
              </a:lnSpc>
              <a:buFontTx/>
              <a:buChar char="-"/>
            </a:pPr>
            <a:endParaRPr lang="cs-CZ" sz="2000" smtClean="0"/>
          </a:p>
          <a:p>
            <a:pPr>
              <a:lnSpc>
                <a:spcPct val="90000"/>
              </a:lnSpc>
              <a:buFontTx/>
              <a:buChar char="-"/>
            </a:pPr>
            <a:endParaRPr lang="cs-CZ" sz="2000" smtClean="0"/>
          </a:p>
          <a:p>
            <a:pPr>
              <a:lnSpc>
                <a:spcPct val="90000"/>
              </a:lnSpc>
              <a:buFontTx/>
              <a:buChar char="-"/>
            </a:pPr>
            <a:endParaRPr lang="cs-CZ" sz="2000" smtClean="0"/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b="1" smtClean="0"/>
              <a:t>Clam-Gallasův palác</a:t>
            </a:r>
            <a:r>
              <a:rPr lang="cs-CZ" sz="2200" smtClean="0"/>
              <a:t> – stavěl ho J. B. Fischer z Erlachu r. 1713 v barokním slohu, dnes sídlo Archivu hlavního města Prahy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200" smtClean="0">
                <a:latin typeface="Arial" charset="0"/>
              </a:rPr>
              <a:t>s</a:t>
            </a:r>
            <a:r>
              <a:rPr lang="cs-CZ" sz="2200" smtClean="0"/>
              <a:t>ochařská výzdoba je od M. B. Brauna a kašna Terezka (Alegorie Vltavy) od V. Prachnera</a:t>
            </a:r>
            <a:endParaRPr lang="cs-CZ" sz="2000" smtClean="0"/>
          </a:p>
        </p:txBody>
      </p:sp>
      <p:pic>
        <p:nvPicPr>
          <p:cNvPr id="16387" name="Picture 2" descr="Schönbornský palác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88" y="1285875"/>
            <a:ext cx="20891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e/e2/US_embassy_Prague_2847.JPG/250px-US_embassy_Prague_284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75" y="1285875"/>
            <a:ext cx="1179513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http://upload.wikimedia.org/wikipedia/commons/thumb/5/59/Praha%2C_Mal%C3%A1_Strana_-_Tr%C5%BEi%C5%A1t%C4%9B_%28erb_se_lvem%29.jpg/220px-Praha%2C_Mal%C3%A1_Strana_-_Tr%C5%BEi%C5%A1t%C4%9B_%28erb_se_lvem%29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143375" y="1285875"/>
            <a:ext cx="1184275" cy="157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 descr="http://upload.wikimedia.org/wikipedia/commons/thumb/a/a3/Clam-Gallas%C5%AFv_pal%C3%A1c_n%C3%A1m%C4%9Bst%C3%AD.JPG/220px-Clam-Gallas%C5%AFv_pal%C3%A1c_n%C3%A1m%C4%9Bst%C3%AD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85938" y="4071938"/>
            <a:ext cx="1857375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10" descr="http://upload.wikimedia.org/wikipedia/commons/thumb/f/f1/Prague_Clam-Gallas_palace.jpg/80px-Prague_Clam-Gallas_palace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57688" y="4071938"/>
            <a:ext cx="833437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12" descr="Clam-Gallasův palác3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857875" y="4071938"/>
            <a:ext cx="928688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2714625"/>
            <a:ext cx="8229600" cy="41433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Lobkovický palác </a:t>
            </a:r>
            <a:r>
              <a:rPr lang="cs-CZ" sz="2200" smtClean="0"/>
              <a:t>– vystavěn r. 1702 v rokokovém slohu, v přízemí do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zahrady se otevírá salla terrena </a:t>
            </a:r>
          </a:p>
          <a:p>
            <a:pPr>
              <a:buFont typeface="Arial" charset="0"/>
              <a:buNone/>
            </a:pPr>
            <a:r>
              <a:rPr lang="cs-CZ" sz="2200" smtClean="0"/>
              <a:t>- dnes zde sídlí velvyslanectví  Spolkové republiky Německo</a:t>
            </a:r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- Vrtbovská zahrada </a:t>
            </a:r>
            <a:r>
              <a:rPr lang="cs-CZ" sz="2200" smtClean="0"/>
              <a:t>je barokní terasovitá zahrada italského typu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 poč.18. stol. F. M. Kaňkou, sochy jsou od M. B. Brauna, fresky od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V. V. Reinera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Vrtbovský palác  z r. 1726 od F. M. Kaňky postaven klasicistně</a:t>
            </a:r>
          </a:p>
          <a:p>
            <a:pPr>
              <a:buFont typeface="Arial" charset="0"/>
              <a:buNone/>
            </a:pPr>
            <a:endParaRPr lang="cs-CZ" sz="2200" b="1" smtClean="0"/>
          </a:p>
        </p:txBody>
      </p:sp>
      <p:pic>
        <p:nvPicPr>
          <p:cNvPr id="17411" name="Picture 2" descr="http://upload.wikimedia.org/wikipedia/commons/thumb/1/14/German_embassy_back.jpeg/120px-German_embassy_back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38" y="1285875"/>
            <a:ext cx="2173287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upload.wikimedia.org/wikipedia/commons/thumb/0/04/GermanEmbassyPrague_-_Front.jpg/120px-GermanEmbassyPrague_-_Fron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500" y="1500188"/>
            <a:ext cx="11430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Lobkovický palác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38" y="1285875"/>
            <a:ext cx="171450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 descr="http://upload.wikimedia.org/wikipedia/commons/thumb/3/3b/Sala_terrena_z_t%C5%99et%C3%ADho_parteru_Vrtbovsk%C3%A9_zahrady.JPG/220px-Sala_terrena_z_t%C5%99et%C3%ADho_parteru_Vrtbovsk%C3%A9_zahrady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43063" y="4000500"/>
            <a:ext cx="1524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0" descr="http://upload.wikimedia.org/wikipedia/commons/thumb/1/19/Vrtbovsk%C3%A1_zahrada%2C_socha_Diany.JPG/220px-Vrtbovsk%C3%A1_zahrada%2C_socha_Diany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929063" y="4000500"/>
            <a:ext cx="857250" cy="114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2" descr="http://upload.wikimedia.org/wikipedia/commons/thumb/b/b5/Vrtbovsk%C3%BD_pal%C3%A1c_a_uli%C4%8Dka_vedouc%C3%AD_k_b%C3%BDval%C3%BDm_vinic%C3%ADm.JPG/220px-Vrtbovsk%C3%BD_pal%C3%A1c_a_uli%C4%8Dka_vedouc%C3%AD_k_b%C3%BDval%C3%BDm_vinic%C3%ADm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715000" y="4000500"/>
            <a:ext cx="1500188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3829050" cy="5429250"/>
          </a:xfrm>
        </p:spPr>
        <p:txBody>
          <a:bodyPr/>
          <a:lstStyle/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b="1" smtClean="0"/>
              <a:t>- Čertovka </a:t>
            </a:r>
            <a:r>
              <a:rPr lang="cs-CZ" sz="2200" smtClean="0"/>
              <a:t>je malý umělý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vltavský kanál, odděluje umělý</a:t>
            </a:r>
          </a:p>
          <a:p>
            <a:pPr>
              <a:buFont typeface="Arial" charset="0"/>
              <a:buNone/>
            </a:pPr>
            <a:r>
              <a:rPr lang="cs-CZ" sz="2200" smtClean="0"/>
              <a:t>  ostrov </a:t>
            </a:r>
            <a:r>
              <a:rPr lang="cs-CZ" sz="2200" b="1" smtClean="0"/>
              <a:t>Kampu</a:t>
            </a:r>
            <a:r>
              <a:rPr lang="cs-CZ" sz="2200" smtClean="0"/>
              <a:t> od zbytku Malé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Strany (stavěly se zde </a:t>
            </a:r>
            <a:r>
              <a:rPr lang="cs-CZ" sz="2200" b="1" smtClean="0"/>
              <a:t>mlýny</a:t>
            </a:r>
          </a:p>
          <a:p>
            <a:pPr>
              <a:buFont typeface="Arial" charset="0"/>
              <a:buNone/>
            </a:pPr>
            <a:r>
              <a:rPr lang="cs-CZ" sz="2200" smtClean="0"/>
              <a:t>  a mlýnské zahrady, ostrov je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propojen schodištěm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 Karlovým mostem</a:t>
            </a:r>
          </a:p>
          <a:p>
            <a:pPr>
              <a:buFont typeface="Arial" charset="0"/>
              <a:buNone/>
            </a:pPr>
            <a:r>
              <a:rPr lang="cs-CZ" sz="2200" smtClean="0"/>
              <a:t>- žily tu významné osobnosti –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- J. Dobrovský, J. Werich,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Vl. Holan, A. Kašpar…..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8435" name="Picture 2" descr="pohled z Karlova mostu v předjaří">
            <a:hlinkClick r:id="rId2" tooltip="pohled z Karlova mostu v předjaří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428750"/>
            <a:ext cx="11779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http://upload.wikimedia.org/wikipedia/commons/thumb/f/f0/Kampa3.jpg/220px-Kampa3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63" y="4929188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http://upload.wikimedia.org/wikipedia/commons/thumb/3/36/Kampa_%28js%29.jpg/220px-Kampa_%28js%29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14875" y="4929188"/>
            <a:ext cx="1143000" cy="175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8" descr="http://upload.wikimedia.org/wikipedia/commons/thumb/d/d6/Praha_-_Frozen_canal_-_February_2005.jpg/220px-Praha_-_Frozen_canal_-_February_2005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25" y="1428750"/>
            <a:ext cx="2308225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0" descr="http://upload.wikimedia.org/wikipedia/commons/thumb/5/5e/%C4%8Certovka_-_Velkop%C5%99evorsk%C3%BD_ml%C3%BDn.jpg/80px-%C4%8Certovka_-_Velkop%C5%99evorsk%C3%BD_ml%C3%BDn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143625" y="3214688"/>
            <a:ext cx="10477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3857625"/>
            <a:ext cx="8229600" cy="26431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Malostranské mostecké věže </a:t>
            </a:r>
            <a:r>
              <a:rPr lang="cs-CZ" sz="2200" smtClean="0"/>
              <a:t>jsou dvě, nižší </a:t>
            </a:r>
            <a:r>
              <a:rPr lang="cs-CZ" sz="2200" b="1" smtClean="0"/>
              <a:t>Juditina věž  </a:t>
            </a:r>
            <a:r>
              <a:rPr lang="cs-CZ" sz="2200" smtClean="0"/>
              <a:t>byla</a:t>
            </a:r>
          </a:p>
          <a:p>
            <a:pPr>
              <a:buFont typeface="Arial" charset="0"/>
              <a:buNone/>
            </a:pPr>
            <a:r>
              <a:rPr lang="cs-CZ" sz="2200" smtClean="0"/>
              <a:t>  postavena v románském slohu jako součást Juditina mostu  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ve výklenku věže byl objeven románský reliéf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vyšší gotická </a:t>
            </a:r>
            <a:r>
              <a:rPr lang="cs-CZ" sz="2200" b="1" smtClean="0"/>
              <a:t>Malostranská mostecká věž </a:t>
            </a:r>
            <a:r>
              <a:rPr lang="cs-CZ" sz="2200" smtClean="0"/>
              <a:t>zbudována na místě druhé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románské věže je inspirována parléřovskou Staroměstskou </a:t>
            </a:r>
            <a:endParaRPr lang="cs-CZ" sz="2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mosteckou věží (dnešní podoba je z let 1879-83 podle J. Mockera) </a:t>
            </a:r>
          </a:p>
        </p:txBody>
      </p:sp>
      <p:pic>
        <p:nvPicPr>
          <p:cNvPr id="19459" name="Picture 2" descr="http://upload.wikimedia.org/wikipedia/commons/thumb/9/9b/Praha%2C_Mala_Strana_-_Mostecka_%28malostranska_mostecka_vez%29.jpg/170px-Praha%2C_Mala_Strana_-_Mostecka_%28malostranska_mostecka_vez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1214438"/>
            <a:ext cx="17145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upload.wikimedia.org/wikipedia/commons/thumb/2/2e/Prag_karlsbr%C3%BCcke_kleinseite.jpg/220px-Prag_karlsbr%C3%BCcke_kleinseit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75" y="1214438"/>
            <a:ext cx="34290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32146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Juditin most </a:t>
            </a:r>
            <a:r>
              <a:rPr lang="cs-CZ" sz="2200" smtClean="0"/>
              <a:t>byl kamenný most postavený přes Vltavu mírně jižněji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od dnešního Karlova mostu, postaven byl v letech 1158-1172</a:t>
            </a:r>
          </a:p>
          <a:p>
            <a:pPr>
              <a:buFont typeface="Arial" charset="0"/>
              <a:buNone/>
            </a:pPr>
            <a:r>
              <a:rPr lang="cs-CZ" sz="2200" smtClean="0"/>
              <a:t> (stal se nejstarším v Českých zemích), 1342 poničen povodní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roce 1357 Karel IV. rozhodl o stavbě nového kamenného mostu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stavbu vedl Petr Parléř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ve zdi je umístěný reliéf </a:t>
            </a:r>
            <a:r>
              <a:rPr lang="cs-CZ" sz="2200" b="1" smtClean="0"/>
              <a:t>,,Bradáče“</a:t>
            </a:r>
            <a:r>
              <a:rPr lang="cs-CZ" sz="2200" smtClean="0"/>
              <a:t>,</a:t>
            </a:r>
            <a:r>
              <a:rPr lang="cs-CZ" sz="2200" b="1" smtClean="0"/>
              <a:t> </a:t>
            </a:r>
            <a:r>
              <a:rPr lang="cs-CZ" sz="2200" smtClean="0"/>
              <a:t>byl součástí původního Juditina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mostu, slouží jako vodoměrná značka</a:t>
            </a:r>
          </a:p>
        </p:txBody>
      </p:sp>
      <p:pic>
        <p:nvPicPr>
          <p:cNvPr id="20483" name="Picture 2" descr="http://upload.wikimedia.org/wikipedia/commons/thumb/8/88/Bradac.jpg/220px-Bradac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1357313"/>
            <a:ext cx="200977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http://upload.wikimedia.org/wikipedia/commons/thumb/e/e3/Karluv_most.png/220px-Karluv_most.pn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3" y="1357313"/>
            <a:ext cx="2686050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463"/>
            <a:ext cx="8229600" cy="31416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Karlův most (Kamenný, Pražský) </a:t>
            </a:r>
            <a:r>
              <a:rPr lang="cs-CZ" sz="2200" smtClean="0"/>
              <a:t>založil r. 1357 Karel IV., dokončen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byl r. 1402</a:t>
            </a:r>
          </a:p>
          <a:p>
            <a:pPr>
              <a:buFont typeface="Arial" charset="0"/>
              <a:buNone/>
            </a:pPr>
            <a:r>
              <a:rPr lang="cs-CZ" sz="2200" smtClean="0"/>
              <a:t>- gotickou stavbu vedl Petr Parléř, most má 16 oblouků</a:t>
            </a:r>
          </a:p>
          <a:p>
            <a:pPr>
              <a:buFont typeface="Arial" charset="0"/>
              <a:buNone/>
            </a:pPr>
            <a:r>
              <a:rPr lang="cs-CZ" sz="2200" smtClean="0"/>
              <a:t>- zdobí ho 30 soch a sousoší převážně barokních z let 1683-1714</a:t>
            </a:r>
          </a:p>
          <a:p>
            <a:pPr>
              <a:buFont typeface="Arial" charset="0"/>
              <a:buNone/>
            </a:pPr>
            <a:r>
              <a:rPr lang="cs-CZ" sz="2200" smtClean="0"/>
              <a:t>  od M. B. Brauna, J. Brokoffa, F. M. Brokoffa, M. Brokoffa,</a:t>
            </a:r>
            <a:endParaRPr lang="cs-CZ" sz="220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200" smtClean="0"/>
              <a:t> 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M. V.Jäckela,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J. B. Kohla,.....některé jsou  z 19.stol. - E. Max, z 20.stol. - K. Dvořák </a:t>
            </a:r>
          </a:p>
        </p:txBody>
      </p:sp>
      <p:pic>
        <p:nvPicPr>
          <p:cNvPr id="21507" name="Picture 2" descr="Praag 01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268413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http://upload.wikimedia.org/wikipedia/commons/thumb/6/6e/Karl%C5%AFv_most-2.jpg/220px-Karl%C5%AFv_most-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25" y="1928813"/>
            <a:ext cx="266382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6" descr="http://upload.wikimedia.org/wikipedia/commons/thumb/6/66/Karluv_most.jpg/220px-Karluv_most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6325" y="1268413"/>
            <a:ext cx="276225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MALÁ STRANA (PRAHA)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000125"/>
            <a:ext cx="5500687" cy="585787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Výběr soch a sousoší z Karlova mostu: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Ivo </a:t>
            </a:r>
            <a:r>
              <a:rPr lang="cs-CZ" sz="2200" dirty="0" smtClean="0"/>
              <a:t>– M. B. Braun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Josef s Ježíškem </a:t>
            </a:r>
            <a:r>
              <a:rPr lang="cs-CZ" sz="2200" dirty="0" smtClean="0"/>
              <a:t>– J. Max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Cyril a Metoděj </a:t>
            </a:r>
            <a:r>
              <a:rPr lang="cs-CZ" sz="2200" dirty="0" smtClean="0"/>
              <a:t>– K. Dvořák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Jan Křtitel </a:t>
            </a:r>
            <a:r>
              <a:rPr lang="cs-CZ" sz="2200" dirty="0" smtClean="0"/>
              <a:t>– J. Max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Ludmila s malým Václavem </a:t>
            </a:r>
            <a:r>
              <a:rPr lang="cs-CZ" sz="2200" dirty="0" smtClean="0"/>
              <a:t>– J. </a:t>
            </a:r>
            <a:r>
              <a:rPr lang="cs-CZ" sz="2200" dirty="0" err="1" smtClean="0"/>
              <a:t>Brokoff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Jan Nepomucký </a:t>
            </a:r>
            <a:r>
              <a:rPr lang="cs-CZ" sz="2200" dirty="0" smtClean="0"/>
              <a:t>– J. </a:t>
            </a:r>
            <a:r>
              <a:rPr lang="cs-CZ" sz="2200" dirty="0" err="1" smtClean="0"/>
              <a:t>Brokoff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Augustin- </a:t>
            </a:r>
            <a:r>
              <a:rPr lang="cs-CZ" sz="2200" dirty="0" err="1" smtClean="0"/>
              <a:t>J.Kohl</a:t>
            </a:r>
            <a:r>
              <a:rPr lang="cs-CZ" sz="2200" dirty="0" smtClean="0"/>
              <a:t>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Sen sv. </a:t>
            </a:r>
            <a:r>
              <a:rPr lang="cs-CZ" sz="2200" b="1" dirty="0" err="1" smtClean="0"/>
              <a:t>Luitgardy</a:t>
            </a:r>
            <a:r>
              <a:rPr lang="cs-CZ" sz="2200" b="1" dirty="0" smtClean="0"/>
              <a:t> </a:t>
            </a:r>
            <a:r>
              <a:rPr lang="cs-CZ" sz="2200" dirty="0" smtClean="0"/>
              <a:t>– </a:t>
            </a:r>
            <a:r>
              <a:rPr lang="cs-CZ" sz="2200" dirty="0" err="1" smtClean="0"/>
              <a:t>M</a:t>
            </a:r>
            <a:r>
              <a:rPr lang="cs-CZ" sz="2200" dirty="0" smtClean="0"/>
              <a:t>.</a:t>
            </a:r>
            <a:r>
              <a:rPr lang="cs-CZ" sz="2200" dirty="0" err="1" smtClean="0"/>
              <a:t>B.Braun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Vojtěch- </a:t>
            </a:r>
            <a:r>
              <a:rPr lang="cs-CZ" sz="2200" dirty="0" smtClean="0"/>
              <a:t>M. J. </a:t>
            </a:r>
            <a:r>
              <a:rPr lang="cs-CZ" sz="2200" dirty="0" err="1" smtClean="0"/>
              <a:t>Brokoff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Jan z </a:t>
            </a:r>
            <a:r>
              <a:rPr lang="cs-CZ" sz="2200" b="1" dirty="0" err="1" smtClean="0"/>
              <a:t>Mathy</a:t>
            </a:r>
            <a:r>
              <a:rPr lang="cs-CZ" sz="2200" b="1" dirty="0" smtClean="0"/>
              <a:t>, Felix z </a:t>
            </a:r>
            <a:r>
              <a:rPr lang="cs-CZ" sz="2200" b="1" dirty="0" err="1" smtClean="0"/>
              <a:t>Valois</a:t>
            </a:r>
            <a:r>
              <a:rPr lang="cs-CZ" sz="2200" b="1" dirty="0" smtClean="0"/>
              <a:t> a Ivan </a:t>
            </a:r>
            <a:r>
              <a:rPr lang="cs-CZ" sz="2200" dirty="0" smtClean="0"/>
              <a:t>– F. M. </a:t>
            </a:r>
            <a:r>
              <a:rPr lang="cs-CZ" sz="2200" dirty="0" err="1" smtClean="0"/>
              <a:t>Brokoff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sv. Vít  </a:t>
            </a:r>
            <a:r>
              <a:rPr lang="cs-CZ" sz="2200" dirty="0" smtClean="0"/>
              <a:t>– F. M. </a:t>
            </a:r>
            <a:r>
              <a:rPr lang="cs-CZ" sz="2200" dirty="0" err="1" smtClean="0"/>
              <a:t>Brokoff</a:t>
            </a:r>
            <a:endParaRPr lang="cs-CZ" sz="22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Bruncvík </a:t>
            </a:r>
            <a:r>
              <a:rPr lang="cs-CZ" sz="2200" dirty="0" smtClean="0"/>
              <a:t>– L. Šimek (1884) stojí na podstavci mimo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řadu soch , představuje rytíře s mečem, lvem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u nohou a erbem po boku</a:t>
            </a:r>
            <a:endParaRPr lang="cs-CZ" sz="2200" dirty="0"/>
          </a:p>
        </p:txBody>
      </p:sp>
      <p:pic>
        <p:nvPicPr>
          <p:cNvPr id="22531" name="Picture 4" descr="http://upload.wikimedia.org/wikipedia/commons/thumb/c/c8/Jan_Nepomucky_na_Karlove_moste_detail.jpg/90px-Jan_Nepomucky_na_Karlove_moste_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1000" y="2643188"/>
            <a:ext cx="7508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6" descr="http://upload.wikimedia.org/wikipedia/commons/thumb/7/76/Charles_Bridge_St_Luitgard%27s_dream.jpg/70px-Charles_Bridge_St_Luitgard%27s_dream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13" y="392906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8" descr="http://upload.wikimedia.org/wikipedia/commons/thumb/d/df/Sv_Jan_z_Malty.jpg/70px-Sv_Jan_z_Malty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5214938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10" descr="http://upload.wikimedia.org/wikipedia/commons/thumb/a/ac/Svat%C3%BD_Ivo.jpg/70px-Svat%C3%BD_Ivo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25" y="135731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14" descr="http://upload.wikimedia.org/wikipedia/commons/thumb/3/39/Charles_Bridge-saint_Josef.jpg/70px-Charles_Bridge-saint_Josef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72313" y="135731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6" descr="http://upload.wikimedia.org/wikipedia/commons/thumb/7/70/Charles_Bridge_St_Cyril%26Methodus.jpg/70px-Charles_Bridge_St_Cyril%26Methodus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929563" y="135731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18" descr="http://upload.wikimedia.org/wikipedia/commons/thumb/5/53/Charles_Bridge-saint_John.jpg/70px-Charles_Bridge-saint_John.jpg">
            <a:hlinkClick r:id="rId14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072188" y="2643188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20" descr="http://upload.wikimedia.org/wikipedia/commons/thumb/5/59/Charles_Bridge_St_Ludmila%26Venceslas.jpg/70px-Charles_Bridge_St_Ludmila%26Venceslas.jpg">
            <a:hlinkClick r:id="rId16"/>
          </p:cNvPr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7072313" y="2643188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22" descr="http://upload.wikimedia.org/wikipedia/commons/thumb/5/53/Charles_Bridge_St_Augustin.jpg/70px-Charles_Bridge_St_Augustin.jpg">
            <a:hlinkClick r:id="rId18"/>
          </p:cNvPr>
          <p:cNvPicPr>
            <a:picLocks noChangeAspect="1" noChangeArrowheads="1"/>
          </p:cNvPicPr>
          <p:nvPr/>
        </p:nvPicPr>
        <p:blipFill>
          <a:blip r:embed="rId19"/>
          <a:srcRect/>
          <a:stretch>
            <a:fillRect/>
          </a:stretch>
        </p:blipFill>
        <p:spPr bwMode="auto">
          <a:xfrm>
            <a:off x="6072188" y="392906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24" descr="http://upload.wikimedia.org/wikipedia/commons/thumb/3/3a/Charles_Bridge_St_Albert.jpg/70px-Charles_Bridge_St_Albert.jpg">
            <a:hlinkClick r:id="rId20"/>
          </p:cNvPr>
          <p:cNvPicPr>
            <a:picLocks noChangeAspect="1" noChangeArrowheads="1"/>
          </p:cNvPicPr>
          <p:nvPr/>
        </p:nvPicPr>
        <p:blipFill>
          <a:blip r:embed="rId21"/>
          <a:srcRect/>
          <a:stretch>
            <a:fillRect/>
          </a:stretch>
        </p:blipFill>
        <p:spPr bwMode="auto">
          <a:xfrm>
            <a:off x="8001000" y="3929063"/>
            <a:ext cx="66675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26" descr="http://upload.wikimedia.org/wikipedia/commons/thumb/1/16/Charles_Bridge_St_Vitus.jpg/70px-Charles_Bridge_St_Vitus.jpg">
            <a:hlinkClick r:id="rId22"/>
          </p:cNvPr>
          <p:cNvPicPr>
            <a:picLocks noChangeAspect="1" noChangeArrowheads="1"/>
          </p:cNvPicPr>
          <p:nvPr/>
        </p:nvPicPr>
        <p:blipFill>
          <a:blip r:embed="rId23"/>
          <a:srcRect/>
          <a:stretch>
            <a:fillRect/>
          </a:stretch>
        </p:blipFill>
        <p:spPr bwMode="auto">
          <a:xfrm>
            <a:off x="7072313" y="5214938"/>
            <a:ext cx="595312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Picture 28" descr="http://upload.wikimedia.org/wikipedia/commons/thumb/c/c8/Charles_Bridge_Bruncvik.jpg/170px-Charles_Bridge_Bruncvik.jpg">
            <a:hlinkClick r:id="rId24"/>
          </p:cNvPr>
          <p:cNvPicPr>
            <a:picLocks noChangeAspect="1" noChangeArrowheads="1"/>
          </p:cNvPicPr>
          <p:nvPr/>
        </p:nvPicPr>
        <p:blipFill>
          <a:blip r:embed="rId25"/>
          <a:srcRect/>
          <a:stretch>
            <a:fillRect/>
          </a:stretch>
        </p:blipFill>
        <p:spPr bwMode="auto">
          <a:xfrm>
            <a:off x="8001000" y="5214938"/>
            <a:ext cx="731838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13" cy="4525963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Muk, Jan; </a:t>
            </a:r>
            <a:r>
              <a:rPr lang="cs-CZ" sz="2000" dirty="0" err="1" smtClean="0">
                <a:latin typeface="Times New Roman" pitchFamily="18" charset="0"/>
              </a:rPr>
              <a:t>Šamánková</a:t>
            </a:r>
            <a:r>
              <a:rPr lang="cs-CZ" sz="2000" dirty="0" smtClean="0">
                <a:latin typeface="Times New Roman" pitchFamily="18" charset="0"/>
              </a:rPr>
              <a:t>, Eva: ABC kulturních památek Československa,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dirty="0" smtClean="0">
              <a:hlinkClick r:id="rId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3"/>
              </a:rPr>
              <a:t>http://cs.wikipedia.org/wiki/Mal%C3%A1_Strana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4"/>
              </a:rPr>
              <a:t>http://cs.wikipedia.org/wiki/Kostel_svat%C3%A9ho_Mikul%C3%A1%C5%A1e_(Mal%C3%A1_Strana)</a:t>
            </a:r>
            <a:endParaRPr lang="cs-CZ" sz="2000" u="sng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5"/>
              </a:rPr>
              <a:t>http://cs.wikipedia.org/wiki/Morzinsk%C3%BD_pal%C3%A1c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6"/>
              </a:rPr>
              <a:t>http://cs.wikipedia.org/wiki/Thunovsk%C3%BD_pal%C3%A1c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7"/>
              </a:rPr>
              <a:t>http://cs.wikipedia.org/wiki/Kolovratsk%C3%BD_pal%C3%A1c_(Praha,_Nerudova)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8"/>
              </a:rPr>
              <a:t>http://cs.wikipedia.org/wiki/Nerudova_ulicehttp://cs.wikipedia.org/wiki/Sch%C3%B6nbornsk%C3%BD_pal%C3%A1c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9"/>
              </a:rPr>
              <a:t>http://cs.wikipedia.org/wiki/Sch%C3%B6nbornsk%C3%BD_pal%C3%A1c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10"/>
              </a:rPr>
              <a:t>http://cs.wikipedia.org/wiki/Clam-Gallas%C5%AFv_pal%C3%A1c_(Praha)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u="sng" dirty="0" smtClean="0">
                <a:hlinkClick r:id="rId11"/>
              </a:rPr>
              <a:t>http://cs.wikipedia.org/wiki/Lobkovick%C3%BD_pal%C3%A1c_na_Mal%C3%A9_Stran%C4%9B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u="sng" smtClean="0">
                <a:hlinkClick r:id="rId2"/>
              </a:rPr>
              <a:t>http://cs.wikipedia.org/wiki/Vrtbovsk%C3%A1_zahrada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http://cs.wikipedia.org/wiki/Vrtbovsk%C3%BD_pal%C3%A1c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http://cs.wikipedia.org/wiki/%C4%8Certovka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5"/>
              </a:rPr>
              <a:t>http://cs.wikipedia.org/wiki/Kampa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6"/>
              </a:rPr>
              <a:t>http://cs.wikipedia.org/wiki/Malostransk%C3%A1_mosteck%C3%A1_v%C4%9B%C5%BE#Ni.C5.BE.C5.A1.C3.AD_mosteck.C3.A1_v.C4.9B.C5.BE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7"/>
              </a:rPr>
              <a:t>http://cs.wikipedia.org/wiki/Karl%C5%AFv_most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8"/>
              </a:rPr>
              <a:t>http://cs.wikipedia.org/wiki/Juditin_most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7"/>
              </a:rPr>
              <a:t>http://cs.wikipedia.org/wiki/Karl%C5%AFv_most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9"/>
              </a:rPr>
              <a:t>http://cs.wikipedia.org/wiki/Sochy_na_Karlov%C4%9B_most%C4%9B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10"/>
              </a:rPr>
              <a:t>http://cs.wikipedia.org/wiki/Bruncv%C3%ADk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702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MALÁ STRANA (PRAHA)</vt:lpstr>
      <vt:lpstr>MALÁ STRANA (PRAHA)</vt:lpstr>
      <vt:lpstr>MALÁ STRANA (PRAHA)</vt:lpstr>
      <vt:lpstr>MALÁ STRANA (PRAHA)</vt:lpstr>
      <vt:lpstr>MALÁ STRANA (PRAHA)</vt:lpstr>
      <vt:lpstr>MALÁ STRANA (PRAHA)</vt:lpstr>
      <vt:lpstr>MALÁ STRANA (PRAHA)</vt:lpstr>
      <vt:lpstr>MALÁ STRANA (PRAHA)</vt:lpstr>
      <vt:lpstr>MALÁ STRANA (PRAHA)</vt:lpstr>
      <vt:lpstr>MALÁ STRANA (PRAHA)</vt:lpstr>
      <vt:lpstr>Použitá literatura a zdroje: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MALÁ STRANA (PRAHA)</dc:title>
  <dc:creator>Uzivatel</dc:creator>
  <cp:lastModifiedBy>SPGS-VYTVARNA</cp:lastModifiedBy>
  <cp:revision>50</cp:revision>
  <dcterms:created xsi:type="dcterms:W3CDTF">2012-11-24T21:28:03Z</dcterms:created>
  <dcterms:modified xsi:type="dcterms:W3CDTF">2012-11-26T13:02:41Z</dcterms:modified>
</cp:coreProperties>
</file>