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8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64B96-6CA5-408F-B7AE-62C35979B7D9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D9712-F566-4ADF-92CF-F58C882781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D9F8B-BB90-4C3F-935A-D35DD19252F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4EE45-8982-4042-8970-FAACA4420F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76807-C9C8-4C91-AB6B-3F2D338EFA3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29B463-AC86-4DDD-A46E-FB7723B49F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91DB55-3769-48D6-B406-930D35AE77E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F40DC9-CD97-418F-A702-1333E2E74B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C4577-9E7D-4DDB-995A-23DD614A2F9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02B2-4D0F-4DA7-B568-E5255790E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FC92F-1080-4E5E-B630-35D13A12B33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A048A-BAA1-41EC-9D63-8E80DD3DE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E2DC6-C3A7-4285-8F68-5454356B98B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2BD71C-F558-4362-80C4-BB4F54BC92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393FC-A0E8-4D28-B0A9-3CE3936B5FA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BEA8B-7061-46CB-A71F-B5D538645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4AA2F-F5D6-4DBA-9D35-3C54AF61321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9A0D0-4A87-4933-BB0E-D6D7B549AE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467CE-8B8B-4787-8E77-BAF457C48C6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DE234-70A3-4DD4-ACFF-16E20289B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A1154B-F72C-4908-A4FB-F8EB4385C87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2E031-85D8-47DF-8DB2-B6CE390F48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761B535-E7F8-45BD-845A-B6D27D09E81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A87B688-F8AE-44EF-AF85-7BE2B8566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Vysehrad_as_seen_over_the_Vltava_from_Cisarska_louka_732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Vysehrad_Chapter_CoA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hyperlink" Target="http://cs.wikipedia.org/wiki/Soubor:RotundaSvatehoMartinaNaVysehrad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ysehrad_cemetery_church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Vy%C5%A1ehrad-kostel4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Vysehrad_hrbitov_cemeter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Slavin_Vysehrad_Cemetery_Prague_CZ_777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Zaboj_and_Slavoj_Vysehrad_Prague_CZ_81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Soubor:Svaty_Vaclav_(Bendl_1678).jpg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osef_V%C3%A1clav_Myslbek" TargetMode="External"/><Relationship Id="rId3" Type="http://schemas.openxmlformats.org/officeDocument/2006/relationships/hyperlink" Target="http://cs.wikipedia.org/wiki/Vy%C5%A1ehrad" TargetMode="External"/><Relationship Id="rId7" Type="http://schemas.openxmlformats.org/officeDocument/2006/relationships/hyperlink" Target="http://cs.wikipedia.org/wiki/Slav%C3%ADn_(hrobka)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y%C5%A1ehradsk%C3%BD_h%C5%99bitov" TargetMode="External"/><Relationship Id="rId5" Type="http://schemas.openxmlformats.org/officeDocument/2006/relationships/hyperlink" Target="http://cs.wikipedia.org/wiki/Kostel_svat%C3%A9ho_Petra_a_Pavla_(Praha)" TargetMode="External"/><Relationship Id="rId4" Type="http://schemas.openxmlformats.org/officeDocument/2006/relationships/hyperlink" Target="http://cs.wikipedia.org/wiki/Rotunda_svat%C3%A9ho_Martina_(Vy%C5%A1ehrad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428625"/>
            <a:ext cx="7772400" cy="785813"/>
          </a:xfrm>
        </p:spPr>
        <p:txBody>
          <a:bodyPr/>
          <a:lstStyle/>
          <a:p>
            <a:r>
              <a:rPr lang="cs-CZ" smtClean="0"/>
              <a:t>VYŠEHRAD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00063" y="3643313"/>
            <a:ext cx="8143875" cy="2928937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vznikl jako </a:t>
            </a:r>
            <a:r>
              <a:rPr lang="cs-CZ" sz="2200" b="1" smtClean="0">
                <a:solidFill>
                  <a:schemeClr val="tx1"/>
                </a:solidFill>
              </a:rPr>
              <a:t>přemyslovské hradiště </a:t>
            </a:r>
            <a:r>
              <a:rPr lang="cs-CZ" sz="2200" smtClean="0">
                <a:solidFill>
                  <a:schemeClr val="tx1"/>
                </a:solidFill>
              </a:rPr>
              <a:t>v 2. polovině 10. století na</a:t>
            </a: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  </a:t>
            </a:r>
          </a:p>
          <a:p>
            <a:pPr algn="l">
              <a:buFontTx/>
              <a:buNone/>
            </a:pP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  </a:t>
            </a:r>
            <a:r>
              <a:rPr lang="cs-CZ" sz="2200" smtClean="0">
                <a:solidFill>
                  <a:schemeClr val="tx1"/>
                </a:solidFill>
              </a:rPr>
              <a:t>skalním ostrohu nad Vltavou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r. 1070 založena </a:t>
            </a:r>
            <a:r>
              <a:rPr lang="cs-CZ" sz="2200" b="1" smtClean="0">
                <a:solidFill>
                  <a:schemeClr val="tx1"/>
                </a:solidFill>
              </a:rPr>
              <a:t>kapitula s kostelem sv. Petra a Pavla </a:t>
            </a:r>
            <a:r>
              <a:rPr lang="cs-CZ" sz="2200" smtClean="0">
                <a:solidFill>
                  <a:schemeClr val="tx1"/>
                </a:solidFill>
              </a:rPr>
              <a:t>knížetem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Vratislavem II. (prvním českým králem Vratislavem I.)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byl samostatným městem, r. 1883 připojen k Praze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ve 12. stol. zaznamenán rozkvět, </a:t>
            </a: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v </a:t>
            </a:r>
            <a:r>
              <a:rPr lang="cs-CZ" sz="2200" smtClean="0">
                <a:solidFill>
                  <a:schemeClr val="tx1"/>
                </a:solidFill>
              </a:rPr>
              <a:t>15. stol. přerušen husitským</a:t>
            </a:r>
            <a:endParaRPr lang="cs-CZ" sz="2200" smtClean="0">
              <a:solidFill>
                <a:schemeClr val="tx1"/>
              </a:solidFill>
              <a:latin typeface="Arial" charset="0"/>
            </a:endParaRPr>
          </a:p>
          <a:p>
            <a:pPr algn="l">
              <a:buFontTx/>
              <a:buNone/>
            </a:pP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z="2200" smtClean="0">
                <a:solidFill>
                  <a:schemeClr val="tx1"/>
                </a:solidFill>
              </a:rPr>
              <a:t> hnutí</a:t>
            </a: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m,</a:t>
            </a:r>
            <a:r>
              <a:rPr lang="cs-CZ" sz="2200" smtClean="0">
                <a:solidFill>
                  <a:schemeClr val="tx1"/>
                </a:solidFill>
              </a:rPr>
              <a:t> v 17. stol. je budována pevnost</a:t>
            </a:r>
          </a:p>
        </p:txBody>
      </p:sp>
      <p:pic>
        <p:nvPicPr>
          <p:cNvPr id="13315" name="Picture 2" descr="Vyšehrad z Císařské louky">
            <a:hlinkClick r:id="rId2" tooltip="Vyšehrad z Císařské louky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38" y="1285875"/>
            <a:ext cx="2944812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 descr="http://upload.wikimedia.org/wikipedia/commons/thumb/7/7c/Vysehrad_Chapter_CoA.jpg/220px-Vysehrad_Chapter_CoA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3" y="1571625"/>
            <a:ext cx="1541462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VYŠEHRAD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4688"/>
            <a:ext cx="8229600" cy="29114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rotunda sv. Martina </a:t>
            </a:r>
            <a:r>
              <a:rPr lang="cs-CZ" sz="2200" smtClean="0"/>
              <a:t>– románská stavba z Vratislavovy doby z 2. pol.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11. stol.</a:t>
            </a:r>
          </a:p>
          <a:p>
            <a:pPr>
              <a:buFont typeface="Arial" charset="0"/>
              <a:buNone/>
            </a:pPr>
            <a:r>
              <a:rPr lang="cs-CZ" sz="2200" smtClean="0"/>
              <a:t>- za Karla IV. r. 1369 přestavěn </a:t>
            </a:r>
            <a:r>
              <a:rPr lang="cs-CZ" sz="2200" b="1" smtClean="0"/>
              <a:t>kapitulní chrám sv. Petra a Pavla</a:t>
            </a:r>
          </a:p>
          <a:p>
            <a:pPr>
              <a:buFont typeface="Arial" charset="0"/>
              <a:buNone/>
            </a:pPr>
            <a:r>
              <a:rPr lang="cs-CZ" sz="2200" smtClean="0"/>
              <a:t>  z románské stavby na gotickou, následovaly úpravy, v letech 1885-87</a:t>
            </a:r>
          </a:p>
          <a:p>
            <a:pPr>
              <a:buFont typeface="Arial" charset="0"/>
              <a:buNone/>
            </a:pPr>
            <a:r>
              <a:rPr lang="cs-CZ" sz="2200" smtClean="0"/>
              <a:t>  novogotická úprava J. Mockerem</a:t>
            </a:r>
          </a:p>
          <a:p>
            <a:pPr>
              <a:buFont typeface="Arial" charset="0"/>
              <a:buNone/>
            </a:pPr>
            <a:r>
              <a:rPr lang="cs-CZ" sz="2200" smtClean="0"/>
              <a:t>- zachovány brány pevnosti (areál přestavoval r. 1654 C. Lurago)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 19. stol. zřízeno národní pohřebiště</a:t>
            </a:r>
          </a:p>
          <a:p>
            <a:pPr>
              <a:buFontTx/>
              <a:buChar char="-"/>
            </a:pPr>
            <a:endParaRPr lang="cs-CZ" sz="2200" smtClean="0"/>
          </a:p>
        </p:txBody>
      </p:sp>
      <p:pic>
        <p:nvPicPr>
          <p:cNvPr id="14339" name="Picture 2" descr="http://upload.wikimedia.org/wikipedia/commons/thumb/2/24/RotundaSvatehoMartinaNaVysehrade.jpg/220px-RotundaSvatehoMartinaNaVysehrad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1143000"/>
            <a:ext cx="1733550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http://upload.wikimedia.org/wikipedia/commons/thumb/b/b0/Vy%C5%A1ehrad-kostel4.jpg/220px-Vy%C5%A1ehrad-kostel4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500" y="1143000"/>
            <a:ext cx="1857375" cy="202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6" descr="http://upload.wikimedia.org/wikipedia/commons/thumb/5/5d/Vysehrad_cemetery_church.jpg/170px-Vysehrad_cemetery_church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15063" y="1143000"/>
            <a:ext cx="1357312" cy="203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VYŠEHRAD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4688"/>
            <a:ext cx="8229600" cy="3500437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b="1" dirty="0" smtClean="0"/>
              <a:t>- vyšehradský hřbitov </a:t>
            </a:r>
            <a:r>
              <a:rPr lang="cs-CZ" sz="2200" dirty="0" smtClean="0"/>
              <a:t>byl v 19. století zřízen jako národní pohřebiště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architektonicky ho upravil A. </a:t>
            </a:r>
            <a:r>
              <a:rPr lang="cs-CZ" sz="2200" dirty="0" err="1" smtClean="0"/>
              <a:t>Wiehl</a:t>
            </a:r>
            <a:r>
              <a:rPr lang="cs-CZ" sz="2200" dirty="0" smtClean="0"/>
              <a:t> v letech 1889-93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jsou zde pohřbeny nejvýznamnější osobnosti české kultury od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/>
              <a:t> </a:t>
            </a:r>
            <a:r>
              <a:rPr lang="cs-CZ" sz="2200" dirty="0" smtClean="0"/>
              <a:t> 19. století po současnost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na východní straně je společná hrobka – </a:t>
            </a:r>
            <a:r>
              <a:rPr lang="cs-CZ" sz="2200" b="1" dirty="0" smtClean="0"/>
              <a:t>Slavín</a:t>
            </a:r>
            <a:r>
              <a:rPr lang="cs-CZ" sz="2200" dirty="0" smtClean="0"/>
              <a:t> (na průčelí je nápis -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- Ač zemřeli, ještě mluví)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- pochováni zde např. jsou: J. Zeyer, J. Vrchlický, K. H. Mácha, J. Hora, F. Křižík,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R. </a:t>
            </a:r>
            <a:r>
              <a:rPr lang="cs-CZ" sz="2200" dirty="0" err="1" smtClean="0"/>
              <a:t>Kubelík</a:t>
            </a:r>
            <a:r>
              <a:rPr lang="cs-CZ" sz="2200" dirty="0" smtClean="0"/>
              <a:t>, Z. Štěpánek, J. Marvan, V. </a:t>
            </a:r>
            <a:r>
              <a:rPr lang="cs-CZ" sz="2200" dirty="0" err="1" smtClean="0"/>
              <a:t>Hynais</a:t>
            </a:r>
            <a:r>
              <a:rPr lang="cs-CZ" sz="2200" dirty="0" smtClean="0"/>
              <a:t>, A. Mucha, J. </a:t>
            </a:r>
            <a:r>
              <a:rPr lang="cs-CZ" sz="2200" dirty="0" err="1" smtClean="0"/>
              <a:t>Štursa</a:t>
            </a:r>
            <a:r>
              <a:rPr lang="cs-CZ" sz="2200" dirty="0" smtClean="0"/>
              <a:t>, B. Kafka,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  E. </a:t>
            </a:r>
            <a:r>
              <a:rPr lang="cs-CZ" sz="2200" dirty="0" err="1" smtClean="0"/>
              <a:t>Destinová</a:t>
            </a:r>
            <a:r>
              <a:rPr lang="cs-CZ" sz="2200" dirty="0" smtClean="0"/>
              <a:t>,  J. </a:t>
            </a:r>
            <a:r>
              <a:rPr lang="cs-CZ" sz="2200" dirty="0" err="1" smtClean="0"/>
              <a:t>Kubelík</a:t>
            </a:r>
            <a:r>
              <a:rPr lang="cs-CZ" sz="2200" dirty="0" smtClean="0"/>
              <a:t>, K. </a:t>
            </a:r>
            <a:r>
              <a:rPr lang="cs-CZ" sz="2200" dirty="0" err="1" smtClean="0"/>
              <a:t>Hilbert</a:t>
            </a:r>
            <a:r>
              <a:rPr lang="cs-CZ" sz="2200" dirty="0" smtClean="0"/>
              <a:t>, J. </a:t>
            </a:r>
            <a:r>
              <a:rPr lang="cs-CZ" sz="2200" dirty="0" err="1" smtClean="0"/>
              <a:t>Gočár</a:t>
            </a:r>
            <a:r>
              <a:rPr lang="cs-CZ" sz="2200" dirty="0" smtClean="0"/>
              <a:t>, K. </a:t>
            </a:r>
            <a:r>
              <a:rPr lang="cs-CZ" sz="2200" dirty="0" err="1" smtClean="0"/>
              <a:t>Honzík</a:t>
            </a:r>
            <a:r>
              <a:rPr lang="cs-CZ" sz="2200" dirty="0" smtClean="0"/>
              <a:t>, J. </a:t>
            </a:r>
            <a:r>
              <a:rPr lang="cs-CZ" sz="2200" dirty="0" err="1" smtClean="0"/>
              <a:t>Fragner</a:t>
            </a:r>
            <a:r>
              <a:rPr lang="cs-CZ" sz="2200" dirty="0" smtClean="0"/>
              <a:t>,…..</a:t>
            </a:r>
            <a:endParaRPr lang="cs-CZ" sz="2200" dirty="0"/>
          </a:p>
        </p:txBody>
      </p:sp>
      <p:pic>
        <p:nvPicPr>
          <p:cNvPr id="15363" name="Picture 2" descr="http://upload.wikimedia.org/wikipedia/commons/thumb/f/f7/Vysehrad_hrbitov_cemetery.jpg/220px-Vysehrad_hrbitov_cemeter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1285875"/>
            <a:ext cx="2500313" cy="187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upload.wikimedia.org/wikipedia/commons/thumb/c/cf/Slavin_Vysehrad_Cemetery_Prague_CZ_777.jpg/220px-Slavin_Vysehrad_Cemetery_Prague_CZ_777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285875"/>
            <a:ext cx="2524125" cy="189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VYŠEHRAD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4071938"/>
            <a:ext cx="8229600" cy="2571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ve vyšehradských sadech jsou umístěna sousoší J. V. Myslbeka z let</a:t>
            </a:r>
          </a:p>
          <a:p>
            <a:pPr>
              <a:buFont typeface="Arial" charset="0"/>
              <a:buNone/>
            </a:pPr>
            <a:r>
              <a:rPr lang="cs-CZ" sz="2200" smtClean="0"/>
              <a:t>  1889-97 </a:t>
            </a:r>
            <a:r>
              <a:rPr lang="cs-CZ" sz="2200" b="1" smtClean="0"/>
              <a:t>(Lumír a Píseň, Ctirad a Šárka, Záboj a Slavoj, Přemysl 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   a Libuše)</a:t>
            </a:r>
            <a:r>
              <a:rPr lang="cs-CZ" sz="2200" smtClean="0"/>
              <a:t> přenesena z Palackého mostu</a:t>
            </a:r>
          </a:p>
          <a:p>
            <a:pPr>
              <a:buFont typeface="Arial" charset="0"/>
              <a:buNone/>
            </a:pPr>
            <a:r>
              <a:rPr lang="cs-CZ" sz="2200" smtClean="0"/>
              <a:t>- umístěna je zde kopie barokní jezdecké sochy sv. Václava od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J. J. Bendla z r. 1678 (původní socha stála uprostřed dnešního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Václavského náměstí)</a:t>
            </a:r>
          </a:p>
          <a:p>
            <a:pPr>
              <a:buFontTx/>
              <a:buChar char="-"/>
            </a:pPr>
            <a:endParaRPr lang="cs-CZ" sz="2200" smtClean="0"/>
          </a:p>
        </p:txBody>
      </p:sp>
      <p:pic>
        <p:nvPicPr>
          <p:cNvPr id="16387" name="Picture 2" descr="http://upload.wikimedia.org/wikipedia/commons/thumb/3/34/Zaboj_and_Slavoj_Vysehrad_Prague_CZ_817.jpg/220px-Zaboj_and_Slavoj_Vysehrad_Prague_CZ_817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1357313"/>
            <a:ext cx="2952750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http://upload.wikimedia.org/wikipedia/commons/thumb/9/9d/Svaty_Vaclav_%28Bendl_1678%29.jpg/220px-Svaty_Vaclav_%28Bendl_1678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3" y="1285875"/>
            <a:ext cx="1716087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Muk, Jan; Šamánková, Eva: ABC kulturních památek Československa, 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smtClean="0">
              <a:hlinkClick r:id="rId2"/>
            </a:endParaRPr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3"/>
              </a:rPr>
              <a:t>http://cs.wikipedia.org/wiki/Vy%C5%A1ehrad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4"/>
              </a:rPr>
              <a:t>http://cs.wikipedia.org/wiki/Rotunda_svat%C3%A9ho_Martina_(Vy%C5%A1ehrad)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5"/>
              </a:rPr>
              <a:t>http://cs.wikipedia.org/wiki/Kostel_svat%C3%A9ho_Petra_a_Pavla_(Praha)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6"/>
              </a:rPr>
              <a:t>http://cs.wikipedia.org/wiki/Vy%C5%A1ehradsk%C3%BD_h%C5%99bitov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7"/>
              </a:rPr>
              <a:t>http://cs.wikipedia.org/wiki/Slav%C3%ADn_(hrobka)</a:t>
            </a:r>
            <a:endParaRPr lang="cs-CZ" sz="2000" u="sng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8"/>
              </a:rPr>
              <a:t>http://cs.wikipedia.org/wiki/Josef_V%C3%A1clav_Myslbek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/>
              <a:t> </a:t>
            </a:r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283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Calibri</vt:lpstr>
      <vt:lpstr>Arial</vt:lpstr>
      <vt:lpstr>Times New Roman</vt:lpstr>
      <vt:lpstr>Motiv sady Office</vt:lpstr>
      <vt:lpstr>VYŠEHRAD</vt:lpstr>
      <vt:lpstr>VYŠEHRAD</vt:lpstr>
      <vt:lpstr>VYŠEHRAD</vt:lpstr>
      <vt:lpstr>VYŠEHRAD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VYŠEHRAD</dc:title>
  <dc:creator>Uzivatel</dc:creator>
  <cp:lastModifiedBy>SPGS-VYTVARNA</cp:lastModifiedBy>
  <cp:revision>28</cp:revision>
  <dcterms:created xsi:type="dcterms:W3CDTF">2012-11-24T16:56:43Z</dcterms:created>
  <dcterms:modified xsi:type="dcterms:W3CDTF">2012-11-26T14:32:32Z</dcterms:modified>
</cp:coreProperties>
</file>