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6" r:id="rId2"/>
    <p:sldId id="256" r:id="rId3"/>
    <p:sldId id="257" r:id="rId4"/>
    <p:sldId id="262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FE6CC9-87D7-49A7-84B5-51636F7558FD}" type="doc">
      <dgm:prSet loTypeId="urn:microsoft.com/office/officeart/2005/8/layout/pyramid2" loCatId="list" qsTypeId="urn:microsoft.com/office/officeart/2005/8/quickstyle/3d3" qsCatId="3D" csTypeId="urn:microsoft.com/office/officeart/2005/8/colors/accent1_2" csCatId="accent1" phldr="1"/>
      <dgm:spPr/>
    </dgm:pt>
    <dgm:pt modelId="{D464746B-C6EC-4D14-9D21-96F99979E322}">
      <dgm:prSet phldrT="[Text]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cs-CZ" sz="3600" dirty="0" smtClean="0"/>
            <a:t>POJMENOVÁNÍ</a:t>
          </a:r>
          <a:r>
            <a:rPr lang="cs-CZ" sz="2900" dirty="0" smtClean="0"/>
            <a:t>:</a:t>
          </a:r>
          <a:endParaRPr lang="cs-CZ" sz="2900" dirty="0"/>
        </a:p>
      </dgm:t>
    </dgm:pt>
    <dgm:pt modelId="{3B874E64-71D8-4B6C-8576-1EB89973F2EA}" type="parTrans" cxnId="{33BB8712-891D-4A9F-889E-2D39ED693575}">
      <dgm:prSet/>
      <dgm:spPr/>
      <dgm:t>
        <a:bodyPr/>
        <a:lstStyle/>
        <a:p>
          <a:endParaRPr lang="cs-CZ"/>
        </a:p>
      </dgm:t>
    </dgm:pt>
    <dgm:pt modelId="{A9A09B7F-B8E9-4732-A206-E25D7125C521}" type="sibTrans" cxnId="{33BB8712-891D-4A9F-889E-2D39ED693575}">
      <dgm:prSet/>
      <dgm:spPr/>
      <dgm:t>
        <a:bodyPr/>
        <a:lstStyle/>
        <a:p>
          <a:endParaRPr lang="cs-CZ"/>
        </a:p>
      </dgm:t>
    </dgm:pt>
    <dgm:pt modelId="{F39199D4-595A-4BE8-A23D-564D259D91A5}">
      <dgm:prSet phldrT="[Text]" custT="1"/>
      <dgm:spPr>
        <a:solidFill>
          <a:schemeClr val="accent2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cs-CZ" sz="3600" dirty="0" smtClean="0"/>
            <a:t>1. jednoslovná (pes, skříň)</a:t>
          </a:r>
          <a:endParaRPr lang="cs-CZ" sz="3600" dirty="0"/>
        </a:p>
      </dgm:t>
    </dgm:pt>
    <dgm:pt modelId="{F83AFAB3-D92A-4A15-B061-9EDCE272EA3C}" type="parTrans" cxnId="{BA5265DC-E3A1-44D0-B62F-75941C2AB11D}">
      <dgm:prSet/>
      <dgm:spPr/>
      <dgm:t>
        <a:bodyPr/>
        <a:lstStyle/>
        <a:p>
          <a:endParaRPr lang="cs-CZ"/>
        </a:p>
      </dgm:t>
    </dgm:pt>
    <dgm:pt modelId="{E99B2C76-0334-4890-A1E7-7935008473D0}" type="sibTrans" cxnId="{BA5265DC-E3A1-44D0-B62F-75941C2AB11D}">
      <dgm:prSet/>
      <dgm:spPr/>
      <dgm:t>
        <a:bodyPr/>
        <a:lstStyle/>
        <a:p>
          <a:endParaRPr lang="cs-CZ"/>
        </a:p>
      </dgm:t>
    </dgm:pt>
    <dgm:pt modelId="{877B34E2-2A4E-40E8-98F7-7E098A3EB141}">
      <dgm:prSet phldrT="[Text]" custT="1"/>
      <dgm:spPr>
        <a:solidFill>
          <a:schemeClr val="accent2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cs-CZ" sz="3600" dirty="0" smtClean="0"/>
            <a:t>2. víceslovná (základní škola)</a:t>
          </a:r>
          <a:endParaRPr lang="cs-CZ" sz="3600" dirty="0"/>
        </a:p>
      </dgm:t>
    </dgm:pt>
    <dgm:pt modelId="{1BAB0752-599E-4A73-BC2A-9888D167B4B3}" type="parTrans" cxnId="{32153F03-6035-463A-8AE3-0781EC028530}">
      <dgm:prSet/>
      <dgm:spPr/>
      <dgm:t>
        <a:bodyPr/>
        <a:lstStyle/>
        <a:p>
          <a:endParaRPr lang="cs-CZ"/>
        </a:p>
      </dgm:t>
    </dgm:pt>
    <dgm:pt modelId="{B74C1D27-F0E6-4443-A526-AE4AACDE3583}" type="sibTrans" cxnId="{32153F03-6035-463A-8AE3-0781EC028530}">
      <dgm:prSet/>
      <dgm:spPr/>
      <dgm:t>
        <a:bodyPr/>
        <a:lstStyle/>
        <a:p>
          <a:endParaRPr lang="cs-CZ"/>
        </a:p>
      </dgm:t>
    </dgm:pt>
    <dgm:pt modelId="{8223F099-C0F2-4341-B9F7-A95EDD64BE5D}" type="pres">
      <dgm:prSet presAssocID="{07FE6CC9-87D7-49A7-84B5-51636F7558FD}" presName="compositeShape" presStyleCnt="0">
        <dgm:presLayoutVars>
          <dgm:dir/>
          <dgm:resizeHandles/>
        </dgm:presLayoutVars>
      </dgm:prSet>
      <dgm:spPr/>
    </dgm:pt>
    <dgm:pt modelId="{18271C30-137E-47B8-AEBC-70EDF11BE4B4}" type="pres">
      <dgm:prSet presAssocID="{07FE6CC9-87D7-49A7-84B5-51636F7558FD}" presName="pyramid" presStyleLbl="node1" presStyleIdx="0" presStyleCnt="1" custScaleX="123982" custLinFactNeighborX="-746" custLinFactNeighborY="-11037"/>
      <dgm:spPr/>
    </dgm:pt>
    <dgm:pt modelId="{F2681649-6AC9-4498-A3FD-B577304D7976}" type="pres">
      <dgm:prSet presAssocID="{07FE6CC9-87D7-49A7-84B5-51636F7558FD}" presName="theList" presStyleCnt="0"/>
      <dgm:spPr/>
    </dgm:pt>
    <dgm:pt modelId="{02E40915-83CD-450E-AC77-BF2B192F2061}" type="pres">
      <dgm:prSet presAssocID="{D464746B-C6EC-4D14-9D21-96F99979E322}" presName="aNode" presStyleLbl="fgAcc1" presStyleIdx="0" presStyleCnt="3" custScaleX="13970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BEF22F-0A42-491A-A816-317A722EB2F0}" type="pres">
      <dgm:prSet presAssocID="{D464746B-C6EC-4D14-9D21-96F99979E322}" presName="aSpace" presStyleCnt="0"/>
      <dgm:spPr/>
    </dgm:pt>
    <dgm:pt modelId="{1DF2AC69-1F5A-4478-9CE8-C85BC2EE577B}" type="pres">
      <dgm:prSet presAssocID="{F39199D4-595A-4BE8-A23D-564D259D91A5}" presName="aNode" presStyleLbl="fgAcc1" presStyleIdx="1" presStyleCnt="3" custScaleX="138354" custLinFactNeighborX="1499" custLinFactNeighborY="-1595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53F0E7-D852-4D2D-B5A6-9D398F925C41}" type="pres">
      <dgm:prSet presAssocID="{F39199D4-595A-4BE8-A23D-564D259D91A5}" presName="aSpace" presStyleCnt="0"/>
      <dgm:spPr/>
    </dgm:pt>
    <dgm:pt modelId="{81C27B33-7500-4FBE-BFB3-D59184ED1FA1}" type="pres">
      <dgm:prSet presAssocID="{877B34E2-2A4E-40E8-98F7-7E098A3EB141}" presName="aNode" presStyleLbl="fgAcc1" presStyleIdx="2" presStyleCnt="3" custScaleX="14135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6477AA-C16E-41A9-9DC5-1BFEBD24FD27}" type="pres">
      <dgm:prSet presAssocID="{877B34E2-2A4E-40E8-98F7-7E098A3EB141}" presName="aSpace" presStyleCnt="0"/>
      <dgm:spPr/>
    </dgm:pt>
  </dgm:ptLst>
  <dgm:cxnLst>
    <dgm:cxn modelId="{BA5265DC-E3A1-44D0-B62F-75941C2AB11D}" srcId="{07FE6CC9-87D7-49A7-84B5-51636F7558FD}" destId="{F39199D4-595A-4BE8-A23D-564D259D91A5}" srcOrd="1" destOrd="0" parTransId="{F83AFAB3-D92A-4A15-B061-9EDCE272EA3C}" sibTransId="{E99B2C76-0334-4890-A1E7-7935008473D0}"/>
    <dgm:cxn modelId="{F84FD0B1-723C-4BFA-8E19-D64C9AA52F55}" type="presOf" srcId="{07FE6CC9-87D7-49A7-84B5-51636F7558FD}" destId="{8223F099-C0F2-4341-B9F7-A95EDD64BE5D}" srcOrd="0" destOrd="0" presId="urn:microsoft.com/office/officeart/2005/8/layout/pyramid2"/>
    <dgm:cxn modelId="{0043F4E3-2D91-4A75-9C2B-89082C3065DE}" type="presOf" srcId="{D464746B-C6EC-4D14-9D21-96F99979E322}" destId="{02E40915-83CD-450E-AC77-BF2B192F2061}" srcOrd="0" destOrd="0" presId="urn:microsoft.com/office/officeart/2005/8/layout/pyramid2"/>
    <dgm:cxn modelId="{042E3D69-22A6-4A26-945F-B1D9D6C0D412}" type="presOf" srcId="{877B34E2-2A4E-40E8-98F7-7E098A3EB141}" destId="{81C27B33-7500-4FBE-BFB3-D59184ED1FA1}" srcOrd="0" destOrd="0" presId="urn:microsoft.com/office/officeart/2005/8/layout/pyramid2"/>
    <dgm:cxn modelId="{33BB8712-891D-4A9F-889E-2D39ED693575}" srcId="{07FE6CC9-87D7-49A7-84B5-51636F7558FD}" destId="{D464746B-C6EC-4D14-9D21-96F99979E322}" srcOrd="0" destOrd="0" parTransId="{3B874E64-71D8-4B6C-8576-1EB89973F2EA}" sibTransId="{A9A09B7F-B8E9-4732-A206-E25D7125C521}"/>
    <dgm:cxn modelId="{235AE069-B6E4-429B-89CC-F54C2C095169}" type="presOf" srcId="{F39199D4-595A-4BE8-A23D-564D259D91A5}" destId="{1DF2AC69-1F5A-4478-9CE8-C85BC2EE577B}" srcOrd="0" destOrd="0" presId="urn:microsoft.com/office/officeart/2005/8/layout/pyramid2"/>
    <dgm:cxn modelId="{32153F03-6035-463A-8AE3-0781EC028530}" srcId="{07FE6CC9-87D7-49A7-84B5-51636F7558FD}" destId="{877B34E2-2A4E-40E8-98F7-7E098A3EB141}" srcOrd="2" destOrd="0" parTransId="{1BAB0752-599E-4A73-BC2A-9888D167B4B3}" sibTransId="{B74C1D27-F0E6-4443-A526-AE4AACDE3583}"/>
    <dgm:cxn modelId="{7EACD8A0-C2D0-4AD6-8BC2-DA642B5B600D}" type="presParOf" srcId="{8223F099-C0F2-4341-B9F7-A95EDD64BE5D}" destId="{18271C30-137E-47B8-AEBC-70EDF11BE4B4}" srcOrd="0" destOrd="0" presId="urn:microsoft.com/office/officeart/2005/8/layout/pyramid2"/>
    <dgm:cxn modelId="{73DCF3DB-5735-4411-B09A-F116084DBBC3}" type="presParOf" srcId="{8223F099-C0F2-4341-B9F7-A95EDD64BE5D}" destId="{F2681649-6AC9-4498-A3FD-B577304D7976}" srcOrd="1" destOrd="0" presId="urn:microsoft.com/office/officeart/2005/8/layout/pyramid2"/>
    <dgm:cxn modelId="{86EAE94E-0252-4409-9669-E7A9D1DE3CA0}" type="presParOf" srcId="{F2681649-6AC9-4498-A3FD-B577304D7976}" destId="{02E40915-83CD-450E-AC77-BF2B192F2061}" srcOrd="0" destOrd="0" presId="urn:microsoft.com/office/officeart/2005/8/layout/pyramid2"/>
    <dgm:cxn modelId="{42A776E2-DED9-43F7-8898-D3E8F141794F}" type="presParOf" srcId="{F2681649-6AC9-4498-A3FD-B577304D7976}" destId="{F7BEF22F-0A42-491A-A816-317A722EB2F0}" srcOrd="1" destOrd="0" presId="urn:microsoft.com/office/officeart/2005/8/layout/pyramid2"/>
    <dgm:cxn modelId="{457C8CE1-4964-42FF-AF0C-618FFEB34C40}" type="presParOf" srcId="{F2681649-6AC9-4498-A3FD-B577304D7976}" destId="{1DF2AC69-1F5A-4478-9CE8-C85BC2EE577B}" srcOrd="2" destOrd="0" presId="urn:microsoft.com/office/officeart/2005/8/layout/pyramid2"/>
    <dgm:cxn modelId="{39F64CB8-57C6-452E-8D4F-6BEEE37670B6}" type="presParOf" srcId="{F2681649-6AC9-4498-A3FD-B577304D7976}" destId="{D753F0E7-D852-4D2D-B5A6-9D398F925C41}" srcOrd="3" destOrd="0" presId="urn:microsoft.com/office/officeart/2005/8/layout/pyramid2"/>
    <dgm:cxn modelId="{E7DF80D9-FB66-4E4B-9B30-7E5497E1D31B}" type="presParOf" srcId="{F2681649-6AC9-4498-A3FD-B577304D7976}" destId="{81C27B33-7500-4FBE-BFB3-D59184ED1FA1}" srcOrd="4" destOrd="0" presId="urn:microsoft.com/office/officeart/2005/8/layout/pyramid2"/>
    <dgm:cxn modelId="{A94B7553-7F0A-425E-8A87-FEA4DAB8FCD3}" type="presParOf" srcId="{F2681649-6AC9-4498-A3FD-B577304D7976}" destId="{DE6477AA-C16E-41A9-9DC5-1BFEBD24FD27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271C30-137E-47B8-AEBC-70EDF11BE4B4}">
      <dsp:nvSpPr>
        <dsp:cNvPr id="0" name=""/>
        <dsp:cNvSpPr/>
      </dsp:nvSpPr>
      <dsp:spPr>
        <a:xfrm>
          <a:off x="1007772" y="0"/>
          <a:ext cx="5668457" cy="4572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2E40915-83CD-450E-AC77-BF2B192F2061}">
      <dsp:nvSpPr>
        <dsp:cNvPr id="0" name=""/>
        <dsp:cNvSpPr/>
      </dsp:nvSpPr>
      <dsp:spPr>
        <a:xfrm>
          <a:off x="3286117" y="459655"/>
          <a:ext cx="4151782" cy="1082278"/>
        </a:xfrm>
        <a:prstGeom prst="roundRect">
          <a:avLst/>
        </a:prstGeom>
        <a:solidFill>
          <a:schemeClr val="accent6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POJMENOVÁNÍ</a:t>
          </a:r>
          <a:r>
            <a:rPr lang="cs-CZ" sz="2900" kern="1200" dirty="0" smtClean="0"/>
            <a:t>:</a:t>
          </a:r>
          <a:endParaRPr lang="cs-CZ" sz="2900" kern="1200" dirty="0"/>
        </a:p>
      </dsp:txBody>
      <dsp:txXfrm>
        <a:off x="3338949" y="512487"/>
        <a:ext cx="4046118" cy="976614"/>
      </dsp:txXfrm>
    </dsp:sp>
    <dsp:sp modelId="{1DF2AC69-1F5A-4478-9CE8-C85BC2EE577B}">
      <dsp:nvSpPr>
        <dsp:cNvPr id="0" name=""/>
        <dsp:cNvSpPr/>
      </dsp:nvSpPr>
      <dsp:spPr>
        <a:xfrm>
          <a:off x="3350753" y="1655637"/>
          <a:ext cx="4111604" cy="1082278"/>
        </a:xfrm>
        <a:prstGeom prst="roundRect">
          <a:avLst/>
        </a:prstGeom>
        <a:solidFill>
          <a:schemeClr val="accent2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1. jednoslovná (pes, skříň)</a:t>
          </a:r>
          <a:endParaRPr lang="cs-CZ" sz="3600" kern="1200" dirty="0"/>
        </a:p>
      </dsp:txBody>
      <dsp:txXfrm>
        <a:off x="3403585" y="1708469"/>
        <a:ext cx="4005940" cy="976614"/>
      </dsp:txXfrm>
    </dsp:sp>
    <dsp:sp modelId="{81C27B33-7500-4FBE-BFB3-D59184ED1FA1}">
      <dsp:nvSpPr>
        <dsp:cNvPr id="0" name=""/>
        <dsp:cNvSpPr/>
      </dsp:nvSpPr>
      <dsp:spPr>
        <a:xfrm>
          <a:off x="3261659" y="2894781"/>
          <a:ext cx="4200698" cy="1082278"/>
        </a:xfrm>
        <a:prstGeom prst="roundRect">
          <a:avLst/>
        </a:prstGeom>
        <a:solidFill>
          <a:schemeClr val="accent2">
            <a:lumMod val="20000"/>
            <a:lumOff val="8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2. víceslovná (základní škola)</a:t>
          </a:r>
          <a:endParaRPr lang="cs-CZ" sz="3600" kern="1200" dirty="0"/>
        </a:p>
      </dsp:txBody>
      <dsp:txXfrm>
        <a:off x="3314491" y="2947613"/>
        <a:ext cx="4095034" cy="9766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A6C21-F269-491A-ADF9-DB959E3A42EE}" type="datetimeFigureOut">
              <a:rPr lang="cs-CZ" smtClean="0"/>
              <a:t>22.10.2012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BCBA8B7-AACC-400A-BD22-AB2844D0073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A6C21-F269-491A-ADF9-DB959E3A42EE}" type="datetimeFigureOut">
              <a:rPr lang="cs-CZ" smtClean="0"/>
              <a:t>22.10.2012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A8B7-AACC-400A-BD22-AB2844D007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A6C21-F269-491A-ADF9-DB959E3A42EE}" type="datetimeFigureOut">
              <a:rPr lang="cs-CZ" smtClean="0"/>
              <a:t>22.10.2012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A8B7-AACC-400A-BD22-AB2844D0073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A6C21-F269-491A-ADF9-DB959E3A42EE}" type="datetimeFigureOut">
              <a:rPr lang="cs-CZ" smtClean="0"/>
              <a:t>22.10.2012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A8B7-AACC-400A-BD22-AB2844D007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A6C21-F269-491A-ADF9-DB959E3A42EE}" type="datetimeFigureOut">
              <a:rPr lang="cs-CZ" smtClean="0"/>
              <a:t>22.10.2012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A8B7-AACC-400A-BD22-AB2844D007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A6C21-F269-491A-ADF9-DB959E3A42EE}" type="datetimeFigureOut">
              <a:rPr lang="cs-CZ" smtClean="0"/>
              <a:t>22.10.2012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A8B7-AACC-400A-BD22-AB2844D007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A6C21-F269-491A-ADF9-DB959E3A42EE}" type="datetimeFigureOut">
              <a:rPr lang="cs-CZ" smtClean="0"/>
              <a:t>22.10.2012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A8B7-AACC-400A-BD22-AB2844D007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A6C21-F269-491A-ADF9-DB959E3A42EE}" type="datetimeFigureOut">
              <a:rPr lang="cs-CZ" smtClean="0"/>
              <a:t>22.10.2012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A8B7-AACC-400A-BD22-AB2844D0073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A6C21-F269-491A-ADF9-DB959E3A42EE}" type="datetimeFigureOut">
              <a:rPr lang="cs-CZ" smtClean="0"/>
              <a:t>22.10.2012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A8B7-AACC-400A-BD22-AB2844D0073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A6C21-F269-491A-ADF9-DB959E3A42EE}" type="datetimeFigureOut">
              <a:rPr lang="cs-CZ" smtClean="0"/>
              <a:t>22.10.2012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A8B7-AACC-400A-BD22-AB2844D007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A6C21-F269-491A-ADF9-DB959E3A42EE}" type="datetimeFigureOut">
              <a:rPr lang="cs-CZ" smtClean="0"/>
              <a:t>22.10.2012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A8B7-AACC-400A-BD22-AB2844D007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45A6C21-F269-491A-ADF9-DB959E3A42EE}" type="datetimeFigureOut">
              <a:rPr lang="cs-CZ" smtClean="0"/>
              <a:t>22.10.2012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3BCBA8B7-AACC-400A-BD22-AB2844D0073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328156"/>
              </p:ext>
            </p:extLst>
          </p:nvPr>
        </p:nvGraphicFramePr>
        <p:xfrm>
          <a:off x="1524000" y="1397000"/>
          <a:ext cx="6720408" cy="2494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Mgr. Eva Bartošová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entury Gothic" pitchFamily="34" charset="0"/>
                          <a:ea typeface="+mn-ea"/>
                          <a:cs typeface="+mn-cs"/>
                        </a:rPr>
                        <a:t>VY_32_Inovace_6.1.1 sousloví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Český</a:t>
                      </a:r>
                      <a:r>
                        <a:rPr lang="cs-CZ" baseline="0" dirty="0" smtClean="0"/>
                        <a:t> jazyk 7. ročník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Prezentace slouží</a:t>
                      </a:r>
                      <a:r>
                        <a:rPr lang="cs-CZ" baseline="0" dirty="0" smtClean="0"/>
                        <a:t> k procvičení sousloví v 7. ročníku, obsahuje animace.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196752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78948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8800" dirty="0" smtClean="0"/>
              <a:t>SOUSLOVÍ</a:t>
            </a:r>
            <a:endParaRPr lang="cs-CZ" sz="8800" dirty="0"/>
          </a:p>
        </p:txBody>
      </p:sp>
    </p:spTree>
    <p:extLst>
      <p:ext uri="{BB962C8B-B14F-4D97-AF65-F5344CB8AC3E}">
        <p14:creationId xmlns:p14="http://schemas.microsoft.com/office/powerpoint/2010/main" val="90277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1840697"/>
              </p:ext>
            </p:extLst>
          </p:nvPr>
        </p:nvGraphicFramePr>
        <p:xfrm>
          <a:off x="323850" y="1557338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780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6128" y="260648"/>
            <a:ext cx="8260672" cy="7200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r>
              <a:rPr lang="cs-CZ" sz="2800" dirty="0" smtClean="0"/>
              <a:t>některá víceslovná pojmenování nemůžeme rozdělit (mají význam jako jedno slovo) = </a:t>
            </a:r>
            <a:r>
              <a:rPr lang="cs-CZ" sz="2800" b="1" dirty="0" smtClean="0"/>
              <a:t>SOUSLOVÍ</a:t>
            </a:r>
          </a:p>
          <a:p>
            <a:endParaRPr lang="cs-CZ" sz="2800" dirty="0"/>
          </a:p>
          <a:p>
            <a:r>
              <a:rPr lang="cs-CZ" sz="2800" dirty="0" smtClean="0"/>
              <a:t>jednotlivá slova nemůžeme nahrazovat synonymy</a:t>
            </a:r>
          </a:p>
          <a:p>
            <a:endParaRPr lang="cs-CZ" sz="2800" dirty="0"/>
          </a:p>
          <a:p>
            <a:r>
              <a:rPr lang="cs-CZ" sz="2800" i="1" dirty="0" smtClean="0"/>
              <a:t>např</a:t>
            </a:r>
            <a:r>
              <a:rPr lang="cs-CZ" sz="2800" dirty="0" smtClean="0"/>
              <a:t>. 	</a:t>
            </a:r>
            <a:r>
              <a:rPr lang="cs-CZ" sz="2800" i="1" dirty="0" smtClean="0"/>
              <a:t>kyselina sírová</a:t>
            </a:r>
            <a:endParaRPr lang="cs-CZ" i="1" dirty="0" smtClean="0"/>
          </a:p>
          <a:p>
            <a:pPr marL="114300" indent="0">
              <a:buNone/>
            </a:pPr>
            <a:r>
              <a:rPr lang="cs-CZ" sz="2800" i="1" dirty="0" smtClean="0"/>
              <a:t>		šicí stroj</a:t>
            </a:r>
          </a:p>
          <a:p>
            <a:pPr marL="114300" indent="0">
              <a:buNone/>
            </a:pPr>
            <a:r>
              <a:rPr lang="cs-CZ" sz="2800" i="1" dirty="0" smtClean="0"/>
              <a:t>		psí víno</a:t>
            </a:r>
          </a:p>
          <a:p>
            <a:pPr marL="114300" indent="0">
              <a:buNone/>
            </a:pPr>
            <a:r>
              <a:rPr lang="cs-CZ" sz="2800" i="1" dirty="0" smtClean="0"/>
              <a:t>		Česká Třebová</a:t>
            </a:r>
          </a:p>
        </p:txBody>
      </p:sp>
    </p:spTree>
    <p:extLst>
      <p:ext uri="{BB962C8B-B14F-4D97-AF65-F5344CB8AC3E}">
        <p14:creationId xmlns:p14="http://schemas.microsoft.com/office/powerpoint/2010/main" val="86298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smtClean="0">
                <a:solidFill>
                  <a:schemeClr val="accent6"/>
                </a:solidFill>
              </a:rPr>
              <a:t>Ke slovům doplň sousloví a volné spojení:</a:t>
            </a:r>
            <a:endParaRPr lang="cs-CZ" sz="4000" dirty="0">
              <a:solidFill>
                <a:schemeClr val="accent6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426128" y="2342503"/>
            <a:ext cx="3281776" cy="3783975"/>
          </a:xfrm>
        </p:spPr>
        <p:txBody>
          <a:bodyPr/>
          <a:lstStyle/>
          <a:p>
            <a:r>
              <a:rPr lang="cs-CZ" dirty="0" smtClean="0"/>
              <a:t>mateřský</a:t>
            </a:r>
          </a:p>
          <a:p>
            <a:r>
              <a:rPr lang="cs-CZ" dirty="0" smtClean="0"/>
              <a:t>střední</a:t>
            </a:r>
          </a:p>
          <a:p>
            <a:r>
              <a:rPr lang="cs-CZ" dirty="0" smtClean="0"/>
              <a:t>panelový</a:t>
            </a:r>
          </a:p>
          <a:p>
            <a:r>
              <a:rPr lang="cs-CZ" dirty="0" smtClean="0"/>
              <a:t>minerální</a:t>
            </a:r>
          </a:p>
          <a:p>
            <a:r>
              <a:rPr lang="cs-CZ" dirty="0" smtClean="0"/>
              <a:t>pravoúhlý</a:t>
            </a:r>
          </a:p>
          <a:p>
            <a:r>
              <a:rPr lang="cs-CZ" dirty="0" smtClean="0"/>
              <a:t>šicí</a:t>
            </a:r>
          </a:p>
          <a:p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5652120" y="2342503"/>
            <a:ext cx="3034679" cy="3783975"/>
          </a:xfrm>
        </p:spPr>
        <p:txBody>
          <a:bodyPr/>
          <a:lstStyle/>
          <a:p>
            <a:r>
              <a:rPr lang="cs-CZ" dirty="0" smtClean="0"/>
              <a:t>červený</a:t>
            </a:r>
          </a:p>
          <a:p>
            <a:r>
              <a:rPr lang="cs-CZ" dirty="0" smtClean="0"/>
              <a:t>moderní</a:t>
            </a:r>
          </a:p>
          <a:p>
            <a:r>
              <a:rPr lang="cs-CZ" dirty="0" smtClean="0"/>
              <a:t>velký</a:t>
            </a:r>
          </a:p>
          <a:p>
            <a:r>
              <a:rPr lang="cs-CZ" dirty="0" smtClean="0"/>
              <a:t>studená</a:t>
            </a:r>
          </a:p>
          <a:p>
            <a:r>
              <a:rPr lang="cs-CZ" dirty="0" smtClean="0"/>
              <a:t>fialový</a:t>
            </a:r>
          </a:p>
          <a:p>
            <a:r>
              <a:rPr lang="cs-CZ" dirty="0" smtClean="0"/>
              <a:t>starý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1719001"/>
            <a:ext cx="16065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 Rounded MT Bold" pitchFamily="34" charset="0"/>
              </a:rPr>
              <a:t>sousloví</a:t>
            </a:r>
            <a:endParaRPr lang="cs-CZ" sz="2800" dirty="0">
              <a:latin typeface="Arial Rounded MT Bold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20072" y="1700808"/>
            <a:ext cx="3254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 Rounded MT Bold" pitchFamily="34" charset="0"/>
              </a:rPr>
              <a:t>volné spojení slov</a:t>
            </a:r>
            <a:endParaRPr lang="cs-CZ" sz="2800" dirty="0">
              <a:latin typeface="Arial Rounded MT Bold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79912" y="2354149"/>
            <a:ext cx="1027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jazyk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51057" y="2900886"/>
            <a:ext cx="1056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škola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74620" y="3424106"/>
            <a:ext cx="9845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dům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79912" y="3947326"/>
            <a:ext cx="11095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voda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425736" y="4470546"/>
            <a:ext cx="1938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trojúhelník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43945" y="4999802"/>
            <a:ext cx="862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stroj</a:t>
            </a:r>
            <a:endParaRPr lang="cs-CZ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617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smtClean="0"/>
              <a:t>Přiřaď k sobě slova tak, aby vznikla sousloví: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67544" y="1719263"/>
            <a:ext cx="2959869" cy="44069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jízdní</a:t>
            </a:r>
          </a:p>
          <a:p>
            <a:r>
              <a:rPr lang="cs-CZ" sz="2800" dirty="0" smtClean="0"/>
              <a:t>bramborový</a:t>
            </a:r>
          </a:p>
          <a:p>
            <a:r>
              <a:rPr lang="cs-CZ" sz="2800" dirty="0" smtClean="0"/>
              <a:t>uherský</a:t>
            </a:r>
          </a:p>
          <a:p>
            <a:r>
              <a:rPr lang="cs-CZ" sz="2800" dirty="0" smtClean="0"/>
              <a:t>olomoucké</a:t>
            </a:r>
          </a:p>
          <a:p>
            <a:r>
              <a:rPr lang="cs-CZ" sz="2800" dirty="0" smtClean="0"/>
              <a:t>vlašský</a:t>
            </a:r>
          </a:p>
          <a:p>
            <a:r>
              <a:rPr lang="cs-CZ" sz="2800" dirty="0" smtClean="0"/>
              <a:t>pravý</a:t>
            </a:r>
          </a:p>
          <a:p>
            <a:r>
              <a:rPr lang="cs-CZ" sz="2800" dirty="0" smtClean="0"/>
              <a:t>nové</a:t>
            </a:r>
          </a:p>
          <a:p>
            <a:r>
              <a:rPr lang="cs-CZ" sz="2800" dirty="0" smtClean="0"/>
              <a:t>černé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33022" y="1700808"/>
            <a:ext cx="12137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ořech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33022" y="2222945"/>
            <a:ext cx="1233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koření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49255" y="2739238"/>
            <a:ext cx="1600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tvarůžky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71841" y="3262458"/>
            <a:ext cx="782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řád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71841" y="3779433"/>
            <a:ext cx="1223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salám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827865" y="4254461"/>
            <a:ext cx="7665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uhlí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27865" y="5269930"/>
            <a:ext cx="1008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salát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811915" y="4746710"/>
            <a:ext cx="9284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úhel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50462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-0.39844 -0.21621 " pathEditMode="relative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-0.25312 -0.44028 " pathEditMode="relative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35 -0.15347 " pathEditMode="relative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-0.28038 0.08287 " pathEditMode="relative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5.55556E-6 L -0.3592 0.3051 " pathEditMode="relative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7.40741E-6 L -0.40312 -0.07083 " pathEditMode="relative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22222E-6 L -0.39843 0.36968 " pathEditMode="relative" ptsTypes="AA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1481E-6 L -0.39705 0.15556 " pathEditMode="relative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404664"/>
            <a:ext cx="75360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accent6"/>
                </a:solidFill>
              </a:rPr>
              <a:t>Někdy můžeme sousloví nahradit</a:t>
            </a:r>
          </a:p>
          <a:p>
            <a:r>
              <a:rPr lang="cs-CZ" sz="3600" dirty="0" smtClean="0">
                <a:solidFill>
                  <a:schemeClr val="accent6"/>
                </a:solidFill>
              </a:rPr>
              <a:t>jednoslovným pojmenováním:</a:t>
            </a:r>
            <a:endParaRPr lang="cs-CZ" sz="3600" dirty="0">
              <a:solidFill>
                <a:schemeClr val="accent6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395536" y="3107785"/>
            <a:ext cx="4536504" cy="3129527"/>
          </a:xfrm>
        </p:spPr>
        <p:txBody>
          <a:bodyPr/>
          <a:lstStyle/>
          <a:p>
            <a:pPr marL="114300" indent="0">
              <a:buNone/>
            </a:pPr>
            <a:r>
              <a:rPr lang="cs-CZ" dirty="0" smtClean="0"/>
              <a:t>Tatínek řídí náklaďák.</a:t>
            </a:r>
          </a:p>
          <a:p>
            <a:pPr marL="114300" indent="0">
              <a:buNone/>
            </a:pPr>
            <a:r>
              <a:rPr lang="cs-CZ" dirty="0" smtClean="0"/>
              <a:t>Prošli jsme Václavák.</a:t>
            </a:r>
          </a:p>
          <a:p>
            <a:pPr marL="114300" indent="0">
              <a:buNone/>
            </a:pPr>
            <a:r>
              <a:rPr lang="cs-CZ" dirty="0" smtClean="0"/>
              <a:t>Maminka vaří česnečku.</a:t>
            </a:r>
          </a:p>
          <a:p>
            <a:pPr marL="114300" indent="0">
              <a:buNone/>
            </a:pPr>
            <a:r>
              <a:rPr lang="cs-CZ" dirty="0" smtClean="0"/>
              <a:t>Na túru si vezmi spacák.</a:t>
            </a:r>
          </a:p>
          <a:p>
            <a:pPr marL="114300" indent="0">
              <a:buNone/>
            </a:pPr>
            <a:r>
              <a:rPr lang="cs-CZ" dirty="0" smtClean="0"/>
              <a:t>K chatě vede asfaltka.</a:t>
            </a:r>
          </a:p>
          <a:p>
            <a:pPr marL="114300" indent="0">
              <a:buNone/>
            </a:pPr>
            <a:endParaRPr lang="cs-CZ" dirty="0" smtClean="0"/>
          </a:p>
          <a:p>
            <a:pPr marL="114300" indent="0">
              <a:buNone/>
            </a:pP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5364088" y="3068960"/>
            <a:ext cx="3779912" cy="3057518"/>
          </a:xfrm>
        </p:spPr>
        <p:txBody>
          <a:bodyPr/>
          <a:lstStyle/>
          <a:p>
            <a:pPr marL="114300" indent="0">
              <a:buNone/>
            </a:pPr>
            <a:r>
              <a:rPr lang="cs-CZ" dirty="0" smtClean="0"/>
              <a:t>nákladní auto</a:t>
            </a:r>
          </a:p>
          <a:p>
            <a:pPr marL="114300" indent="0">
              <a:buNone/>
            </a:pPr>
            <a:r>
              <a:rPr lang="cs-CZ" dirty="0" smtClean="0"/>
              <a:t>Václavské náměstí</a:t>
            </a:r>
          </a:p>
          <a:p>
            <a:pPr marL="114300" indent="0">
              <a:buNone/>
            </a:pPr>
            <a:r>
              <a:rPr lang="cs-CZ" dirty="0" smtClean="0"/>
              <a:t>česneková polévka</a:t>
            </a:r>
          </a:p>
          <a:p>
            <a:pPr marL="114300" indent="0">
              <a:buNone/>
            </a:pPr>
            <a:r>
              <a:rPr lang="cs-CZ" dirty="0" smtClean="0"/>
              <a:t>spací pytel</a:t>
            </a:r>
          </a:p>
          <a:p>
            <a:pPr marL="114300" indent="0">
              <a:buNone/>
            </a:pPr>
            <a:r>
              <a:rPr lang="cs-CZ" dirty="0" smtClean="0"/>
              <a:t>asfaltová silnice</a:t>
            </a:r>
          </a:p>
          <a:p>
            <a:pPr marL="114300" indent="0">
              <a:buNone/>
            </a:pPr>
            <a:endParaRPr lang="cs-CZ" dirty="0" smtClean="0"/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endParaRPr lang="cs-CZ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2123728" y="1758818"/>
            <a:ext cx="4264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morový vlak = motorák 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7901" y="2348880"/>
            <a:ext cx="79832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6"/>
                </a:solidFill>
              </a:rPr>
              <a:t>Nahraď jednoslovné pojmenování souslovím:</a:t>
            </a:r>
            <a:endParaRPr lang="cs-CZ" sz="28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582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89117" y="764704"/>
            <a:ext cx="8531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Zdroj:</a:t>
            </a:r>
            <a:endParaRPr lang="cs-CZ" sz="2000" dirty="0"/>
          </a:p>
        </p:txBody>
      </p:sp>
      <p:sp>
        <p:nvSpPr>
          <p:cNvPr id="6" name="Obdélník 5"/>
          <p:cNvSpPr/>
          <p:nvPr/>
        </p:nvSpPr>
        <p:spPr>
          <a:xfrm>
            <a:off x="755576" y="134076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r>
              <a:rPr lang="cs-CZ" dirty="0"/>
              <a:t>KRAUSOVÁ, Zdeňka; TERŠOVÁ, Renata. </a:t>
            </a:r>
            <a:r>
              <a:rPr lang="cs-CZ" i="1" dirty="0"/>
              <a:t>Český jazyk 7</a:t>
            </a:r>
            <a:r>
              <a:rPr lang="cs-CZ" dirty="0"/>
              <a:t>. Plzeň: Fraus, 2004, ISBN 80-7238-320-5. </a:t>
            </a:r>
          </a:p>
        </p:txBody>
      </p:sp>
    </p:spTree>
    <p:extLst>
      <p:ext uri="{BB962C8B-B14F-4D97-AF65-F5344CB8AC3E}">
        <p14:creationId xmlns:p14="http://schemas.microsoft.com/office/powerpoint/2010/main" val="207111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142</TotalTime>
  <Words>215</Words>
  <Application>Microsoft Office PowerPoint</Application>
  <PresentationFormat>Předvádění na obrazovce (4:3)</PresentationFormat>
  <Paragraphs>84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Lékárna</vt:lpstr>
      <vt:lpstr>Prezentace aplikace PowerPoint</vt:lpstr>
      <vt:lpstr>SOUSLOVÍ</vt:lpstr>
      <vt:lpstr> </vt:lpstr>
      <vt:lpstr> </vt:lpstr>
      <vt:lpstr>Ke slovům doplň sousloví a volné spojení:</vt:lpstr>
      <vt:lpstr>Přiřaď k sobě slova tak, aby vznikla sousloví:</vt:lpstr>
      <vt:lpstr>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SOUSLOVÍ</dc:title>
  <dc:creator>adm</dc:creator>
  <cp:lastModifiedBy>Eva Bartošová</cp:lastModifiedBy>
  <cp:revision>26</cp:revision>
  <dcterms:created xsi:type="dcterms:W3CDTF">2012-09-24T18:47:41Z</dcterms:created>
  <dcterms:modified xsi:type="dcterms:W3CDTF">2012-10-22T06:07:19Z</dcterms:modified>
</cp:coreProperties>
</file>