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60" r:id="rId6"/>
    <p:sldId id="259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E0E71D-B04D-4B0E-B7BC-A7158F79C560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7EC4F-B00B-4941-BC0C-21D6BA0056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B5B7D-2A5E-4243-9A6E-634A2E8245F9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861278-C808-49CE-B298-2A349AD388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FCC39-27A8-4F50-850D-3735341DAC32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16A491-BE41-4E1D-894F-C323923EC4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0E5731-0F30-4510-93B6-C4A5B2152164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4CF9B2-DB45-4981-86C9-2A85D38869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428E7-E7A1-41FE-8610-688237D90596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81D6BD-E80D-44E9-A82C-0C74B874C8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84D99-B282-4F1F-B09E-206675F1A385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8A77CB-176C-452C-9AD7-2A81EED3FB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B94F2-F97A-44F5-9612-A1FD2691C42C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25FD62-88D1-466C-B0E9-15E2FAE2C4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56F6A5-4426-4424-9D17-68C2C7F5C0F0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38369-5854-4231-B807-AFA983AA76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4AA1A8-35B3-4141-B5E9-464162A2DD94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546D6-6421-4CD0-9423-85B7F6E793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CAF2AF-7E80-49D7-A875-DDEAEC5DECA7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B3FD5-633B-47BF-8124-BDA340B42C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DCF85E-6C7D-425A-84EE-27B00EE23169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21A997-920E-46B2-A129-238A48D65B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433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6099EEA-AE87-457B-8A8F-B7DE9FB77BA9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FBD144B-AE70-4489-B314-9F01E38648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555875" y="382588"/>
          <a:ext cx="4032250" cy="6089650"/>
        </p:xfrm>
        <a:graphic>
          <a:graphicData uri="http://schemas.openxmlformats.org/presentationml/2006/ole">
            <p:oleObj spid="_x0000_s1026" name="Document" r:id="rId3" imgW="6087644" imgH="9196067" progId="Word.Documen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4213" y="549275"/>
            <a:ext cx="7772400" cy="1470025"/>
          </a:xfrm>
        </p:spPr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TROPICKÝ DEŠTNÝ LES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813" y="2349500"/>
            <a:ext cx="5286375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549275"/>
            <a:ext cx="8229600" cy="5721350"/>
          </a:xfrm>
        </p:spPr>
        <p:txBody>
          <a:bodyPr/>
          <a:lstStyle/>
          <a:p>
            <a:r>
              <a:rPr lang="cs-CZ" sz="2800" smtClean="0"/>
              <a:t>V rovníkových oblastech Země se rozkládají </a:t>
            </a:r>
            <a:r>
              <a:rPr lang="cs-CZ" sz="2800" b="1" smtClean="0"/>
              <a:t>tropické deštné lesy </a:t>
            </a:r>
            <a:r>
              <a:rPr lang="cs-CZ" sz="2800" smtClean="0"/>
              <a:t>(tropické pralesy, džungle).</a:t>
            </a:r>
          </a:p>
          <a:p>
            <a:r>
              <a:rPr lang="cs-CZ" sz="2800" smtClean="0"/>
              <a:t>Kterými světadíly prochází rovník?</a:t>
            </a:r>
          </a:p>
          <a:p>
            <a:r>
              <a:rPr lang="cs-CZ" sz="2800" smtClean="0"/>
              <a:t>Které velké řeky protékají v těchto oblastech?</a:t>
            </a:r>
          </a:p>
          <a:p>
            <a:r>
              <a:rPr lang="cs-CZ" sz="2800" smtClean="0"/>
              <a:t>Tropické deštné lesy jsou zásobovány </a:t>
            </a:r>
            <a:r>
              <a:rPr lang="cs-CZ" sz="2800" b="1" smtClean="0"/>
              <a:t>vydatnými srážkami</a:t>
            </a:r>
            <a:r>
              <a:rPr lang="cs-CZ" sz="2800" smtClean="0"/>
              <a:t>. Působením slunečních paprsků dochází k silnému vypařování, vodní pára se hromadí v mohutné oblačnosti a každé odpoledne vydatně prší. Podobný průběh má počasí po celý rok. Teploty jsou vysoké a vyrovnané, okolo 25 °C. Na rovníku </a:t>
            </a:r>
            <a:r>
              <a:rPr lang="cs-CZ" sz="2800" b="1" smtClean="0"/>
              <a:t>nejsou žádná roční období</a:t>
            </a:r>
            <a:r>
              <a:rPr lang="cs-CZ" sz="2800" smtClean="0"/>
              <a:t>.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r>
              <a:rPr lang="cs-CZ" sz="2800" smtClean="0"/>
              <a:t>Tropický deštný les tvoří husté porosty stromů. Stromy rostou v několika patrech.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1989138"/>
            <a:ext cx="7740650" cy="439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60350"/>
            <a:ext cx="4764087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95963" y="260350"/>
            <a:ext cx="2811462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7063" y="4005263"/>
            <a:ext cx="3611562" cy="270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92725" y="4510088"/>
            <a:ext cx="3314700" cy="220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r>
              <a:rPr lang="cs-CZ" sz="2800" smtClean="0"/>
              <a:t>V tropickém deštném lese je šero. Živočichům více než zrak slouží k orientaci sluch a čich.</a:t>
            </a:r>
          </a:p>
          <a:p>
            <a:r>
              <a:rPr lang="cs-CZ" sz="2800" smtClean="0"/>
              <a:t>Rostliny mají dostatek vláhy, ale protože jim chybí světlo, snaží se růst do výšky.</a:t>
            </a:r>
          </a:p>
          <a:p>
            <a:r>
              <a:rPr lang="cs-CZ" sz="2800" smtClean="0"/>
              <a:t>Ve výškách kvetou </a:t>
            </a:r>
            <a:r>
              <a:rPr lang="cs-CZ" sz="2800" b="1" smtClean="0"/>
              <a:t>orchideje</a:t>
            </a:r>
            <a:r>
              <a:rPr lang="cs-CZ" sz="2800" smtClean="0"/>
              <a:t>, </a:t>
            </a:r>
            <a:r>
              <a:rPr lang="cs-CZ" sz="2800" b="1" smtClean="0"/>
              <a:t>bromélie</a:t>
            </a:r>
            <a:r>
              <a:rPr lang="cs-CZ" sz="2800" smtClean="0"/>
              <a:t> a další rostliny. Mezi hustými větvemi se proplétají liány. Do výšky rostou zdřevnatělé</a:t>
            </a:r>
            <a:r>
              <a:rPr lang="cs-CZ" sz="2800" b="1" smtClean="0"/>
              <a:t> bambusy</a:t>
            </a:r>
            <a:r>
              <a:rPr lang="cs-CZ" sz="2800" smtClean="0"/>
              <a:t>.</a:t>
            </a:r>
          </a:p>
          <a:p>
            <a:endParaRPr lang="cs-CZ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67275" y="4046538"/>
            <a:ext cx="3233738" cy="2424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113" y="4041775"/>
            <a:ext cx="3240087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476250"/>
            <a:ext cx="8229600" cy="4525963"/>
          </a:xfrm>
        </p:spPr>
        <p:txBody>
          <a:bodyPr/>
          <a:lstStyle/>
          <a:p>
            <a:r>
              <a:rPr lang="cs-CZ" sz="2800" smtClean="0"/>
              <a:t>I živočichové žijí převážně ve vyšších patrech.</a:t>
            </a:r>
          </a:p>
          <a:p>
            <a:r>
              <a:rPr lang="cs-CZ" sz="2800" smtClean="0"/>
              <a:t>Pohybu ve větvích jsou dobře uzpůsobeny </a:t>
            </a:r>
            <a:r>
              <a:rPr lang="cs-CZ" sz="2800" b="1" smtClean="0"/>
              <a:t>opice</a:t>
            </a:r>
            <a:r>
              <a:rPr lang="cs-CZ" sz="2800" smtClean="0"/>
              <a:t> i některé šelmy, např. </a:t>
            </a:r>
            <a:r>
              <a:rPr lang="cs-CZ" sz="2800" b="1" smtClean="0"/>
              <a:t>jaguár</a:t>
            </a:r>
            <a:r>
              <a:rPr lang="cs-CZ" sz="2800" smtClean="0"/>
              <a:t> nebo</a:t>
            </a:r>
            <a:r>
              <a:rPr lang="cs-CZ" sz="2800" b="1" smtClean="0"/>
              <a:t> levhart</a:t>
            </a:r>
            <a:r>
              <a:rPr lang="cs-CZ" sz="2800" smtClean="0"/>
              <a:t>.</a:t>
            </a:r>
          </a:p>
          <a:p>
            <a:r>
              <a:rPr lang="cs-CZ" sz="2800" smtClean="0"/>
              <a:t>V tropické</a:t>
            </a:r>
            <a:r>
              <a:rPr lang="cs-CZ" sz="2800" smtClean="0">
                <a:latin typeface="Arial" charset="0"/>
              </a:rPr>
              <a:t>m</a:t>
            </a:r>
            <a:r>
              <a:rPr lang="cs-CZ" sz="2800" smtClean="0"/>
              <a:t> deštném lese žije mnoho druhů</a:t>
            </a:r>
            <a:r>
              <a:rPr lang="cs-CZ" sz="2800" b="1" smtClean="0"/>
              <a:t> plazů</a:t>
            </a:r>
            <a:r>
              <a:rPr lang="cs-CZ" sz="2800" smtClean="0"/>
              <a:t>, </a:t>
            </a:r>
            <a:r>
              <a:rPr lang="cs-CZ" sz="2800" b="1" smtClean="0"/>
              <a:t>ptáků</a:t>
            </a:r>
            <a:r>
              <a:rPr lang="cs-CZ" sz="2800" smtClean="0"/>
              <a:t> a především</a:t>
            </a:r>
            <a:r>
              <a:rPr lang="cs-CZ" sz="2800" b="1" smtClean="0"/>
              <a:t> hmyzu</a:t>
            </a:r>
            <a:r>
              <a:rPr lang="cs-CZ" sz="2800" smtClean="0"/>
              <a:t>.</a:t>
            </a:r>
          </a:p>
          <a:p>
            <a:r>
              <a:rPr lang="cs-CZ" sz="2800" smtClean="0"/>
              <a:t>V tomto ekosystému žije </a:t>
            </a:r>
            <a:r>
              <a:rPr lang="cs-CZ" sz="2800" b="1" smtClean="0"/>
              <a:t>nejvíce druhů živočichů</a:t>
            </a:r>
            <a:r>
              <a:rPr lang="cs-CZ" sz="2800" smtClean="0"/>
              <a:t> na světě. Některé druhy, hlavně bezobratlých živočichů, zatím nebyly vědci objeveny a popsány</a:t>
            </a:r>
            <a:r>
              <a:rPr lang="cs-CZ" smtClean="0"/>
              <a:t>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4473575"/>
            <a:ext cx="2938463" cy="2166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62313" y="4473575"/>
            <a:ext cx="2917825" cy="2166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80138" y="4473575"/>
            <a:ext cx="2713037" cy="2166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188913"/>
            <a:ext cx="4716463" cy="3535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3933825"/>
            <a:ext cx="3960813" cy="2779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9700" y="188913"/>
            <a:ext cx="3746500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9700" y="3644900"/>
            <a:ext cx="3516313" cy="2636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3357563"/>
            <a:ext cx="4211637" cy="3157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404813"/>
            <a:ext cx="4211637" cy="2805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9700" y="404813"/>
            <a:ext cx="3003550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9700" y="4508500"/>
            <a:ext cx="2940050" cy="220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5054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/>
              <a:t>K</a:t>
            </a:r>
            <a:r>
              <a:rPr lang="cs-CZ" sz="2800" dirty="0" smtClean="0"/>
              <a:t>meny </a:t>
            </a:r>
            <a:r>
              <a:rPr lang="cs-CZ" sz="2800" b="1" dirty="0" smtClean="0"/>
              <a:t>domorodých obyvatel </a:t>
            </a:r>
            <a:r>
              <a:rPr lang="cs-CZ" sz="2800" dirty="0" smtClean="0"/>
              <a:t>se přizpůsobily prostředí, znají jedlé plody, léčivé rostliny, umí lovit i stavět obydlí bez ničení okolního lesa.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Ve školním atlasu najdi nejrozsáhlejší oblast tropických deštných lesů. Jak se nazývá?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Jaký význam mají tropické deštné lesy pro člověka? Jakým způsobem je můžeme chránit?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/>
              <a:t>Použité zdroje: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smtClean="0"/>
              <a:t>http://www.google.cz/imgres?q=tropick%C3%BD+de%C5%A1tn%C3%BD+les&amp;hl=cs&amp;sa=X&amp;gbv=2&amp;rlz=1W1ADRA_csCZ451&amp;biw=1366&amp;bih=564&amp;tbm=isch&amp;prmd=imvns&amp;tbnid=aji18b_-5dKE5M:&amp;imgrefurl=http://www.komenskeho66.cz/materialy/zemepis/biosfera.htm&amp;docid=nuUhfmJQXZaBXM&amp;imgurl=http://www.komenskeho66.cz/materialy/zemepis/obrazky/mapy_tropicky_destny_les.gif&amp;w=555&amp;h=330&amp;ei=RX7KTpPUPOSK4gTO_dxe&amp;zoom=1&amp;iact=hc&amp;vpx=915&amp;vpy=208&amp;dur=4767&amp;hovh=173&amp;hovw=291&amp;tx=158&amp;ty=87&amp;sig=108509691898886102911&amp;page=1&amp;tbnh=128&amp;tbnw=216&amp;start=0&amp;ndsp=12&amp;ved=1t:429,r:4,s:0</a:t>
            </a:r>
          </a:p>
          <a:p>
            <a:r>
              <a:rPr lang="cs-CZ" sz="1600" smtClean="0"/>
              <a:t>Fotografie z osobního archivu autora.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245</Words>
  <Application>Microsoft Office PowerPoint</Application>
  <PresentationFormat>On-screen Show (4:3)</PresentationFormat>
  <Paragraphs>22</Paragraphs>
  <Slides>11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Calibri</vt:lpstr>
      <vt:lpstr>Arial</vt:lpstr>
      <vt:lpstr>Motiv systému Office</vt:lpstr>
      <vt:lpstr>Document</vt:lpstr>
      <vt:lpstr>Snímek 1</vt:lpstr>
      <vt:lpstr>TROPICKÝ DEŠTNÝ LES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TROPICKÝ DEŠTNÝ LES</dc:title>
  <dc:creator>07YN</dc:creator>
  <cp:lastModifiedBy>DUM</cp:lastModifiedBy>
  <cp:revision>12</cp:revision>
  <dcterms:created xsi:type="dcterms:W3CDTF">2011-11-19T17:58:24Z</dcterms:created>
  <dcterms:modified xsi:type="dcterms:W3CDTF">2012-03-10T13:08:02Z</dcterms:modified>
</cp:coreProperties>
</file>