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357430"/>
            <a:ext cx="8329642" cy="4143428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Název školy:  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ZŠ </a:t>
            </a:r>
            <a:r>
              <a:rPr lang="cs-CZ" sz="2000" b="1" dirty="0" err="1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Štětí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, Ostrovní 300</a:t>
            </a:r>
            <a:b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Autor: 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 Mgr. Nela Šulcová</a:t>
            </a:r>
            <a:b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Název materiálu: 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VY_32_INOVACE_M.4.A.02_</a:t>
            </a:r>
            <a:r>
              <a:rPr lang="cs-CZ" sz="2000" b="1" dirty="0" err="1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nasobeni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_</a:t>
            </a:r>
            <a:r>
              <a:rPr lang="cs-CZ" sz="2000" b="1" dirty="0" err="1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jednociferneho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_a_</a:t>
            </a:r>
            <a:r>
              <a:rPr lang="cs-CZ" sz="2000" b="1" dirty="0" err="1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dvojciferneho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_</a:t>
            </a:r>
            <a:r>
              <a:rPr lang="cs-CZ" sz="2000" b="1" dirty="0" err="1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cisla</a:t>
            </a:r>
            <a:endParaRPr lang="cs-CZ" sz="2000" b="1" dirty="0" smtClean="0">
              <a:solidFill>
                <a:srgbClr val="FFC000"/>
              </a:solidFill>
              <a:latin typeface="Comic Sans MS" pitchFamily="66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Název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: Násobení jednociferného a dvojciferného čísla</a:t>
            </a:r>
            <a:b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Číslo operačního programu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: CZ.1.07/1.4.00/21.1693</a:t>
            </a:r>
            <a:b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Název projektu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: PRIMA ŠKOLA</a:t>
            </a:r>
          </a:p>
          <a:p>
            <a:endParaRPr lang="cs-CZ" sz="2000" b="1" dirty="0" smtClean="0">
              <a:solidFill>
                <a:srgbClr val="FFC000"/>
              </a:solidFill>
              <a:latin typeface="Comic Sans MS" pitchFamily="66" charset="0"/>
              <a:cs typeface="Arial" pitchFamily="34" charset="0"/>
            </a:endParaRPr>
          </a:p>
          <a:p>
            <a:pPr>
              <a:defRPr/>
            </a:pP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Anotace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: Materiál je určen pro žáky 4. ročníku, slouží k seznámení a procvičení učiva matematiky.</a:t>
            </a:r>
          </a:p>
          <a:p>
            <a:pPr>
              <a:defRPr/>
            </a:pP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Datum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: 17. 09. 2012</a:t>
            </a:r>
          </a:p>
          <a:p>
            <a:pPr>
              <a:defRPr/>
            </a:pP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Ročník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: čtvrtý</a:t>
            </a:r>
          </a:p>
          <a:p>
            <a:pPr>
              <a:defRPr/>
            </a:pPr>
            <a:r>
              <a:rPr lang="cs-CZ" sz="2000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Vzdělávací oblast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: Matematika a její aplikace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l="4299" t="26736" r="79582" b="6191"/>
          <a:stretch>
            <a:fillRect/>
          </a:stretch>
        </p:blipFill>
        <p:spPr bwMode="auto">
          <a:xfrm>
            <a:off x="1571604" y="500042"/>
            <a:ext cx="2071702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1071546"/>
            <a:ext cx="3643338" cy="85725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786446" y="500042"/>
            <a:ext cx="29289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VY_32_INOVACE_M.4.A</a:t>
            </a:r>
            <a:r>
              <a:rPr lang="cs-CZ" sz="1400" b="1" dirty="0" smtClean="0">
                <a:solidFill>
                  <a:srgbClr val="FFC000"/>
                </a:solidFill>
                <a:latin typeface="Comic Sans MS" pitchFamily="66" charset="0"/>
                <a:cs typeface="Arial" pitchFamily="34" charset="0"/>
              </a:rPr>
              <a:t>. 02</a:t>
            </a:r>
            <a:endParaRPr lang="cs-CZ" sz="14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143116"/>
            <a:ext cx="8458200" cy="1470025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C00"/>
                </a:solidFill>
                <a:latin typeface="Comic Sans MS" pitchFamily="66" charset="0"/>
              </a:rPr>
              <a:t>NÁSOBENÍ JEDNOCIFERNÉHO A DVOJCIFERNÉHO ČÍSLA </a:t>
            </a:r>
            <a:br>
              <a:rPr lang="cs-CZ" b="1" dirty="0" smtClean="0">
                <a:solidFill>
                  <a:srgbClr val="FFCC00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FFCC00"/>
                </a:solidFill>
                <a:latin typeface="Comic Sans MS" pitchFamily="66" charset="0"/>
              </a:rPr>
              <a:t>S 0 NA MÍSTĚ JEDNOTEK</a:t>
            </a:r>
            <a:endParaRPr lang="cs-CZ" b="1" dirty="0">
              <a:solidFill>
                <a:srgbClr val="FFCC00"/>
              </a:solidFill>
              <a:latin typeface="Comic Sans MS" pitchFamily="66" charset="0"/>
            </a:endParaRPr>
          </a:p>
        </p:txBody>
      </p:sp>
      <p:pic>
        <p:nvPicPr>
          <p:cNvPr id="21506" name="Picture 2" descr="http://apslibrary.edublogs.org/files/2009/07/cool-maths-games-3-24f8dp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4000504"/>
            <a:ext cx="3143272" cy="26089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857232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3 . 20 = ?</a:t>
            </a:r>
            <a:endParaRPr lang="cs-CZ" sz="54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714348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928662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1142976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1357290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1571604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1785918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2000232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2214546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2428860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2643174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2857488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3071802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3286116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3500430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3714744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3929058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4143372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4357686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cípá hvězda 37"/>
          <p:cNvSpPr/>
          <p:nvPr/>
        </p:nvSpPr>
        <p:spPr>
          <a:xfrm>
            <a:off x="4572000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4786314" y="2071678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714348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928662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1142976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1571604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1357290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3929058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2857488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2214546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2000232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cípá hvězda 48"/>
          <p:cNvSpPr/>
          <p:nvPr/>
        </p:nvSpPr>
        <p:spPr>
          <a:xfrm>
            <a:off x="1785918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cípá hvězda 49"/>
          <p:cNvSpPr/>
          <p:nvPr/>
        </p:nvSpPr>
        <p:spPr>
          <a:xfrm>
            <a:off x="2428860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ěticípá hvězda 50"/>
          <p:cNvSpPr/>
          <p:nvPr/>
        </p:nvSpPr>
        <p:spPr>
          <a:xfrm>
            <a:off x="2643174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3071802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ěticípá hvězda 52"/>
          <p:cNvSpPr/>
          <p:nvPr/>
        </p:nvSpPr>
        <p:spPr>
          <a:xfrm>
            <a:off x="3286116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ěticípá hvězda 53"/>
          <p:cNvSpPr/>
          <p:nvPr/>
        </p:nvSpPr>
        <p:spPr>
          <a:xfrm>
            <a:off x="3500430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ěticípá hvězda 54"/>
          <p:cNvSpPr/>
          <p:nvPr/>
        </p:nvSpPr>
        <p:spPr>
          <a:xfrm>
            <a:off x="3714744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ěticípá hvězda 55"/>
          <p:cNvSpPr/>
          <p:nvPr/>
        </p:nvSpPr>
        <p:spPr>
          <a:xfrm>
            <a:off x="4143372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ěticípá hvězda 56"/>
          <p:cNvSpPr/>
          <p:nvPr/>
        </p:nvSpPr>
        <p:spPr>
          <a:xfrm>
            <a:off x="4357686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ěticípá hvězda 57"/>
          <p:cNvSpPr/>
          <p:nvPr/>
        </p:nvSpPr>
        <p:spPr>
          <a:xfrm>
            <a:off x="4572000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ěticípá hvězda 58"/>
          <p:cNvSpPr/>
          <p:nvPr/>
        </p:nvSpPr>
        <p:spPr>
          <a:xfrm>
            <a:off x="4786314" y="271462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ěticípá hvězda 59"/>
          <p:cNvSpPr/>
          <p:nvPr/>
        </p:nvSpPr>
        <p:spPr>
          <a:xfrm>
            <a:off x="1142976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ěticípá hvězda 60"/>
          <p:cNvSpPr/>
          <p:nvPr/>
        </p:nvSpPr>
        <p:spPr>
          <a:xfrm>
            <a:off x="1357290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ěticípá hvězda 61"/>
          <p:cNvSpPr/>
          <p:nvPr/>
        </p:nvSpPr>
        <p:spPr>
          <a:xfrm>
            <a:off x="1571604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Pěticípá hvězda 62"/>
          <p:cNvSpPr/>
          <p:nvPr/>
        </p:nvSpPr>
        <p:spPr>
          <a:xfrm>
            <a:off x="1785918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ěticípá hvězda 63"/>
          <p:cNvSpPr/>
          <p:nvPr/>
        </p:nvSpPr>
        <p:spPr>
          <a:xfrm>
            <a:off x="2000232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Pěticípá hvězda 64"/>
          <p:cNvSpPr/>
          <p:nvPr/>
        </p:nvSpPr>
        <p:spPr>
          <a:xfrm>
            <a:off x="2214546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Pěticípá hvězda 65"/>
          <p:cNvSpPr/>
          <p:nvPr/>
        </p:nvSpPr>
        <p:spPr>
          <a:xfrm>
            <a:off x="2428860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Pěticípá hvězda 66"/>
          <p:cNvSpPr/>
          <p:nvPr/>
        </p:nvSpPr>
        <p:spPr>
          <a:xfrm>
            <a:off x="2643174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Pěticípá hvězda 67"/>
          <p:cNvSpPr/>
          <p:nvPr/>
        </p:nvSpPr>
        <p:spPr>
          <a:xfrm>
            <a:off x="2857488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Pěticípá hvězda 68"/>
          <p:cNvSpPr/>
          <p:nvPr/>
        </p:nvSpPr>
        <p:spPr>
          <a:xfrm>
            <a:off x="3071802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Pěticípá hvězda 69"/>
          <p:cNvSpPr/>
          <p:nvPr/>
        </p:nvSpPr>
        <p:spPr>
          <a:xfrm>
            <a:off x="3286116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Pěticípá hvězda 70"/>
          <p:cNvSpPr/>
          <p:nvPr/>
        </p:nvSpPr>
        <p:spPr>
          <a:xfrm>
            <a:off x="3500430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Pěticípá hvězda 71"/>
          <p:cNvSpPr/>
          <p:nvPr/>
        </p:nvSpPr>
        <p:spPr>
          <a:xfrm>
            <a:off x="3714744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Pěticípá hvězda 72"/>
          <p:cNvSpPr/>
          <p:nvPr/>
        </p:nvSpPr>
        <p:spPr>
          <a:xfrm>
            <a:off x="3929058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Pěticípá hvězda 73"/>
          <p:cNvSpPr/>
          <p:nvPr/>
        </p:nvSpPr>
        <p:spPr>
          <a:xfrm>
            <a:off x="4143372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Pěticípá hvězda 74"/>
          <p:cNvSpPr/>
          <p:nvPr/>
        </p:nvSpPr>
        <p:spPr>
          <a:xfrm>
            <a:off x="4357686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Pěticípá hvězda 75"/>
          <p:cNvSpPr/>
          <p:nvPr/>
        </p:nvSpPr>
        <p:spPr>
          <a:xfrm>
            <a:off x="4572000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Pěticípá hvězda 76"/>
          <p:cNvSpPr/>
          <p:nvPr/>
        </p:nvSpPr>
        <p:spPr>
          <a:xfrm>
            <a:off x="4786314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Pěticípá hvězda 77"/>
          <p:cNvSpPr/>
          <p:nvPr/>
        </p:nvSpPr>
        <p:spPr>
          <a:xfrm>
            <a:off x="928662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Pěticípá hvězda 78"/>
          <p:cNvSpPr/>
          <p:nvPr/>
        </p:nvSpPr>
        <p:spPr>
          <a:xfrm>
            <a:off x="714348" y="3429000"/>
            <a:ext cx="214314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0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4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3 . 2 . 10 = ?</a:t>
            </a:r>
            <a:endParaRPr lang="cs-CZ" sz="54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714348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1000100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285852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571604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1857356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2143108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2428860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2714612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000364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3286116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4286248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4572000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4857752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5143504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5429256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5715008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6000760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6286512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6858016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6572264" y="235743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85786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1071538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1357290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1643042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1928794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2214546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2500298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2786050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3071802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3357554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6858016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6572264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6286512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cípá hvězda 37"/>
          <p:cNvSpPr/>
          <p:nvPr/>
        </p:nvSpPr>
        <p:spPr>
          <a:xfrm>
            <a:off x="6000760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5715008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5429256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5143504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4857752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4572000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4286248" y="3000372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785786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1071538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1357290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1643042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cípá hvězda 48"/>
          <p:cNvSpPr/>
          <p:nvPr/>
        </p:nvSpPr>
        <p:spPr>
          <a:xfrm>
            <a:off x="1928794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cípá hvězda 49"/>
          <p:cNvSpPr/>
          <p:nvPr/>
        </p:nvSpPr>
        <p:spPr>
          <a:xfrm>
            <a:off x="2214546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ěticípá hvězda 50"/>
          <p:cNvSpPr/>
          <p:nvPr/>
        </p:nvSpPr>
        <p:spPr>
          <a:xfrm>
            <a:off x="2500298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2786050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ěticípá hvězda 52"/>
          <p:cNvSpPr/>
          <p:nvPr/>
        </p:nvSpPr>
        <p:spPr>
          <a:xfrm>
            <a:off x="3071802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ěticípá hvězda 53"/>
          <p:cNvSpPr/>
          <p:nvPr/>
        </p:nvSpPr>
        <p:spPr>
          <a:xfrm>
            <a:off x="3357554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ěticípá hvězda 54"/>
          <p:cNvSpPr/>
          <p:nvPr/>
        </p:nvSpPr>
        <p:spPr>
          <a:xfrm>
            <a:off x="6858016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ěticípá hvězda 55"/>
          <p:cNvSpPr/>
          <p:nvPr/>
        </p:nvSpPr>
        <p:spPr>
          <a:xfrm>
            <a:off x="6572264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ěticípá hvězda 56"/>
          <p:cNvSpPr/>
          <p:nvPr/>
        </p:nvSpPr>
        <p:spPr>
          <a:xfrm>
            <a:off x="6286512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ěticípá hvězda 57"/>
          <p:cNvSpPr/>
          <p:nvPr/>
        </p:nvSpPr>
        <p:spPr>
          <a:xfrm>
            <a:off x="6000760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ěticípá hvězda 58"/>
          <p:cNvSpPr/>
          <p:nvPr/>
        </p:nvSpPr>
        <p:spPr>
          <a:xfrm>
            <a:off x="5715008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ěticípá hvězda 59"/>
          <p:cNvSpPr/>
          <p:nvPr/>
        </p:nvSpPr>
        <p:spPr>
          <a:xfrm>
            <a:off x="5429256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ěticípá hvězda 60"/>
          <p:cNvSpPr/>
          <p:nvPr/>
        </p:nvSpPr>
        <p:spPr>
          <a:xfrm>
            <a:off x="5143504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ěticípá hvězda 61"/>
          <p:cNvSpPr/>
          <p:nvPr/>
        </p:nvSpPr>
        <p:spPr>
          <a:xfrm>
            <a:off x="4857752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Pěticípá hvězda 62"/>
          <p:cNvSpPr/>
          <p:nvPr/>
        </p:nvSpPr>
        <p:spPr>
          <a:xfrm>
            <a:off x="4572000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ěticípá hvězda 63"/>
          <p:cNvSpPr/>
          <p:nvPr/>
        </p:nvSpPr>
        <p:spPr>
          <a:xfrm>
            <a:off x="4286248" y="3786190"/>
            <a:ext cx="285752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6 . 10 = ?</a:t>
            </a:r>
            <a:endParaRPr lang="cs-CZ" sz="54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192879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228598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264317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00036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335755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371474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407193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442912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478631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5143504" y="250030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300036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478631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192879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228598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514350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264317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335755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371474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407193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4429124" y="3000372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192879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228598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264317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300036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35755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371474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407193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442912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478631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5143504" y="3571876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442912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407193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478631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514350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cípá hvězda 37"/>
          <p:cNvSpPr/>
          <p:nvPr/>
        </p:nvSpPr>
        <p:spPr>
          <a:xfrm>
            <a:off x="371474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335755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300036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264317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228598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1928794" y="414338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442912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478631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407193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371474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335755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cípá hvězda 48"/>
          <p:cNvSpPr/>
          <p:nvPr/>
        </p:nvSpPr>
        <p:spPr>
          <a:xfrm>
            <a:off x="300036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ěticípá hvězda 50"/>
          <p:cNvSpPr/>
          <p:nvPr/>
        </p:nvSpPr>
        <p:spPr>
          <a:xfrm>
            <a:off x="264317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228598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ěticípá hvězda 52"/>
          <p:cNvSpPr/>
          <p:nvPr/>
        </p:nvSpPr>
        <p:spPr>
          <a:xfrm>
            <a:off x="192879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ěticípá hvězda 53"/>
          <p:cNvSpPr/>
          <p:nvPr/>
        </p:nvSpPr>
        <p:spPr>
          <a:xfrm>
            <a:off x="5143504" y="4714884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ěticípá hvězda 54"/>
          <p:cNvSpPr/>
          <p:nvPr/>
        </p:nvSpPr>
        <p:spPr>
          <a:xfrm>
            <a:off x="407193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ěticípá hvězda 55"/>
          <p:cNvSpPr/>
          <p:nvPr/>
        </p:nvSpPr>
        <p:spPr>
          <a:xfrm>
            <a:off x="478631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ěticípá hvězda 56"/>
          <p:cNvSpPr/>
          <p:nvPr/>
        </p:nvSpPr>
        <p:spPr>
          <a:xfrm>
            <a:off x="442912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ěticípá hvězda 57"/>
          <p:cNvSpPr/>
          <p:nvPr/>
        </p:nvSpPr>
        <p:spPr>
          <a:xfrm>
            <a:off x="371474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ěticípá hvězda 58"/>
          <p:cNvSpPr/>
          <p:nvPr/>
        </p:nvSpPr>
        <p:spPr>
          <a:xfrm>
            <a:off x="335755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ěticípá hvězda 59"/>
          <p:cNvSpPr/>
          <p:nvPr/>
        </p:nvSpPr>
        <p:spPr>
          <a:xfrm>
            <a:off x="300036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ěticípá hvězda 61"/>
          <p:cNvSpPr/>
          <p:nvPr/>
        </p:nvSpPr>
        <p:spPr>
          <a:xfrm>
            <a:off x="264317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Pěticípá hvězda 62"/>
          <p:cNvSpPr/>
          <p:nvPr/>
        </p:nvSpPr>
        <p:spPr>
          <a:xfrm>
            <a:off x="228598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ěticípá hvězda 63"/>
          <p:cNvSpPr/>
          <p:nvPr/>
        </p:nvSpPr>
        <p:spPr>
          <a:xfrm>
            <a:off x="192879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Pěticípá hvězda 64"/>
          <p:cNvSpPr/>
          <p:nvPr/>
        </p:nvSpPr>
        <p:spPr>
          <a:xfrm>
            <a:off x="5143504" y="5214950"/>
            <a:ext cx="357190" cy="2857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2" grpId="0" animBg="1"/>
      <p:bldP spid="63" grpId="0" animBg="1"/>
      <p:bldP spid="64" grpId="0" animBg="1"/>
      <p:bldP spid="6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C00"/>
                </a:solidFill>
                <a:latin typeface="Comic Sans MS" pitchFamily="66" charset="0"/>
              </a:rPr>
              <a:t>VYPOČÍTEJ SOUČIN</a:t>
            </a:r>
            <a:endParaRPr lang="cs-CZ" sz="4400" b="1" dirty="0">
              <a:solidFill>
                <a:srgbClr val="FFCC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86004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Comic Sans MS" pitchFamily="66" charset="0"/>
              </a:rPr>
              <a:t>	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3 . 30 = 			1 . 100 = 		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0 . 70 = 			4 . 20 =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1 . 50 = 			2 . 10 =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0 . 40 = 			1 . 20 =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2 . 50  = 			0 . 30 =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4 . 10 = 			2 . 30 =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2 . 40 = 			0 . 80 =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1 . 10 = 			1 . 60 =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SLOVNÍ ÚLOHA</a:t>
            </a:r>
            <a:endParaRPr lang="cs-CZ" sz="44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86004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Jedna čokoláda stojí 20 Kč. </a:t>
            </a:r>
            <a:b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Kolik korun stojí 4 takové čokolády? </a:t>
            </a:r>
          </a:p>
          <a:p>
            <a:pPr>
              <a:buNone/>
            </a:pPr>
            <a:endParaRPr lang="cs-CZ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PŘIŘAĎ PŘÍKLAD KE SPRÁVNÉMU VÝSLEDKU</a:t>
            </a:r>
            <a:endParaRPr lang="cs-CZ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5 . 10 =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2 . 30 =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1 . 80 =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2 . 10 =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0 . 60 =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2 . 50 =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3 . 10 =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		2 . 20 =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72132" y="2285992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100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72132" y="285749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72132" y="3357562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30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72132" y="3857628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40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72132" y="4357694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60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72132" y="4857760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50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72132" y="535782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20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5929330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80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00231 C -0.03941 -0.03631 -0.07865 -0.07008 -0.10382 -0.0081 C -0.12882 0.05435 -0.12275 0.30573 -0.15122 0.37211 C -0.17969 0.43871 -0.22709 0.41489 -0.27413 0.39084 " pathEditMode="relative" rAng="0" ptsTypes="aaaA">
                                      <p:cBhvr>
                                        <p:cTn id="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" y="1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0.00161 C -0.04688 -0.02312 -0.09375 -0.0444 -0.12275 -0.00878 C -0.15157 0.02706 -0.14844 0.17484 -0.17309 0.21254 C -0.19775 0.25047 -0.25417 0.21693 -0.27032 0.21786 " pathEditMode="relative" rAng="0" ptsTypes="aaaA">
                                      <p:cBhvr>
                                        <p:cTn id="7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" y="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0.00046 C -0.02761 -0.02405 -0.05504 -0.04764 -0.07639 0.00324 C -0.09792 0.05435 -0.09879 0.25555 -0.12969 0.30574 C -0.16059 0.35592 -0.21163 0.32979 -0.2625 0.30389 " pathEditMode="relative" rAng="0" ptsTypes="aaaA">
                                      <p:cBhvr>
                                        <p:cTn id="7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" y="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0.00023 C -0.03681 -0.02706 -0.07327 -0.05411 -0.09705 -0.00162 C -0.12066 0.05111 -0.11528 0.26527 -0.14288 0.31615 C -0.17049 0.36702 -0.2165 0.33465 -0.2625 0.30273 " pathEditMode="relative" rAng="0" ptsTypes="aaaA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" y="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0.00278 C -0.02361 0.0155 -0.04723 0.02822 -0.09098 -0.00717 C -0.13473 -0.04255 -0.19861 -0.12604 -0.2625 -0.20929 " pathEditMode="relative" rAng="0" ptsTypes="aaA">
                                      <p:cBhvr>
                                        <p:cTn id="8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0.00277 C -0.05538 0.02359 -0.11025 0.04996 -0.15417 -0.01434 C -0.19792 -0.07863 -0.23021 -0.23288 -0.2625 -0.38714 " pathEditMode="relative" rAng="0" ptsTypes="aaA">
                                      <p:cBhvr>
                                        <p:cTn id="8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" y="-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0.00093 C -0.05938 0.02428 -0.11858 0.0481 -0.16372 0.01133 C -0.20868 -0.02544 -0.23959 -0.12234 -0.27032 -0.21855 " pathEditMode="relative" rAng="0" ptsTypes="aaA">
                                      <p:cBhvr>
                                        <p:cTn id="9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" y="-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0.00093 C -0.03837 0.03492 -0.07639 0.07076 -0.12014 0.0067 C -0.16407 -0.05736 -0.21337 -0.22179 -0.2625 -0.38576 " pathEditMode="relative" rAng="0" ptsTypes="aaA">
                                      <p:cBhvr>
                                        <p:cTn id="9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" y="-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POUŽITÉ ZDROJE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MOLNÁR, J., MIKULENKOVÁ, H. </a:t>
            </a:r>
            <a:r>
              <a:rPr lang="cs-CZ" sz="2400" i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Matematika a její aplikace pro 4. ročník.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Olomouc: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Prodos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, 2012. Str. 11. ISBN 978 – 80 – 7230 – 203 – 1</a:t>
            </a:r>
          </a:p>
          <a:p>
            <a:pPr>
              <a:buNone/>
            </a:pPr>
            <a:endParaRPr lang="cs-CZ" sz="2400" dirty="0" smtClean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http://apslibrary.edublogs.org/iwb-resources/</a:t>
            </a:r>
          </a:p>
          <a:p>
            <a:pPr>
              <a:buNone/>
            </a:pPr>
            <a:endParaRPr lang="cs-CZ" sz="2400" dirty="0" smtClean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857232"/>
            <a:ext cx="8229600" cy="1066800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METODIKA</a:t>
            </a:r>
            <a:endParaRPr lang="cs-CZ" sz="44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Na snímcích 2, 3 a 4 žákům vysvětlíme způsoby násobení jednociferného a dvojciferného čísla s 0 na místě jednotek. </a:t>
            </a:r>
          </a:p>
          <a:p>
            <a:pPr>
              <a:buNone/>
            </a:pPr>
            <a:endParaRPr lang="cs-CZ" dirty="0" smtClean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Na snímcích  5, 6 a 7 následují příklady a slovní úloha k procvičení.</a:t>
            </a:r>
            <a:endParaRPr lang="cs-CZ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107</TotalTime>
  <Words>136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NÁSOBENÍ JEDNOCIFERNÉHO A DVOJCIFERNÉHO ČÍSLA  S 0 NA MÍSTĚ JEDNOTEK</vt:lpstr>
      <vt:lpstr>3 . 20 = ?</vt:lpstr>
      <vt:lpstr>3 . 2 . 10 = ?</vt:lpstr>
      <vt:lpstr>6 . 10 = ?</vt:lpstr>
      <vt:lpstr>VYPOČÍTEJ SOUČIN</vt:lpstr>
      <vt:lpstr>SLOVNÍ ÚLOHA</vt:lpstr>
      <vt:lpstr>PŘIŘAĎ PŘÍKLAD KE SPRÁVNÉMU VÝSLEDKU</vt:lpstr>
      <vt:lpstr>POUŽITÉ ZDROJE</vt:lpstr>
      <vt:lpstr>METODIKA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JEDNOCIFERNÉHO A DVOJCIFERNÉHO ČÍSLA  S 0 NA MÍSTĚ JEDNOTEK</dc:title>
  <cp:lastModifiedBy>Nelinka</cp:lastModifiedBy>
  <cp:revision>27</cp:revision>
  <dcterms:modified xsi:type="dcterms:W3CDTF">2012-12-03T18:29:45Z</dcterms:modified>
</cp:coreProperties>
</file>